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705"/>
  </p:normalViewPr>
  <p:slideViewPr>
    <p:cSldViewPr snapToGrid="0" snapToObjects="1">
      <p:cViewPr>
        <p:scale>
          <a:sx n="118" d="100"/>
          <a:sy n="118" d="100"/>
        </p:scale>
        <p:origin x="112" y="-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1BF2E34-9585-3944-9B00-FEE84448D61B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6BA79-0A57-0347-8360-65C4CBD4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9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uesta.edu/about/documents/inst_research/Cuesta_ILO_Final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urricunet.com/cuesta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uesta.edu/blank/documents/sloa-docs/Creating_an_Assessment_in_eLumen.pdf" TargetMode="External"/><Relationship Id="rId12" Type="http://schemas.openxmlformats.org/officeDocument/2006/relationships/hyperlink" Target="https://www.cuesta.edu/blank/documents/sloa-docs/Uploading_Student_Level_Data_eLumen.pdf" TargetMode="External"/><Relationship Id="rId13" Type="http://schemas.openxmlformats.org/officeDocument/2006/relationships/hyperlink" Target="https://www.cuesta.edu/blank/documents/sloa-docs/Mapping_SLOs_Manual.pdf" TargetMode="External"/><Relationship Id="rId14" Type="http://schemas.openxmlformats.org/officeDocument/2006/relationships/hyperlink" Target="https://www.cuesta.edu/blank/documents/sloa-docs/Using_DataLink_1200_with_Expor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uesta.elumenapp.com/elumen/" TargetMode="External"/><Relationship Id="rId3" Type="http://schemas.openxmlformats.org/officeDocument/2006/relationships/hyperlink" Target="https://www.youtube.com/watch?v=u9Cc4MrOKTA" TargetMode="External"/><Relationship Id="rId4" Type="http://schemas.openxmlformats.org/officeDocument/2006/relationships/hyperlink" Target="https://youtu.be/Mr2bRW9z2Vo" TargetMode="External"/><Relationship Id="rId5" Type="http://schemas.openxmlformats.org/officeDocument/2006/relationships/hyperlink" Target="https://youtu.be/Dsams4N46wQ" TargetMode="External"/><Relationship Id="rId6" Type="http://schemas.openxmlformats.org/officeDocument/2006/relationships/hyperlink" Target="https://youtu.be/kHtjP2SD8hE" TargetMode="External"/><Relationship Id="rId7" Type="http://schemas.openxmlformats.org/officeDocument/2006/relationships/hyperlink" Target="https://www.youtube.com/watch?v=I7r4WTbtNQc" TargetMode="External"/><Relationship Id="rId8" Type="http://schemas.openxmlformats.org/officeDocument/2006/relationships/hyperlink" Target="http://www.cuesta.edu/about/depts/research/eLumen.html" TargetMode="External"/><Relationship Id="rId9" Type="http://schemas.openxmlformats.org/officeDocument/2006/relationships/hyperlink" Target="https://www.cuesta.edu/blank/documents/sloa-docs/Reports_PLO_Edit_Howto.pdf" TargetMode="External"/><Relationship Id="rId10" Type="http://schemas.openxmlformats.org/officeDocument/2006/relationships/hyperlink" Target="https://www.cuesta.edu/blank/documents/sloa-docs/Cuesta_SLOA_Handbook_2016_Au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3153" y="2683103"/>
            <a:ext cx="10216244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</a:t>
            </a:r>
            <a:r>
              <a:rPr lang="en-US" smtClean="0"/>
              <a:t>LEARNING OUTCOMES &amp;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262" y="5202238"/>
            <a:ext cx="9144000" cy="1655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ROLE OF FACULTY</a:t>
            </a:r>
            <a:endParaRPr lang="en-US" sz="2400" dirty="0"/>
          </a:p>
        </p:txBody>
      </p:sp>
      <p:pic>
        <p:nvPicPr>
          <p:cNvPr id="1026" name="Picture 2" descr="uesta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796" y="0"/>
            <a:ext cx="4842931" cy="175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8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636" y="107602"/>
            <a:ext cx="9603275" cy="1049235"/>
          </a:xfrm>
        </p:spPr>
        <p:txBody>
          <a:bodyPr/>
          <a:lstStyle/>
          <a:p>
            <a:r>
              <a:rPr lang="en-US" dirty="0" smtClean="0"/>
              <a:t>FROM SLO’S TO PLO’S TO ILO’S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326" y="724331"/>
            <a:ext cx="10515600" cy="5346745"/>
          </a:xfrm>
        </p:spPr>
        <p:txBody>
          <a:bodyPr/>
          <a:lstStyle/>
          <a:p>
            <a:r>
              <a:rPr lang="en-US" dirty="0" smtClean="0"/>
              <a:t>HOW IS CUESTA COLLEGE GRADED?</a:t>
            </a:r>
          </a:p>
          <a:p>
            <a:pPr lvl="1"/>
            <a:r>
              <a:rPr lang="en-US" dirty="0" smtClean="0"/>
              <a:t>Through ACCJC Accreditation Process</a:t>
            </a:r>
          </a:p>
          <a:p>
            <a:pPr lvl="2"/>
            <a:r>
              <a:rPr lang="en-US" dirty="0" smtClean="0"/>
              <a:t>Part of this process focuses on Cuesta ability to meet it’s </a:t>
            </a:r>
            <a:r>
              <a:rPr lang="en-US" dirty="0" smtClean="0">
                <a:hlinkClick r:id="rId2"/>
              </a:rPr>
              <a:t>Institutional Learning Outcomes</a:t>
            </a:r>
            <a:endParaRPr lang="en-US" dirty="0" smtClean="0"/>
          </a:p>
          <a:p>
            <a:pPr lvl="3"/>
            <a:r>
              <a:rPr lang="en-US" dirty="0" smtClean="0"/>
              <a:t>Are student leaving Cuesta gaining the skills and knowledge that we hope for?</a:t>
            </a:r>
          </a:p>
          <a:p>
            <a:r>
              <a:rPr lang="en-US" dirty="0" smtClean="0"/>
              <a:t>HOW IS THIS CONNECTED TO FACULTY?</a:t>
            </a:r>
          </a:p>
          <a:p>
            <a:endParaRPr lang="en-US" dirty="0"/>
          </a:p>
        </p:txBody>
      </p:sp>
      <p:sp>
        <p:nvSpPr>
          <p:cNvPr id="4" name="AutoShape 4" descr="https://docs.google.com/drawings/d/smPX5_KnMfZ8Xc6y2uNuPsA/image?w=603&amp;h=326&amp;rev=8&amp;ac=1"/>
          <p:cNvSpPr>
            <a:spLocks noChangeAspect="1" noChangeArrowheads="1"/>
          </p:cNvSpPr>
          <p:nvPr/>
        </p:nvSpPr>
        <p:spPr bwMode="auto">
          <a:xfrm>
            <a:off x="2784825" y="4268129"/>
            <a:ext cx="574357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514227" y="2963386"/>
            <a:ext cx="6463436" cy="3107690"/>
            <a:chOff x="-450121" y="0"/>
            <a:chExt cx="6463915" cy="310895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5740825" cy="310895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 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561004" y="2158455"/>
              <a:ext cx="1352368" cy="946613"/>
            </a:xfrm>
            <a:prstGeom prst="roundRect">
              <a:avLst>
                <a:gd name="adj" fmla="val 16670"/>
              </a:avLst>
            </a:prstGeom>
            <a:solidFill>
              <a:srgbClr val="BF504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 </a:t>
              </a:r>
            </a:p>
          </p:txBody>
        </p:sp>
        <p:sp>
          <p:nvSpPr>
            <p:cNvPr id="12" name="Text Box 7"/>
            <p:cNvSpPr txBox="1"/>
            <p:nvPr/>
          </p:nvSpPr>
          <p:spPr>
            <a:xfrm>
              <a:off x="2596166" y="2242103"/>
              <a:ext cx="1259932" cy="854177"/>
            </a:xfrm>
            <a:prstGeom prst="rect">
              <a:avLst/>
            </a:prstGeom>
            <a:noFill/>
            <a:ln>
              <a:noFill/>
            </a:ln>
          </p:spPr>
          <p:txBody>
            <a:bodyPr lIns="148575" tIns="148575" rIns="148575" bIns="148575" anchor="ctr" anchorCtr="0"/>
            <a:lstStyle/>
            <a:p>
              <a:pPr marL="0" marR="0" algn="ctr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900" dirty="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SLOs</a:t>
              </a:r>
              <a:endParaRPr lang="en-US" sz="1100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39848" y="104688"/>
              <a:ext cx="2156999" cy="76509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 </a:t>
              </a:r>
            </a:p>
          </p:txBody>
        </p:sp>
        <p:sp>
          <p:nvSpPr>
            <p:cNvPr id="14" name="Text Box 9"/>
            <p:cNvSpPr txBox="1"/>
            <p:nvPr/>
          </p:nvSpPr>
          <p:spPr>
            <a:xfrm>
              <a:off x="3856795" y="2226026"/>
              <a:ext cx="2156999" cy="765095"/>
            </a:xfrm>
            <a:prstGeom prst="rect">
              <a:avLst/>
            </a:prstGeom>
            <a:noFill/>
            <a:ln>
              <a:noFill/>
            </a:ln>
          </p:spPr>
          <p:txBody>
            <a:bodyPr lIns="45700" tIns="45700" rIns="45700" bIns="45700" anchor="ctr" anchorCtr="0"/>
            <a:lstStyle/>
            <a:p>
              <a:pPr marL="114300" marR="0" indent="7620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Outcomes reached from completing a specific course</a:t>
              </a:r>
              <a:endParaRPr lang="en-US" sz="110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29057" y="1111541"/>
              <a:ext cx="1352368" cy="946613"/>
            </a:xfrm>
            <a:prstGeom prst="roundRect">
              <a:avLst>
                <a:gd name="adj" fmla="val 16670"/>
              </a:avLst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 </a:t>
              </a:r>
            </a:p>
          </p:txBody>
        </p:sp>
        <p:sp>
          <p:nvSpPr>
            <p:cNvPr id="17" name="Text Box 12"/>
            <p:cNvSpPr txBox="1"/>
            <p:nvPr/>
          </p:nvSpPr>
          <p:spPr>
            <a:xfrm>
              <a:off x="954306" y="1171765"/>
              <a:ext cx="1417200" cy="854100"/>
            </a:xfrm>
            <a:prstGeom prst="rect">
              <a:avLst/>
            </a:prstGeom>
            <a:noFill/>
            <a:ln>
              <a:noFill/>
            </a:ln>
          </p:spPr>
          <p:txBody>
            <a:bodyPr lIns="148575" tIns="148575" rIns="148575" bIns="148575" anchor="ctr" anchorCtr="0"/>
            <a:lstStyle/>
            <a:p>
              <a:pPr marL="0" marR="0" algn="ctr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90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PLOs</a:t>
              </a:r>
              <a:endParaRPr lang="en-US" sz="110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04546" y="1203894"/>
              <a:ext cx="1892898" cy="76509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 </a:t>
              </a:r>
            </a:p>
          </p:txBody>
        </p:sp>
        <p:sp>
          <p:nvSpPr>
            <p:cNvPr id="19" name="Text Box 14"/>
            <p:cNvSpPr txBox="1"/>
            <p:nvPr/>
          </p:nvSpPr>
          <p:spPr>
            <a:xfrm>
              <a:off x="2704546" y="1203894"/>
              <a:ext cx="2196255" cy="765095"/>
            </a:xfrm>
            <a:prstGeom prst="rect">
              <a:avLst/>
            </a:prstGeom>
            <a:noFill/>
            <a:ln>
              <a:noFill/>
            </a:ln>
          </p:spPr>
          <p:txBody>
            <a:bodyPr lIns="45700" tIns="45700" rIns="45700" bIns="45700" anchor="ctr" anchorCtr="0"/>
            <a:lstStyle/>
            <a:p>
              <a:pPr marL="114300" marR="0" indent="7620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Outcomes reached from finishing a given set of courses, defined by the certificate or degree </a:t>
              </a:r>
              <a:endParaRPr lang="en-US" sz="110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-450121" y="63354"/>
              <a:ext cx="1352368" cy="946613"/>
            </a:xfrm>
            <a:prstGeom prst="roundRect">
              <a:avLst>
                <a:gd name="adj" fmla="val 16670"/>
              </a:avLst>
            </a:prstGeom>
            <a:solidFill>
              <a:schemeClr val="accent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 </a:t>
              </a:r>
            </a:p>
          </p:txBody>
        </p:sp>
        <p:sp>
          <p:nvSpPr>
            <p:cNvPr id="21" name="Text Box 16"/>
            <p:cNvSpPr txBox="1"/>
            <p:nvPr/>
          </p:nvSpPr>
          <p:spPr>
            <a:xfrm>
              <a:off x="-401185" y="63354"/>
              <a:ext cx="1259932" cy="854177"/>
            </a:xfrm>
            <a:prstGeom prst="rect">
              <a:avLst/>
            </a:prstGeom>
            <a:noFill/>
            <a:ln>
              <a:noFill/>
            </a:ln>
          </p:spPr>
          <p:txBody>
            <a:bodyPr lIns="148575" tIns="148575" rIns="148575" bIns="148575" anchor="ctr" anchorCtr="0"/>
            <a:lstStyle/>
            <a:p>
              <a:pPr marL="0" marR="0" algn="ctr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90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ILOs</a:t>
              </a:r>
              <a:endParaRPr lang="en-US" sz="110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56098" y="2234814"/>
              <a:ext cx="1785706" cy="76509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 </a:t>
              </a:r>
            </a:p>
          </p:txBody>
        </p:sp>
        <p:sp>
          <p:nvSpPr>
            <p:cNvPr id="23" name="Text Box 18"/>
            <p:cNvSpPr txBox="1"/>
            <p:nvPr/>
          </p:nvSpPr>
          <p:spPr>
            <a:xfrm>
              <a:off x="1024086" y="150508"/>
              <a:ext cx="2176374" cy="765095"/>
            </a:xfrm>
            <a:prstGeom prst="rect">
              <a:avLst/>
            </a:prstGeom>
            <a:noFill/>
            <a:ln>
              <a:noFill/>
            </a:ln>
          </p:spPr>
          <p:txBody>
            <a:bodyPr lIns="45700" tIns="45700" rIns="45700" bIns="45700" anchor="ctr" anchorCtr="0"/>
            <a:lstStyle/>
            <a:p>
              <a:pPr marL="114300" marR="0" indent="7620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O</a:t>
              </a:r>
              <a:r>
                <a:rPr lang="en-US" sz="1200" dirty="0" smtClean="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utcomes 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reached by any degree or certificate earner, in particular General Education</a:t>
              </a:r>
              <a:endParaRPr lang="en-US" sz="1100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5" name="Bent-Up Arrow 24"/>
          <p:cNvSpPr/>
          <p:nvPr/>
        </p:nvSpPr>
        <p:spPr>
          <a:xfrm>
            <a:off x="3915994" y="4106396"/>
            <a:ext cx="927031" cy="656606"/>
          </a:xfrm>
          <a:prstGeom prst="bent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Bent-Up Arrow 27"/>
          <p:cNvSpPr/>
          <p:nvPr/>
        </p:nvSpPr>
        <p:spPr>
          <a:xfrm>
            <a:off x="5520657" y="5207018"/>
            <a:ext cx="927031" cy="656606"/>
          </a:xfrm>
          <a:prstGeom prst="bent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30" y="560527"/>
            <a:ext cx="10515600" cy="163784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charset="0"/>
                <a:ea typeface="Arial Rounded MT Bold" charset="0"/>
                <a:cs typeface="Arial Rounded MT Bold" charset="0"/>
              </a:rPr>
              <a:t>Could a student pass your class, while still failing a quiz or exam?</a:t>
            </a:r>
            <a:br>
              <a:rPr lang="en-US" dirty="0" smtClean="0">
                <a:latin typeface="Arial Rounded MT Bold" charset="0"/>
                <a:ea typeface="Arial Rounded MT Bold" charset="0"/>
                <a:cs typeface="Arial Rounded MT Bold" charset="0"/>
              </a:rPr>
            </a:br>
            <a:endParaRPr lang="en-US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198" y="3370090"/>
            <a:ext cx="8946541" cy="3052482"/>
          </a:xfrm>
        </p:spPr>
        <p:txBody>
          <a:bodyPr/>
          <a:lstStyle/>
          <a:p>
            <a:r>
              <a:rPr lang="en-US" dirty="0"/>
              <a:t>Understand and apply the various styles of leadership </a:t>
            </a:r>
            <a:endParaRPr lang="en-US" dirty="0" smtClean="0">
              <a:effectLst/>
            </a:endParaRPr>
          </a:p>
          <a:p>
            <a:r>
              <a:rPr lang="en-US" dirty="0" smtClean="0"/>
              <a:t>Identify </a:t>
            </a:r>
            <a:r>
              <a:rPr lang="en-US" dirty="0"/>
              <a:t>the major components of an Income Statement and Balance Sheet for the purpose of </a:t>
            </a:r>
            <a:r>
              <a:rPr lang="en-US" dirty="0" smtClean="0"/>
              <a:t>evaluating </a:t>
            </a:r>
            <a:r>
              <a:rPr lang="en-US" dirty="0"/>
              <a:t>the financial performance of a business </a:t>
            </a:r>
            <a:endParaRPr lang="en-US" dirty="0" smtClean="0">
              <a:effectLst/>
            </a:endParaRPr>
          </a:p>
          <a:p>
            <a:r>
              <a:rPr lang="en-US" dirty="0" smtClean="0"/>
              <a:t>Describe </a:t>
            </a:r>
            <a:r>
              <a:rPr lang="en-US" dirty="0"/>
              <a:t>and analyze the elements of the marketing mix </a:t>
            </a:r>
            <a:endParaRPr lang="en-US" dirty="0" smtClean="0">
              <a:effectLst/>
            </a:endParaRPr>
          </a:p>
          <a:p>
            <a:r>
              <a:rPr lang="en-US" dirty="0" smtClean="0"/>
              <a:t>Recognize</a:t>
            </a:r>
            <a:r>
              <a:rPr lang="en-US" dirty="0"/>
              <a:t>, evaluate, and propose solutions to problems in personnel, ethics, and </a:t>
            </a:r>
            <a:r>
              <a:rPr lang="en-US" dirty="0" smtClean="0"/>
              <a:t>communication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40229" y="18673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SLO’s - Intro to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0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09453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How does </a:t>
            </a:r>
            <a:r>
              <a:rPr lang="en-US" dirty="0" smtClean="0">
                <a:latin typeface="Arial Rounded MT Bold" charset="0"/>
                <a:ea typeface="Arial Rounded MT Bold" charset="0"/>
                <a:cs typeface="Arial Rounded MT Bold" charset="0"/>
              </a:rPr>
              <a:t>Student Learning Outcomes Assessment </a:t>
            </a:r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benefit our students and improve our instruction?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50" y="2700769"/>
            <a:ext cx="4378779" cy="3137036"/>
          </a:xfrm>
        </p:spPr>
      </p:pic>
    </p:spTree>
    <p:extLst>
      <p:ext uri="{BB962C8B-B14F-4D97-AF65-F5344CB8AC3E}">
        <p14:creationId xmlns:p14="http://schemas.microsoft.com/office/powerpoint/2010/main" val="7056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Learning Outcomes (SLO’s)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SLO’s already exist for all Cuesta courses in </a:t>
            </a:r>
            <a:r>
              <a:rPr lang="en-US" dirty="0" smtClean="0">
                <a:hlinkClick r:id="rId2"/>
              </a:rPr>
              <a:t>Curricunet</a:t>
            </a:r>
            <a:endParaRPr lang="en-US" dirty="0" smtClean="0"/>
          </a:p>
          <a:p>
            <a:r>
              <a:rPr lang="en-US" dirty="0" smtClean="0"/>
              <a:t>SLO’s are course level outcomes, they are not instructor specific</a:t>
            </a:r>
          </a:p>
          <a:p>
            <a:r>
              <a:rPr lang="en-US" dirty="0" smtClean="0"/>
              <a:t>It is up to the faculty to decide how to assess each SLO</a:t>
            </a:r>
          </a:p>
          <a:p>
            <a:r>
              <a:rPr lang="en-US" dirty="0" smtClean="0"/>
              <a:t>Each course SLO must be assessed at least once per program review (4 to 5 year cycle), but we encourage SLO’s to be assessed every time the course is taught</a:t>
            </a:r>
          </a:p>
          <a:p>
            <a:r>
              <a:rPr lang="en-US" dirty="0" smtClean="0"/>
              <a:t>You can work with your faculty colleagues to change SLO’s</a:t>
            </a:r>
          </a:p>
          <a:p>
            <a:r>
              <a:rPr lang="en-US" dirty="0" smtClean="0"/>
              <a:t>SLO’s are required to be published on your course Syllabus</a:t>
            </a:r>
          </a:p>
          <a:p>
            <a:pPr lvl="1"/>
            <a:r>
              <a:rPr lang="en-US" dirty="0" smtClean="0"/>
              <a:t>Program Learning Outcomes are not required on the syllabus but many faculty do list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Assess Student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ways to assess SLO’s</a:t>
            </a:r>
          </a:p>
          <a:p>
            <a:pPr lvl="1"/>
            <a:r>
              <a:rPr lang="en-US" dirty="0" smtClean="0"/>
              <a:t>Quizzes and Exams</a:t>
            </a:r>
          </a:p>
          <a:p>
            <a:pPr lvl="1"/>
            <a:r>
              <a:rPr lang="en-US" dirty="0" smtClean="0"/>
              <a:t>Essays</a:t>
            </a:r>
          </a:p>
          <a:p>
            <a:pPr lvl="1"/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Homework Assignments</a:t>
            </a:r>
          </a:p>
          <a:p>
            <a:pPr lvl="1"/>
            <a:r>
              <a:rPr lang="en-US" dirty="0" smtClean="0"/>
              <a:t>In-Class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eLumen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Assessment Tracking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eLumen</a:t>
            </a:r>
            <a:r>
              <a:rPr lang="en-US" dirty="0" smtClean="0"/>
              <a:t> is a software application to track student learning assessments for all Cuesta courses.</a:t>
            </a:r>
          </a:p>
          <a:p>
            <a:r>
              <a:rPr lang="en-US" dirty="0" smtClean="0"/>
              <a:t>Check </a:t>
            </a:r>
            <a:r>
              <a:rPr lang="en-US" dirty="0"/>
              <a:t>with your division chair to see if </a:t>
            </a:r>
            <a:r>
              <a:rPr lang="en-US" dirty="0" smtClean="0"/>
              <a:t>you are required to assess your course this semester. If you are, then please plan on attending an </a:t>
            </a:r>
            <a:r>
              <a:rPr lang="en-US" dirty="0" err="1" smtClean="0"/>
              <a:t>eLumen</a:t>
            </a:r>
            <a:r>
              <a:rPr lang="en-US" dirty="0" smtClean="0"/>
              <a:t> drop in training session during the semester to learn how </a:t>
            </a:r>
            <a:r>
              <a:rPr lang="en-US" dirty="0" err="1" smtClean="0"/>
              <a:t>eLumen</a:t>
            </a:r>
            <a:r>
              <a:rPr lang="en-US" dirty="0" smtClean="0"/>
              <a:t> works.</a:t>
            </a:r>
          </a:p>
          <a:p>
            <a:r>
              <a:rPr lang="en-US" dirty="0" err="1" smtClean="0"/>
              <a:t>eLumen</a:t>
            </a:r>
            <a:r>
              <a:rPr lang="en-US" dirty="0" smtClean="0"/>
              <a:t> is preloaded with </a:t>
            </a:r>
            <a:r>
              <a:rPr lang="en-US" dirty="0"/>
              <a:t>your class </a:t>
            </a:r>
            <a:r>
              <a:rPr lang="en-US" dirty="0" smtClean="0"/>
              <a:t>roster along with the student </a:t>
            </a:r>
            <a:r>
              <a:rPr lang="en-US" dirty="0" err="1" smtClean="0"/>
              <a:t>learnring</a:t>
            </a:r>
            <a:r>
              <a:rPr lang="en-US" dirty="0" smtClean="0"/>
              <a:t> outcomes for the class.</a:t>
            </a:r>
          </a:p>
        </p:txBody>
      </p:sp>
    </p:spTree>
    <p:extLst>
      <p:ext uri="{BB962C8B-B14F-4D97-AF65-F5344CB8AC3E}">
        <p14:creationId xmlns:p14="http://schemas.microsoft.com/office/powerpoint/2010/main" val="13752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 Assessment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4258"/>
            <a:ext cx="8946541" cy="484414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hlinkClick r:id="rId2" tooltip="Click here to open the eLumen website."/>
              </a:rPr>
              <a:t>eLumen</a:t>
            </a:r>
            <a:endParaRPr lang="en-US" dirty="0"/>
          </a:p>
          <a:p>
            <a:r>
              <a:rPr lang="en-US" dirty="0">
                <a:hlinkClick r:id="rId3"/>
              </a:rPr>
              <a:t>How to Login to eLumen - YouTube</a:t>
            </a:r>
            <a:endParaRPr lang="en-US" dirty="0"/>
          </a:p>
          <a:p>
            <a:r>
              <a:rPr lang="en-US" dirty="0">
                <a:hlinkClick r:id="rId4"/>
              </a:rPr>
              <a:t>Creating an Assessment in eLumen - YouTube</a:t>
            </a:r>
            <a:endParaRPr lang="en-US" dirty="0"/>
          </a:p>
          <a:p>
            <a:r>
              <a:rPr lang="en-US" dirty="0">
                <a:hlinkClick r:id="rId5"/>
              </a:rPr>
              <a:t>Scoring and Uploading Scores to eLumen - YouTube</a:t>
            </a:r>
            <a:endParaRPr lang="en-US" dirty="0"/>
          </a:p>
          <a:p>
            <a:r>
              <a:rPr lang="en-US" dirty="0">
                <a:hlinkClick r:id="rId6"/>
              </a:rPr>
              <a:t>Editing SLOs in eLumen - YouTube</a:t>
            </a:r>
            <a:endParaRPr lang="en-US" dirty="0"/>
          </a:p>
          <a:p>
            <a:r>
              <a:rPr lang="en-US" dirty="0">
                <a:hlinkClick r:id="rId7"/>
              </a:rPr>
              <a:t>Mapping SLOs in eLumen - YouTube</a:t>
            </a:r>
            <a:endParaRPr lang="en-US" dirty="0"/>
          </a:p>
          <a:p>
            <a:r>
              <a:rPr lang="en-US" dirty="0">
                <a:hlinkClick r:id="rId8"/>
              </a:rPr>
              <a:t>Cuesta College Institutional Research - Assessment Timeline</a:t>
            </a:r>
            <a:endParaRPr lang="en-US" dirty="0"/>
          </a:p>
          <a:p>
            <a:r>
              <a:rPr lang="en-US" b="1" dirty="0"/>
              <a:t>PDF Files </a:t>
            </a:r>
            <a:endParaRPr lang="en-US" dirty="0"/>
          </a:p>
          <a:p>
            <a:r>
              <a:rPr lang="en-US" dirty="0">
                <a:hlinkClick r:id="rId9"/>
              </a:rPr>
              <a:t>How to Edit PLOs, map, and Useful Reports</a:t>
            </a:r>
            <a:r>
              <a:rPr lang="en-US" dirty="0"/>
              <a:t> (from </a:t>
            </a:r>
            <a:r>
              <a:rPr lang="en-US" dirty="0" err="1"/>
              <a:t>Coord</a:t>
            </a:r>
            <a:r>
              <a:rPr lang="en-US" dirty="0"/>
              <a:t> Train Sep 2017)</a:t>
            </a:r>
          </a:p>
          <a:p>
            <a:r>
              <a:rPr lang="en-US" dirty="0">
                <a:hlinkClick r:id="rId10"/>
              </a:rPr>
              <a:t>SLOA Handbook - 2016 Update</a:t>
            </a:r>
            <a:endParaRPr lang="en-US" dirty="0"/>
          </a:p>
          <a:p>
            <a:r>
              <a:rPr lang="en-US" dirty="0">
                <a:hlinkClick r:id="rId11"/>
              </a:rPr>
              <a:t>How to Create an Assessment in eLumen</a:t>
            </a:r>
            <a:r>
              <a:rPr lang="en-US" dirty="0"/>
              <a:t> </a:t>
            </a:r>
          </a:p>
          <a:p>
            <a:r>
              <a:rPr lang="en-US" dirty="0">
                <a:hlinkClick r:id="rId12"/>
              </a:rPr>
              <a:t>How to Upload Student Level Data in eLumen</a:t>
            </a:r>
            <a:endParaRPr lang="en-US" dirty="0"/>
          </a:p>
          <a:p>
            <a:r>
              <a:rPr lang="en-US" dirty="0">
                <a:hlinkClick r:id="rId13"/>
              </a:rPr>
              <a:t>How to Map SLOs to PLOs or ILOs in eLumen</a:t>
            </a:r>
            <a:endParaRPr lang="en-US" dirty="0"/>
          </a:p>
          <a:p>
            <a:r>
              <a:rPr lang="en-US" dirty="0">
                <a:hlinkClick r:id="rId14"/>
              </a:rPr>
              <a:t>Using the DataLink and Exporting Files for eLumen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2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138</TotalTime>
  <Words>435</Words>
  <Application>Microsoft Macintosh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Century Gothic</vt:lpstr>
      <vt:lpstr>Mangal</vt:lpstr>
      <vt:lpstr>Wingdings 3</vt:lpstr>
      <vt:lpstr>Ion</vt:lpstr>
      <vt:lpstr>STUDENT LEARNING OUTCOMES &amp; Assessment</vt:lpstr>
      <vt:lpstr>FROM SLO’S TO PLO’S TO ILO’S</vt:lpstr>
      <vt:lpstr>Could a student pass your class, while still failing a quiz or exam? </vt:lpstr>
      <vt:lpstr>How does Student Learning Outcomes Assessment benefit our students and improve our instruction?</vt:lpstr>
      <vt:lpstr>Student Learning Outcomes (SLO’s)</vt:lpstr>
      <vt:lpstr>How to Assess Student Learning Outcomes</vt:lpstr>
      <vt:lpstr>eLumen – Assessment Tracking Software</vt:lpstr>
      <vt:lpstr>SLO Assessment Resources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LEARNING OUTCOMES</dc:title>
  <dc:creator>Neil Higgins</dc:creator>
  <cp:lastModifiedBy>Neil Higgins</cp:lastModifiedBy>
  <cp:revision>18</cp:revision>
  <dcterms:created xsi:type="dcterms:W3CDTF">2017-08-14T17:02:51Z</dcterms:created>
  <dcterms:modified xsi:type="dcterms:W3CDTF">2019-08-06T19:27:32Z</dcterms:modified>
</cp:coreProperties>
</file>