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77" r:id="rId4"/>
  </p:sldMasterIdLst>
  <p:sldIdLst>
    <p:sldId id="342" r:id="rId5"/>
    <p:sldId id="355" r:id="rId6"/>
    <p:sldId id="360" r:id="rId7"/>
    <p:sldId id="356" r:id="rId8"/>
    <p:sldId id="357" r:id="rId9"/>
    <p:sldId id="364" r:id="rId10"/>
    <p:sldId id="358" r:id="rId11"/>
    <p:sldId id="359" r:id="rId12"/>
    <p:sldId id="334" r:id="rId13"/>
    <p:sldId id="361" r:id="rId14"/>
    <p:sldId id="362" r:id="rId15"/>
    <p:sldId id="363" r:id="rId16"/>
    <p:sldId id="341"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DA280E-92A8-1931-9605-CB4B135E67E4}" name="Janine Medina" initials="JM" userId="S::janine_medina@cuesta.edu::6277c33c-3121-4422-a2c2-f2e84b6e012f" providerId="AD"/>
  <p188:author id="{741223CA-51EB-4228-F688-0D4B4A095B7D}" name="Kristina Vastine" initials="KV" userId="S::kristina_vastine@cuesta.edu::a52564eb-8a17-4ca6-8b46-64b090f75a4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082AF-C624-D25E-5416-84612303B17B}" v="2920" dt="2021-11-10T23:14:13.822"/>
    <p1510:client id="{1ECAC1A6-0D9F-89CE-F890-9968C8C0A013}" v="796" dt="2021-11-10T03:06:26.180"/>
    <p1510:client id="{735815A9-5A9C-2D15-9364-04F32E60A6CC}" v="1614" dt="2021-11-11T02:17:12.900"/>
    <p1510:client id="{9C0ADB2B-A26E-BCCF-B8E2-42085DF09ADA}" v="611" dt="2021-11-11T07:31:19.289"/>
    <p1510:client id="{A71B8B32-9AC3-FC1E-8EDB-BA9001ED5EA6}" v="8" dt="2021-11-11T07:56:31.591"/>
    <p1510:client id="{CD1FDB75-363F-E131-35C2-63A0143D5332}" v="54" dt="2021-11-12T17:36:27.39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010254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9237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01683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val="859532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514335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770677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95365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19398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4745288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
  <p:cSld name="1_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1494155" y="1041082"/>
            <a:ext cx="6390640" cy="1729739"/>
          </a:xfrm>
          <a:prstGeom prst="rect">
            <a:avLst/>
          </a:prstGeom>
        </p:spPr>
        <p:txBody>
          <a:bodyPr wrap="square" lIns="0" tIns="0" rIns="0" bIns="0">
            <a:spAutoFit/>
          </a:bodyPr>
          <a:lstStyle>
            <a:lvl1pPr>
              <a:defRPr sz="3950" b="1" i="0">
                <a:solidFill>
                  <a:schemeClr val="bg1"/>
                </a:solidFill>
                <a:latin typeface="Corbel"/>
                <a:cs typeface="Corbel"/>
              </a:defRPr>
            </a:lvl1pPr>
          </a:lstStyle>
          <a:p>
            <a:endParaRPr/>
          </a:p>
        </p:txBody>
      </p:sp>
      <p:sp>
        <p:nvSpPr>
          <p:cNvPr id="3" name="Holder 3"/>
          <p:cNvSpPr>
            <a:spLocks noGrp="1"/>
          </p:cNvSpPr>
          <p:nvPr>
            <p:ph type="subTitle" idx="4"/>
          </p:nvPr>
        </p:nvSpPr>
        <p:spPr>
          <a:xfrm>
            <a:off x="3045841" y="3941698"/>
            <a:ext cx="6100317" cy="14909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79641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284303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430045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4371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87771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3981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55091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t>1/11/2023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773837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18732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t>1/11/2023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045394178"/>
      </p:ext>
    </p:extLst>
  </p:cSld>
  <p:clrMap bg1="dk1" tx1="lt1" bg2="dk2" tx2="lt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 id="2147483989" r:id="rId12"/>
    <p:sldLayoutId id="2147483990" r:id="rId13"/>
    <p:sldLayoutId id="2147483991" r:id="rId14"/>
    <p:sldLayoutId id="2147483992" r:id="rId15"/>
    <p:sldLayoutId id="2147483993" r:id="rId16"/>
    <p:sldLayoutId id="2147483994" r:id="rId17"/>
    <p:sldLayoutId id="2147483995" r:id="rId18"/>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s://acrobat.adobe.com/link/review?uri=urn:aaid:scds:US:2fdca92c-356e-343f-946e-dd0299c82a5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acrobat.adobe.com/link/review?uri=urn:aaid:scds:US:75b0b2cc-2492-35e8-99b1-5349de3662af" TargetMode="External"/><Relationship Id="rId2" Type="http://schemas.openxmlformats.org/officeDocument/2006/relationships/hyperlink" Target="https://acrobat.adobe.com/link/review?uri=urn:aaid:scds:US:42949fa6-76d6-311b-9925-e7be84c7d443" TargetMode="External"/><Relationship Id="rId1" Type="http://schemas.openxmlformats.org/officeDocument/2006/relationships/slideLayout" Target="../slideLayouts/slideLayout2.xml"/><Relationship Id="rId6" Type="http://schemas.openxmlformats.org/officeDocument/2006/relationships/hyperlink" Target="https://acrobat.adobe.com/link/review?uri=urn:aaid:scds:US:b5762ca5-9bbb-3dfb-be9c-e4f16bd4fa4d" TargetMode="External"/><Relationship Id="rId5" Type="http://schemas.openxmlformats.org/officeDocument/2006/relationships/hyperlink" Target="https://acrobat.adobe.com/link/review?uri=urn:aaid:scds:US:f0c57bee-775f-3944-8cd7-fb3d5a68ad59" TargetMode="External"/><Relationship Id="rId4" Type="http://schemas.openxmlformats.org/officeDocument/2006/relationships/hyperlink" Target="https://acrobat.adobe.com/link/review?uri=urn:aaid:scds:US:3abf4d36-fa70-3999-886d-a37822220e50"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alpassplus.org/LaunchBoard/SWP.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orm.jotform.com/22074745708616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0" name="Picture 9">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2" name="Oval 11">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4" name="Picture 13">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6" name="Picture 15">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8" name="Rectangle 17">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20" name="Rectangle 19">
            <a:extLst>
              <a:ext uri="{FF2B5EF4-FFF2-40B4-BE49-F238E27FC236}">
                <a16:creationId xmlns:a16="http://schemas.microsoft.com/office/drawing/2014/main" id="{C28D0172-F2E0-4763-9C35-F02266495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16">
            <a:extLst>
              <a:ext uri="{FF2B5EF4-FFF2-40B4-BE49-F238E27FC236}">
                <a16:creationId xmlns:a16="http://schemas.microsoft.com/office/drawing/2014/main" id="{9F2851FB-E841-4509-8A6D-A416376EA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F6FB2B2-CE21-407F-B22E-302DADC2C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CA611C-D1B4-4EB2-8AA2-696F36F51A81}"/>
              </a:ext>
            </a:extLst>
          </p:cNvPr>
          <p:cNvSpPr>
            <a:spLocks noGrp="1"/>
          </p:cNvSpPr>
          <p:nvPr>
            <p:ph type="title"/>
          </p:nvPr>
        </p:nvSpPr>
        <p:spPr>
          <a:xfrm>
            <a:off x="965505" y="623571"/>
            <a:ext cx="10260990" cy="3523885"/>
          </a:xfrm>
        </p:spPr>
        <p:txBody>
          <a:bodyPr vert="horz" lIns="91440" tIns="45720" rIns="91440" bIns="45720" rtlCol="0" anchor="b">
            <a:normAutofit fontScale="90000"/>
          </a:bodyPr>
          <a:lstStyle/>
          <a:p>
            <a:pPr algn="ctr"/>
            <a:r>
              <a:rPr lang="en-US" sz="5400" i="1" dirty="0"/>
              <a:t>Welcome!</a:t>
            </a:r>
            <a:r>
              <a:rPr lang="en-US" sz="8000" dirty="0"/>
              <a:t> </a:t>
            </a:r>
            <a:br>
              <a:rPr lang="en-US" sz="8000" dirty="0"/>
            </a:br>
            <a:r>
              <a:rPr lang="en-US" sz="8000" dirty="0"/>
              <a:t>Strong Workforce and Perkins Grants Overview</a:t>
            </a:r>
            <a:endParaRPr lang="en-US" sz="8000" b="0" i="0" kern="1200" dirty="0">
              <a:latin typeface="+mj-lt"/>
            </a:endParaRPr>
          </a:p>
        </p:txBody>
      </p:sp>
      <p:sp>
        <p:nvSpPr>
          <p:cNvPr id="4" name="Title 1">
            <a:extLst>
              <a:ext uri="{FF2B5EF4-FFF2-40B4-BE49-F238E27FC236}">
                <a16:creationId xmlns:a16="http://schemas.microsoft.com/office/drawing/2014/main" id="{5EBC3ACD-80FA-441F-9F2E-38DC2CF0BB8E}"/>
              </a:ext>
            </a:extLst>
          </p:cNvPr>
          <p:cNvSpPr txBox="1">
            <a:spLocks/>
          </p:cNvSpPr>
          <p:nvPr/>
        </p:nvSpPr>
        <p:spPr>
          <a:xfrm>
            <a:off x="1064742" y="4549685"/>
            <a:ext cx="10260990" cy="1962967"/>
          </a:xfrm>
          <a:prstGeom prst="rect">
            <a:avLst/>
          </a:prstGeom>
        </p:spPr>
        <p:txBody>
          <a:bodyPr vert="horz" lIns="91440" tIns="45720" rIns="91440" bIns="45720" rtlCol="0" anchor="b">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50000"/>
              </a:lnSpc>
            </a:pPr>
            <a:r>
              <a:rPr lang="en-US" sz="2400" dirty="0">
                <a:solidFill>
                  <a:schemeClr val="bg1"/>
                </a:solidFill>
              </a:rPr>
              <a:t>Dr. Jason Curtis, Asst. Superintendent/VP – Office of Instruction </a:t>
            </a:r>
            <a:endParaRPr lang="en-US" dirty="0"/>
          </a:p>
          <a:p>
            <a:pPr algn="ctr">
              <a:lnSpc>
                <a:spcPct val="150000"/>
              </a:lnSpc>
            </a:pPr>
            <a:r>
              <a:rPr lang="en-US" sz="2400" dirty="0">
                <a:solidFill>
                  <a:schemeClr val="bg1"/>
                </a:solidFill>
              </a:rPr>
              <a:t>Janine Medina, Coordinator – Grants and Special Projects </a:t>
            </a:r>
            <a:br>
              <a:rPr lang="en-US" sz="2400" dirty="0"/>
            </a:br>
            <a:r>
              <a:rPr lang="en-US" sz="2400" dirty="0">
                <a:solidFill>
                  <a:schemeClr val="bg1"/>
                </a:solidFill>
              </a:rPr>
              <a:t>November 18th, 2022</a:t>
            </a:r>
          </a:p>
        </p:txBody>
      </p:sp>
    </p:spTree>
    <p:extLst>
      <p:ext uri="{BB962C8B-B14F-4D97-AF65-F5344CB8AC3E}">
        <p14:creationId xmlns:p14="http://schemas.microsoft.com/office/powerpoint/2010/main" val="3725354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1336-A7B4-4598-8565-7AB8B8E8DEC5}"/>
              </a:ext>
            </a:extLst>
          </p:cNvPr>
          <p:cNvSpPr>
            <a:spLocks noGrp="1"/>
          </p:cNvSpPr>
          <p:nvPr>
            <p:ph type="title"/>
          </p:nvPr>
        </p:nvSpPr>
        <p:spPr>
          <a:xfrm>
            <a:off x="646111" y="452718"/>
            <a:ext cx="9404723" cy="872648"/>
          </a:xfrm>
        </p:spPr>
        <p:txBody>
          <a:bodyPr/>
          <a:lstStyle/>
          <a:p>
            <a:pPr algn="ctr"/>
            <a:r>
              <a:rPr lang="en-US" dirty="0"/>
              <a:t>Project Examples</a:t>
            </a:r>
          </a:p>
        </p:txBody>
      </p:sp>
      <p:sp>
        <p:nvSpPr>
          <p:cNvPr id="3" name="Content Placeholder 2">
            <a:extLst>
              <a:ext uri="{FF2B5EF4-FFF2-40B4-BE49-F238E27FC236}">
                <a16:creationId xmlns:a16="http://schemas.microsoft.com/office/drawing/2014/main" id="{E650D722-F37C-48DF-8CA8-5A1516B54A5F}"/>
              </a:ext>
            </a:extLst>
          </p:cNvPr>
          <p:cNvSpPr>
            <a:spLocks noGrp="1"/>
          </p:cNvSpPr>
          <p:nvPr>
            <p:ph idx="1"/>
          </p:nvPr>
        </p:nvSpPr>
        <p:spPr>
          <a:xfrm>
            <a:off x="1103312" y="1397286"/>
            <a:ext cx="9766746" cy="4851114"/>
          </a:xfrm>
        </p:spPr>
        <p:txBody>
          <a:bodyPr>
            <a:normAutofit lnSpcReduction="10000"/>
          </a:bodyPr>
          <a:lstStyle/>
          <a:p>
            <a:pPr marL="0" indent="0">
              <a:buNone/>
            </a:pPr>
            <a:r>
              <a:rPr lang="en-US" b="1" dirty="0">
                <a:solidFill>
                  <a:srgbClr val="FFC000"/>
                </a:solidFill>
              </a:rPr>
              <a:t>Sample Plan-SWP Round 6 </a:t>
            </a:r>
            <a:r>
              <a:rPr lang="en-US" dirty="0">
                <a:hlinkClick r:id="rId2"/>
              </a:rPr>
              <a:t>Welding</a:t>
            </a:r>
            <a:endParaRPr lang="en-US" dirty="0"/>
          </a:p>
          <a:p>
            <a:pPr marL="0" indent="0">
              <a:buNone/>
            </a:pPr>
            <a:r>
              <a:rPr lang="en-US" u="sng" dirty="0"/>
              <a:t>Examples of Objectives and Activities:</a:t>
            </a:r>
          </a:p>
          <a:p>
            <a:r>
              <a:rPr lang="en-US" b="1" i="0" dirty="0">
                <a:solidFill>
                  <a:srgbClr val="00B0F0"/>
                </a:solidFill>
                <a:effectLst/>
                <a:latin typeface="Source Sans Pro" panose="020B0503030403020204" pitchFamily="34" charset="0"/>
              </a:rPr>
              <a:t>Objective: High School Outreach </a:t>
            </a:r>
            <a:r>
              <a:rPr lang="en-US" b="0" i="0" dirty="0">
                <a:effectLst/>
                <a:latin typeface="Source Sans Pro" panose="020B0503030403020204" pitchFamily="34" charset="0"/>
              </a:rPr>
              <a:t>- Create and market a day to high school seniors and/or juniors to come and tour the educational facilities, to highlight careers and opportunities open to them in Agriculture.</a:t>
            </a:r>
          </a:p>
          <a:p>
            <a:r>
              <a:rPr lang="en-US" b="1" dirty="0">
                <a:solidFill>
                  <a:srgbClr val="00B0F0"/>
                </a:solidFill>
                <a:latin typeface="Source Sans Pro" panose="020B0503030403020204" pitchFamily="34" charset="0"/>
              </a:rPr>
              <a:t>Activity: </a:t>
            </a:r>
            <a:r>
              <a:rPr lang="en-US" b="1" i="0" dirty="0">
                <a:solidFill>
                  <a:srgbClr val="00B0F0"/>
                </a:solidFill>
                <a:effectLst/>
                <a:latin typeface="Source Sans Pro" panose="020B0503030403020204" pitchFamily="34" charset="0"/>
              </a:rPr>
              <a:t>Coordinate with Outreach, invite local HS students</a:t>
            </a:r>
            <a:r>
              <a:rPr lang="en-US" b="1" dirty="0">
                <a:solidFill>
                  <a:srgbClr val="00B0F0"/>
                </a:solidFill>
                <a:latin typeface="Source Sans Pro" panose="020B0503030403020204" pitchFamily="34" charset="0"/>
              </a:rPr>
              <a:t> </a:t>
            </a:r>
            <a:r>
              <a:rPr lang="en-US" dirty="0">
                <a:latin typeface="Source Sans Pro" panose="020B0503030403020204" pitchFamily="34" charset="0"/>
              </a:rPr>
              <a:t>- </a:t>
            </a:r>
            <a:r>
              <a:rPr lang="en-US" b="0" i="0" dirty="0">
                <a:effectLst/>
                <a:latin typeface="Source Sans Pro" panose="020B0503030403020204" pitchFamily="34" charset="0"/>
              </a:rPr>
              <a:t>Increases the number of students (enrollment) who enter the path.</a:t>
            </a:r>
          </a:p>
          <a:p>
            <a:r>
              <a:rPr lang="en-US" b="1" dirty="0">
                <a:solidFill>
                  <a:srgbClr val="92D050"/>
                </a:solidFill>
                <a:latin typeface="Source Sans Pro" panose="020B0503030403020204" pitchFamily="34" charset="0"/>
                <a:ea typeface="Source Sans Pro" panose="020B0503030403020204" pitchFamily="34" charset="0"/>
              </a:rPr>
              <a:t>Objective: </a:t>
            </a:r>
            <a:r>
              <a:rPr lang="en-US" b="1" i="0" dirty="0">
                <a:solidFill>
                  <a:srgbClr val="92D050"/>
                </a:solidFill>
                <a:effectLst/>
                <a:latin typeface="Source Sans Pro" panose="020B0503030403020204" pitchFamily="34" charset="0"/>
                <a:ea typeface="Source Sans Pro" panose="020B0503030403020204" pitchFamily="34" charset="0"/>
              </a:rPr>
              <a:t>Classroom and Lab Technology Upgrades </a:t>
            </a:r>
            <a:r>
              <a:rPr lang="en-US" b="0" i="0" dirty="0">
                <a:effectLst/>
                <a:latin typeface="Source Sans Pro" panose="020B0503030403020204" pitchFamily="34" charset="0"/>
              </a:rPr>
              <a:t>- This project will allow the Architecture program to modernize classrooms and labs to align with state-of-the-industry technology and promote the implementation of universal design for learning best practices and instructional technology, with a focus on resiliency, contingency, and continuity for all learners.</a:t>
            </a:r>
          </a:p>
          <a:p>
            <a:r>
              <a:rPr lang="en-US" b="1" dirty="0">
                <a:solidFill>
                  <a:srgbClr val="92D050"/>
                </a:solidFill>
                <a:latin typeface="Source Sans Pro" panose="020B0503030403020204" pitchFamily="34" charset="0"/>
              </a:rPr>
              <a:t>Activity: </a:t>
            </a:r>
            <a:r>
              <a:rPr lang="en-US" b="1" i="0" dirty="0">
                <a:solidFill>
                  <a:srgbClr val="92D050"/>
                </a:solidFill>
                <a:effectLst/>
                <a:latin typeface="Source Sans Pro" panose="020B0503030403020204" pitchFamily="34" charset="0"/>
              </a:rPr>
              <a:t>Equipment Upgrade </a:t>
            </a:r>
            <a:r>
              <a:rPr lang="en-US" b="0" i="0" dirty="0">
                <a:solidFill>
                  <a:srgbClr val="333333"/>
                </a:solidFill>
                <a:effectLst/>
                <a:latin typeface="Source Sans Pro" panose="020B0503030403020204" pitchFamily="34" charset="0"/>
              </a:rPr>
              <a:t>- </a:t>
            </a:r>
            <a:r>
              <a:rPr lang="en-US" b="0" i="0" dirty="0">
                <a:effectLst/>
                <a:latin typeface="Source Sans Pro" panose="020B0503030403020204" pitchFamily="34" charset="0"/>
              </a:rPr>
              <a:t>Upgrade classrooms and labs with current equipment and increase student access to technology related to the industry.</a:t>
            </a:r>
            <a:endParaRPr lang="en-US" dirty="0"/>
          </a:p>
        </p:txBody>
      </p:sp>
    </p:spTree>
    <p:extLst>
      <p:ext uri="{BB962C8B-B14F-4D97-AF65-F5344CB8AC3E}">
        <p14:creationId xmlns:p14="http://schemas.microsoft.com/office/powerpoint/2010/main" val="4032282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BFC0E-79C5-4E75-B087-1B0ADA6103A5}"/>
              </a:ext>
            </a:extLst>
          </p:cNvPr>
          <p:cNvSpPr>
            <a:spLocks noGrp="1"/>
          </p:cNvSpPr>
          <p:nvPr>
            <p:ph type="title"/>
          </p:nvPr>
        </p:nvSpPr>
        <p:spPr/>
        <p:txBody>
          <a:bodyPr/>
          <a:lstStyle/>
          <a:p>
            <a:pPr algn="ctr"/>
            <a:r>
              <a:rPr lang="en-US" dirty="0"/>
              <a:t>Project Examples</a:t>
            </a:r>
          </a:p>
        </p:txBody>
      </p:sp>
      <p:sp>
        <p:nvSpPr>
          <p:cNvPr id="3" name="Content Placeholder 2">
            <a:extLst>
              <a:ext uri="{FF2B5EF4-FFF2-40B4-BE49-F238E27FC236}">
                <a16:creationId xmlns:a16="http://schemas.microsoft.com/office/drawing/2014/main" id="{347462E4-9668-4DF8-BDCE-5100C62AAC07}"/>
              </a:ext>
            </a:extLst>
          </p:cNvPr>
          <p:cNvSpPr>
            <a:spLocks noGrp="1"/>
          </p:cNvSpPr>
          <p:nvPr>
            <p:ph idx="1"/>
          </p:nvPr>
        </p:nvSpPr>
        <p:spPr>
          <a:xfrm>
            <a:off x="1103312" y="1294544"/>
            <a:ext cx="9404723" cy="4953855"/>
          </a:xfrm>
        </p:spPr>
        <p:txBody>
          <a:bodyPr>
            <a:noAutofit/>
          </a:bodyPr>
          <a:lstStyle/>
          <a:p>
            <a:r>
              <a:rPr lang="en-US" sz="1800" b="1" dirty="0">
                <a:solidFill>
                  <a:srgbClr val="FF33CC"/>
                </a:solidFill>
              </a:rPr>
              <a:t>Objective: </a:t>
            </a:r>
            <a:r>
              <a:rPr lang="en-US" sz="1800" b="1" i="0" dirty="0">
                <a:solidFill>
                  <a:srgbClr val="FF33CC"/>
                </a:solidFill>
                <a:effectLst/>
              </a:rPr>
              <a:t>Lab Technician Support </a:t>
            </a:r>
            <a:r>
              <a:rPr lang="en-US" sz="1800" b="0" i="0" dirty="0">
                <a:effectLst/>
              </a:rPr>
              <a:t>-  A lab technician also supports students to “Stay on the Path and Ensure Learning “ and “Employment Preparation and Transition to Work” as lab technicians oversee student workers employed at the facility.</a:t>
            </a:r>
          </a:p>
          <a:p>
            <a:r>
              <a:rPr lang="en-US" sz="1800" b="1" dirty="0">
                <a:solidFill>
                  <a:srgbClr val="FF33CC"/>
                </a:solidFill>
              </a:rPr>
              <a:t>Activity: </a:t>
            </a:r>
            <a:r>
              <a:rPr lang="en-US" sz="1800" b="1" i="0" dirty="0">
                <a:solidFill>
                  <a:srgbClr val="FF33CC"/>
                </a:solidFill>
                <a:effectLst/>
              </a:rPr>
              <a:t>Coordinate with HR to hire technician</a:t>
            </a:r>
            <a:r>
              <a:rPr lang="en-US" sz="1800" dirty="0">
                <a:solidFill>
                  <a:srgbClr val="FF33CC"/>
                </a:solidFill>
              </a:rPr>
              <a:t> </a:t>
            </a:r>
            <a:r>
              <a:rPr lang="en-US" sz="1800" dirty="0"/>
              <a:t>- </a:t>
            </a:r>
            <a:r>
              <a:rPr lang="en-US" sz="1800" b="0" i="0" dirty="0">
                <a:effectLst/>
              </a:rPr>
              <a:t>Increases student learning in courses and learning opportunities.</a:t>
            </a:r>
          </a:p>
          <a:p>
            <a:r>
              <a:rPr lang="en-US" sz="1800" b="1" dirty="0">
                <a:solidFill>
                  <a:srgbClr val="FFC000"/>
                </a:solidFill>
              </a:rPr>
              <a:t>Objective: Increase non-traditional enrollment </a:t>
            </a:r>
            <a:r>
              <a:rPr lang="en-US" sz="1800" dirty="0"/>
              <a:t>- . Cuesta is planning to expand outreach efforts through additional CTE Marketing with a targeted focus on Special Populations.  We will expand efforts to reach out to a larger audience, with an emphasis on more Spanish-language recruitment and marketing campaigns. </a:t>
            </a:r>
          </a:p>
          <a:p>
            <a:r>
              <a:rPr lang="en-US" sz="1800" b="1" dirty="0">
                <a:solidFill>
                  <a:srgbClr val="FFC000"/>
                </a:solidFill>
              </a:rPr>
              <a:t>Activity: Targeted outreach </a:t>
            </a:r>
            <a:r>
              <a:rPr lang="en-US" sz="1800" dirty="0"/>
              <a:t>- Funds will be used to increase outreach efforts to special population groups, with a targeted focus on the Spanish-speaking population. Additional marketing campaigns will be developed in Spanish and partnerships on campus with our dual enrollment program, as well as externally with Spanish radio, TV and social media will be utilized to help spread the word to adults and middle/high school students.</a:t>
            </a:r>
          </a:p>
        </p:txBody>
      </p:sp>
    </p:spTree>
    <p:extLst>
      <p:ext uri="{BB962C8B-B14F-4D97-AF65-F5344CB8AC3E}">
        <p14:creationId xmlns:p14="http://schemas.microsoft.com/office/powerpoint/2010/main" val="3388456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1DF16-8E03-4648-AD9F-E49F5E7159E7}"/>
              </a:ext>
            </a:extLst>
          </p:cNvPr>
          <p:cNvSpPr>
            <a:spLocks noGrp="1"/>
          </p:cNvSpPr>
          <p:nvPr>
            <p:ph type="title"/>
          </p:nvPr>
        </p:nvSpPr>
        <p:spPr>
          <a:xfrm>
            <a:off x="646111" y="452718"/>
            <a:ext cx="10357511" cy="985664"/>
          </a:xfrm>
        </p:spPr>
        <p:txBody>
          <a:bodyPr/>
          <a:lstStyle/>
          <a:p>
            <a:pPr algn="ctr"/>
            <a:r>
              <a:rPr lang="en-US" sz="4000" dirty="0"/>
              <a:t>Main components of SWP project plan</a:t>
            </a:r>
          </a:p>
        </p:txBody>
      </p:sp>
      <p:sp>
        <p:nvSpPr>
          <p:cNvPr id="3" name="Content Placeholder 2">
            <a:extLst>
              <a:ext uri="{FF2B5EF4-FFF2-40B4-BE49-F238E27FC236}">
                <a16:creationId xmlns:a16="http://schemas.microsoft.com/office/drawing/2014/main" id="{BE204E79-934B-40E6-912E-DBB47430F0F1}"/>
              </a:ext>
            </a:extLst>
          </p:cNvPr>
          <p:cNvSpPr>
            <a:spLocks noGrp="1"/>
          </p:cNvSpPr>
          <p:nvPr>
            <p:ph idx="1"/>
          </p:nvPr>
        </p:nvSpPr>
        <p:spPr>
          <a:xfrm>
            <a:off x="1103312" y="1520575"/>
            <a:ext cx="9550989" cy="5188449"/>
          </a:xfrm>
        </p:spPr>
        <p:txBody>
          <a:bodyPr>
            <a:normAutofit fontScale="92500" lnSpcReduction="20000"/>
          </a:bodyPr>
          <a:lstStyle/>
          <a:p>
            <a:r>
              <a:rPr lang="en-US" dirty="0"/>
              <a:t>Plan Rationale</a:t>
            </a:r>
          </a:p>
          <a:p>
            <a:pPr lvl="1"/>
            <a:r>
              <a:rPr lang="en-US" dirty="0"/>
              <a:t>Number of students experiencing a positive impact from project</a:t>
            </a:r>
          </a:p>
          <a:p>
            <a:pPr lvl="1"/>
            <a:r>
              <a:rPr lang="en-US" dirty="0"/>
              <a:t>Needs and Risks of project</a:t>
            </a:r>
          </a:p>
          <a:p>
            <a:r>
              <a:rPr lang="en-US" dirty="0"/>
              <a:t>Labor Market Information &amp; Supporting Evidence</a:t>
            </a:r>
          </a:p>
          <a:p>
            <a:pPr lvl="1"/>
            <a:r>
              <a:rPr lang="en-US" dirty="0">
                <a:hlinkClick r:id="rId2"/>
              </a:rPr>
              <a:t>Centers of Excellence reports</a:t>
            </a:r>
            <a:endParaRPr lang="en-US" dirty="0"/>
          </a:p>
          <a:p>
            <a:pPr lvl="1"/>
            <a:r>
              <a:rPr lang="en-US" dirty="0">
                <a:hlinkClick r:id="rId3"/>
              </a:rPr>
              <a:t>South Central Coast Regional Consortium reports</a:t>
            </a:r>
            <a:r>
              <a:rPr lang="en-US" dirty="0"/>
              <a:t> and/or </a:t>
            </a:r>
            <a:r>
              <a:rPr lang="en-US" dirty="0">
                <a:hlinkClick r:id="rId4"/>
              </a:rPr>
              <a:t>regional plans</a:t>
            </a:r>
            <a:endParaRPr lang="en-US" dirty="0"/>
          </a:p>
          <a:p>
            <a:pPr lvl="1"/>
            <a:r>
              <a:rPr lang="en-US" dirty="0">
                <a:hlinkClick r:id="rId5"/>
              </a:rPr>
              <a:t>Employer Advisory Committee meeting notes</a:t>
            </a:r>
            <a:endParaRPr lang="en-US" dirty="0"/>
          </a:p>
          <a:p>
            <a:r>
              <a:rPr lang="en-US" dirty="0"/>
              <a:t>Investment Plan</a:t>
            </a:r>
          </a:p>
          <a:p>
            <a:r>
              <a:rPr lang="en-US" dirty="0"/>
              <a:t>Metrics</a:t>
            </a:r>
          </a:p>
          <a:p>
            <a:r>
              <a:rPr lang="en-US" dirty="0"/>
              <a:t>Project Objectives &amp; Activities</a:t>
            </a:r>
          </a:p>
          <a:p>
            <a:r>
              <a:rPr lang="en-US" dirty="0"/>
              <a:t>Dependencies</a:t>
            </a:r>
          </a:p>
          <a:p>
            <a:r>
              <a:rPr lang="en-US" dirty="0"/>
              <a:t>Budget</a:t>
            </a:r>
          </a:p>
          <a:p>
            <a:endParaRPr lang="en-US" dirty="0"/>
          </a:p>
          <a:p>
            <a:pPr marL="0" indent="0">
              <a:buNone/>
            </a:pPr>
            <a:r>
              <a:rPr lang="en-US" dirty="0">
                <a:solidFill>
                  <a:srgbClr val="FFC000"/>
                </a:solidFill>
              </a:rPr>
              <a:t>Let’s look at a </a:t>
            </a:r>
            <a:r>
              <a:rPr lang="en-US" dirty="0">
                <a:hlinkClick r:id="rId6"/>
              </a:rPr>
              <a:t>plan</a:t>
            </a:r>
            <a:r>
              <a:rPr lang="en-US" dirty="0"/>
              <a:t>! </a:t>
            </a:r>
          </a:p>
          <a:p>
            <a:endParaRPr lang="en-US" dirty="0"/>
          </a:p>
          <a:p>
            <a:pPr lvl="1"/>
            <a:endParaRPr lang="en-US" dirty="0"/>
          </a:p>
        </p:txBody>
      </p:sp>
    </p:spTree>
    <p:extLst>
      <p:ext uri="{BB962C8B-B14F-4D97-AF65-F5344CB8AC3E}">
        <p14:creationId xmlns:p14="http://schemas.microsoft.com/office/powerpoint/2010/main" val="412537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33" name="Picture 32">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5" name="Oval 34">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37" name="Picture 36">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39" name="Picture 38">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41" name="Rectangle 40">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351C4A0-AD2A-4B3C-8BCC-80427146CC78}"/>
              </a:ext>
            </a:extLst>
          </p:cNvPr>
          <p:cNvSpPr>
            <a:spLocks noGrp="1"/>
          </p:cNvSpPr>
          <p:nvPr>
            <p:ph type="title"/>
          </p:nvPr>
        </p:nvSpPr>
        <p:spPr>
          <a:xfrm>
            <a:off x="6683829" y="1447800"/>
            <a:ext cx="4397828" cy="3329581"/>
          </a:xfrm>
        </p:spPr>
        <p:txBody>
          <a:bodyPr vert="horz" lIns="91440" tIns="45720" rIns="91440" bIns="45720" rtlCol="0" anchor="b">
            <a:normAutofit/>
          </a:bodyPr>
          <a:lstStyle/>
          <a:p>
            <a:pPr algn="ctr"/>
            <a:r>
              <a:rPr lang="en-US" sz="6000" b="0" i="0" kern="1200">
                <a:latin typeface="+mj-lt"/>
                <a:ea typeface="+mj-ea"/>
                <a:cs typeface="+mj-cs"/>
              </a:rPr>
              <a:t>Questions?</a:t>
            </a:r>
            <a:br>
              <a:rPr lang="en-US" sz="6000" b="0" i="0" kern="1200"/>
            </a:br>
            <a:br>
              <a:rPr lang="en-US" sz="6000" b="0" i="0" kern="1200"/>
            </a:br>
            <a:r>
              <a:rPr lang="en-US" sz="4400" b="0" i="0" kern="1200">
                <a:latin typeface="+mj-lt"/>
                <a:ea typeface="+mj-ea"/>
                <a:cs typeface="+mj-cs"/>
              </a:rPr>
              <a:t>Thank you!</a:t>
            </a:r>
            <a:endParaRPr lang="en-US" sz="4400"/>
          </a:p>
        </p:txBody>
      </p:sp>
      <p:pic>
        <p:nvPicPr>
          <p:cNvPr id="28" name="Graphic 27" descr="Help">
            <a:extLst>
              <a:ext uri="{FF2B5EF4-FFF2-40B4-BE49-F238E27FC236}">
                <a16:creationId xmlns:a16="http://schemas.microsoft.com/office/drawing/2014/main" id="{3F11CDC1-CBD5-42D8-9A02-C50752567CB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43854" y="703489"/>
            <a:ext cx="5450557" cy="5450557"/>
          </a:xfrm>
          <a:prstGeom prst="rect">
            <a:avLst/>
          </a:prstGeom>
          <a:effectLst/>
        </p:spPr>
      </p:pic>
    </p:spTree>
    <p:extLst>
      <p:ext uri="{BB962C8B-B14F-4D97-AF65-F5344CB8AC3E}">
        <p14:creationId xmlns:p14="http://schemas.microsoft.com/office/powerpoint/2010/main" val="296349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0142-1511-4BFF-9019-9B90B561754E}"/>
              </a:ext>
            </a:extLst>
          </p:cNvPr>
          <p:cNvSpPr>
            <a:spLocks noGrp="1"/>
          </p:cNvSpPr>
          <p:nvPr>
            <p:ph type="title"/>
          </p:nvPr>
        </p:nvSpPr>
        <p:spPr/>
        <p:txBody>
          <a:bodyPr/>
          <a:lstStyle/>
          <a:p>
            <a:pPr algn="ctr"/>
            <a:r>
              <a:rPr lang="en-US" sz="2800" b="1" dirty="0"/>
              <a:t>Strong Workforce Program and Perkins grants</a:t>
            </a:r>
          </a:p>
        </p:txBody>
      </p:sp>
      <p:sp>
        <p:nvSpPr>
          <p:cNvPr id="3" name="Content Placeholder 2">
            <a:extLst>
              <a:ext uri="{FF2B5EF4-FFF2-40B4-BE49-F238E27FC236}">
                <a16:creationId xmlns:a16="http://schemas.microsoft.com/office/drawing/2014/main" id="{BD86AEC6-6ADF-4802-8127-15C9FB6845C9}"/>
              </a:ext>
            </a:extLst>
          </p:cNvPr>
          <p:cNvSpPr>
            <a:spLocks noGrp="1"/>
          </p:cNvSpPr>
          <p:nvPr>
            <p:ph idx="1"/>
          </p:nvPr>
        </p:nvSpPr>
        <p:spPr>
          <a:xfrm>
            <a:off x="1103312" y="1207364"/>
            <a:ext cx="8946541" cy="5327000"/>
          </a:xfrm>
        </p:spPr>
        <p:txBody>
          <a:bodyPr vert="horz" lIns="91440" tIns="45720" rIns="91440" bIns="45720" rtlCol="0" anchor="t">
            <a:normAutofit fontScale="77500" lnSpcReduction="20000"/>
          </a:bodyPr>
          <a:lstStyle/>
          <a:p>
            <a:pPr marL="0" indent="0">
              <a:buNone/>
            </a:pPr>
            <a:r>
              <a:rPr lang="en-US" sz="2300" b="1" u="sng" dirty="0"/>
              <a:t>Strong Workforce Program</a:t>
            </a:r>
            <a:r>
              <a:rPr lang="en-US" dirty="0"/>
              <a:t>:</a:t>
            </a:r>
          </a:p>
          <a:p>
            <a:pPr algn="l"/>
            <a:r>
              <a:rPr lang="en-US" i="0" dirty="0">
                <a:effectLst/>
              </a:rPr>
              <a:t>To develop more workforce opportunity and lift low-wage workers into living-wage jobs, California took a bold step in 2016 to create one million more middle-skill workers. The </a:t>
            </a:r>
            <a:r>
              <a:rPr lang="en-US" i="0" u="none" strike="noStrike" dirty="0">
                <a:effectLst/>
              </a:rPr>
              <a:t>Governor and Legislature approved the Strong Workforce Program</a:t>
            </a:r>
            <a:r>
              <a:rPr lang="en-US" i="0" dirty="0">
                <a:effectLst/>
              </a:rPr>
              <a:t>, adding a new annual recurring investment of $248 million* to spur career technical education (CTE) in the nation’s largest workforce development system of 113 colleges.</a:t>
            </a:r>
          </a:p>
          <a:p>
            <a:pPr algn="l"/>
            <a:r>
              <a:rPr lang="en-US" i="0" dirty="0">
                <a:effectLst/>
              </a:rPr>
              <a:t>Grouped into seven areas targeting student success, career pathways, workforce data and outcomes, curriculum, CTE faculty, regional coordination and funding, this program is driven by “more and better” CTE. The “more” is increasing the number of students enrolled in programs leading to high-demand, high-wage jobs. The “better” is improving program quality, as evidenced by more students completing or transferring programs, getting employed or improving their earnings.</a:t>
            </a:r>
          </a:p>
          <a:p>
            <a:pPr marL="0" indent="0" algn="l">
              <a:buNone/>
            </a:pPr>
            <a:r>
              <a:rPr lang="en-US" sz="2000" dirty="0"/>
              <a:t>*</a:t>
            </a:r>
            <a:r>
              <a:rPr lang="en-US" sz="1500" dirty="0"/>
              <a:t>currently $290 million</a:t>
            </a:r>
          </a:p>
          <a:p>
            <a:pPr marL="0" indent="0">
              <a:buClr>
                <a:srgbClr val="8AD0D6"/>
              </a:buClr>
              <a:buNone/>
            </a:pPr>
            <a:r>
              <a:rPr lang="en-US" sz="2300" b="1" u="sng" dirty="0"/>
              <a:t>Perkins V</a:t>
            </a:r>
            <a:r>
              <a:rPr lang="en-US" u="sng" dirty="0"/>
              <a:t>:</a:t>
            </a:r>
          </a:p>
          <a:p>
            <a:pPr>
              <a:buClr>
                <a:srgbClr val="8AD0D6"/>
              </a:buClr>
            </a:pPr>
            <a:r>
              <a:rPr lang="en-US" sz="2100" b="0" i="0" u="none" strike="noStrike" baseline="0" dirty="0"/>
              <a:t>The Strengthening Career and Technical Education for the 21st Century Act (Perkins V) was signed into law on July 31, 2018. </a:t>
            </a:r>
          </a:p>
          <a:p>
            <a:pPr>
              <a:buClr>
                <a:srgbClr val="8AD0D6"/>
              </a:buClr>
            </a:pPr>
            <a:r>
              <a:rPr lang="en-US" sz="2100" b="0" i="0" u="none" strike="noStrike" baseline="0" dirty="0"/>
              <a:t>Provides annual Federal funding to support CTE for our youth and adults. </a:t>
            </a:r>
          </a:p>
          <a:p>
            <a:pPr>
              <a:buClr>
                <a:srgbClr val="8AD0D6"/>
              </a:buClr>
            </a:pPr>
            <a:r>
              <a:rPr lang="en-US" sz="2100" b="0" i="0" u="none" strike="noStrike" baseline="0" dirty="0"/>
              <a:t>Perkins V funding allocated to the Chancellor’s Office is focused on preparing individuals from traditionally underrepresented student groups for </a:t>
            </a:r>
            <a:r>
              <a:rPr lang="en-US" sz="2100" b="1" i="0" u="none" strike="noStrike" baseline="0" dirty="0"/>
              <a:t>high skill, high wage, and/or in-demand occupations</a:t>
            </a:r>
            <a:r>
              <a:rPr lang="en-US" sz="2100" b="0" i="0" u="none" strike="noStrike" baseline="0" dirty="0"/>
              <a:t>.</a:t>
            </a:r>
            <a:endParaRPr lang="en-US" sz="2100" dirty="0"/>
          </a:p>
        </p:txBody>
      </p:sp>
    </p:spTree>
    <p:extLst>
      <p:ext uri="{BB962C8B-B14F-4D97-AF65-F5344CB8AC3E}">
        <p14:creationId xmlns:p14="http://schemas.microsoft.com/office/powerpoint/2010/main" val="283462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0142-1511-4BFF-9019-9B90B561754E}"/>
              </a:ext>
            </a:extLst>
          </p:cNvPr>
          <p:cNvSpPr>
            <a:spLocks noGrp="1"/>
          </p:cNvSpPr>
          <p:nvPr>
            <p:ph type="title"/>
          </p:nvPr>
        </p:nvSpPr>
        <p:spPr>
          <a:xfrm>
            <a:off x="646111" y="452718"/>
            <a:ext cx="9404723" cy="754645"/>
          </a:xfrm>
        </p:spPr>
        <p:txBody>
          <a:bodyPr/>
          <a:lstStyle/>
          <a:p>
            <a:pPr algn="ctr"/>
            <a:r>
              <a:rPr lang="en-US" sz="2800" b="1" dirty="0"/>
              <a:t>Strong Workforce Program and Perkins grants</a:t>
            </a:r>
          </a:p>
        </p:txBody>
      </p:sp>
      <p:sp>
        <p:nvSpPr>
          <p:cNvPr id="3" name="Content Placeholder 2">
            <a:extLst>
              <a:ext uri="{FF2B5EF4-FFF2-40B4-BE49-F238E27FC236}">
                <a16:creationId xmlns:a16="http://schemas.microsoft.com/office/drawing/2014/main" id="{BD86AEC6-6ADF-4802-8127-15C9FB6845C9}"/>
              </a:ext>
            </a:extLst>
          </p:cNvPr>
          <p:cNvSpPr>
            <a:spLocks noGrp="1"/>
          </p:cNvSpPr>
          <p:nvPr>
            <p:ph idx="1"/>
          </p:nvPr>
        </p:nvSpPr>
        <p:spPr>
          <a:xfrm>
            <a:off x="1103312" y="1207363"/>
            <a:ext cx="8946541" cy="5542757"/>
          </a:xfrm>
        </p:spPr>
        <p:txBody>
          <a:bodyPr vert="horz" lIns="91440" tIns="45720" rIns="91440" bIns="45720" rtlCol="0" anchor="t">
            <a:normAutofit lnSpcReduction="10000"/>
          </a:bodyPr>
          <a:lstStyle/>
          <a:p>
            <a:pPr marL="0" indent="0">
              <a:buNone/>
            </a:pPr>
            <a:r>
              <a:rPr lang="en-US" u="sng" dirty="0"/>
              <a:t>Similarities</a:t>
            </a:r>
          </a:p>
          <a:p>
            <a:pPr marL="457200" indent="-457200">
              <a:buAutoNum type="arabicPeriod"/>
            </a:pPr>
            <a:r>
              <a:rPr lang="en-US" dirty="0"/>
              <a:t>Focused on CTE programs and students.</a:t>
            </a:r>
          </a:p>
          <a:p>
            <a:pPr marL="457200" indent="-457200">
              <a:buAutoNum type="arabicPeriod"/>
            </a:pPr>
            <a:r>
              <a:rPr lang="en-US" dirty="0"/>
              <a:t>Annual application process.</a:t>
            </a:r>
          </a:p>
          <a:p>
            <a:pPr marL="457200" indent="-457200">
              <a:buAutoNum type="arabicPeriod"/>
            </a:pPr>
            <a:r>
              <a:rPr lang="en-US" dirty="0"/>
              <a:t>Guidance provided through CCCCO. </a:t>
            </a:r>
          </a:p>
          <a:p>
            <a:pPr marL="457200" indent="-457200">
              <a:buAutoNum type="arabicPeriod"/>
            </a:pPr>
            <a:r>
              <a:rPr lang="en-US" dirty="0"/>
              <a:t>Quarterly reporting through the NOVA system.</a:t>
            </a:r>
          </a:p>
          <a:p>
            <a:pPr marL="457200" indent="-457200">
              <a:buAutoNum type="arabicPeriod"/>
            </a:pPr>
            <a:r>
              <a:rPr lang="en-US" dirty="0"/>
              <a:t>Multiple projects funded under each grant.  </a:t>
            </a:r>
          </a:p>
          <a:p>
            <a:pPr marL="0" indent="0">
              <a:buNone/>
            </a:pPr>
            <a:endParaRPr lang="en-US" dirty="0"/>
          </a:p>
          <a:p>
            <a:pPr marL="0" indent="0">
              <a:buNone/>
            </a:pPr>
            <a:r>
              <a:rPr lang="en-US" u="sng" dirty="0"/>
              <a:t>Differences</a:t>
            </a:r>
          </a:p>
          <a:p>
            <a:pPr marL="457200" indent="-457200">
              <a:buAutoNum type="arabicPeriod"/>
            </a:pPr>
            <a:r>
              <a:rPr lang="en-US" dirty="0"/>
              <a:t>SWP is state-funded. Perkins is federal.</a:t>
            </a:r>
          </a:p>
          <a:p>
            <a:pPr marL="457200" indent="-457200">
              <a:buAutoNum type="arabicPeriod"/>
            </a:pPr>
            <a:r>
              <a:rPr lang="en-US" dirty="0"/>
              <a:t>SWP “rounds” are funded for 24-30 months. Perkins is 12 months.</a:t>
            </a:r>
          </a:p>
          <a:p>
            <a:pPr marL="457200" indent="-457200">
              <a:buAutoNum type="arabicPeriod"/>
            </a:pPr>
            <a:r>
              <a:rPr lang="en-US" dirty="0"/>
              <a:t>SWP targets all CTE students. Perkins targets disadvantaged populations.</a:t>
            </a:r>
          </a:p>
          <a:p>
            <a:pPr marL="457200" indent="-457200">
              <a:buAutoNum type="arabicPeriod"/>
            </a:pPr>
            <a:r>
              <a:rPr lang="en-US" dirty="0"/>
              <a:t>Perkins requires a Comprehensive Local Needs Assessment every two years. SWP does not.</a:t>
            </a:r>
          </a:p>
          <a:p>
            <a:pPr marL="457200" indent="-457200">
              <a:buAutoNum type="arabicPeriod"/>
            </a:pPr>
            <a:endParaRPr lang="en-US" dirty="0"/>
          </a:p>
        </p:txBody>
      </p:sp>
    </p:spTree>
    <p:extLst>
      <p:ext uri="{BB962C8B-B14F-4D97-AF65-F5344CB8AC3E}">
        <p14:creationId xmlns:p14="http://schemas.microsoft.com/office/powerpoint/2010/main" val="202678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0142-1511-4BFF-9019-9B90B561754E}"/>
              </a:ext>
            </a:extLst>
          </p:cNvPr>
          <p:cNvSpPr>
            <a:spLocks noGrp="1"/>
          </p:cNvSpPr>
          <p:nvPr>
            <p:ph type="title"/>
          </p:nvPr>
        </p:nvSpPr>
        <p:spPr>
          <a:xfrm>
            <a:off x="646111" y="452718"/>
            <a:ext cx="9404723" cy="934293"/>
          </a:xfrm>
        </p:spPr>
        <p:txBody>
          <a:bodyPr/>
          <a:lstStyle/>
          <a:p>
            <a:pPr algn="ctr"/>
            <a:r>
              <a:rPr lang="en-US" sz="2800" b="1" dirty="0"/>
              <a:t>Strong Workforce Program and Perkins grant teams</a:t>
            </a:r>
          </a:p>
        </p:txBody>
      </p:sp>
      <p:pic>
        <p:nvPicPr>
          <p:cNvPr id="5" name="Content Placeholder 4">
            <a:extLst>
              <a:ext uri="{FF2B5EF4-FFF2-40B4-BE49-F238E27FC236}">
                <a16:creationId xmlns:a16="http://schemas.microsoft.com/office/drawing/2014/main" id="{76AEF793-6200-4616-B8C0-054D27D74B75}"/>
              </a:ext>
            </a:extLst>
          </p:cNvPr>
          <p:cNvPicPr>
            <a:picLocks noGrp="1" noChangeAspect="1"/>
          </p:cNvPicPr>
          <p:nvPr>
            <p:ph idx="1"/>
          </p:nvPr>
        </p:nvPicPr>
        <p:blipFill>
          <a:blip r:embed="rId2"/>
          <a:stretch>
            <a:fillRect/>
          </a:stretch>
        </p:blipFill>
        <p:spPr>
          <a:xfrm>
            <a:off x="1103312" y="1458931"/>
            <a:ext cx="9766745" cy="4458984"/>
          </a:xfrm>
        </p:spPr>
      </p:pic>
    </p:spTree>
    <p:extLst>
      <p:ext uri="{BB962C8B-B14F-4D97-AF65-F5344CB8AC3E}">
        <p14:creationId xmlns:p14="http://schemas.microsoft.com/office/powerpoint/2010/main" val="330638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F3AE3-3664-4D0C-8787-4C3861D6385E}"/>
              </a:ext>
            </a:extLst>
          </p:cNvPr>
          <p:cNvSpPr>
            <a:spLocks noGrp="1"/>
          </p:cNvSpPr>
          <p:nvPr>
            <p:ph type="title"/>
          </p:nvPr>
        </p:nvSpPr>
        <p:spPr/>
        <p:txBody>
          <a:bodyPr/>
          <a:lstStyle/>
          <a:p>
            <a:pPr algn="ctr"/>
            <a:r>
              <a:rPr lang="en-US" dirty="0"/>
              <a:t>Current SWP projects-Rounds 6 &amp; 7</a:t>
            </a:r>
          </a:p>
        </p:txBody>
      </p:sp>
      <p:pic>
        <p:nvPicPr>
          <p:cNvPr id="6" name="Content Placeholder 5">
            <a:extLst>
              <a:ext uri="{FF2B5EF4-FFF2-40B4-BE49-F238E27FC236}">
                <a16:creationId xmlns:a16="http://schemas.microsoft.com/office/drawing/2014/main" id="{6B1276D1-6AD1-4610-AE5D-709557BD4DD0}"/>
              </a:ext>
            </a:extLst>
          </p:cNvPr>
          <p:cNvPicPr>
            <a:picLocks noGrp="1" noChangeAspect="1"/>
          </p:cNvPicPr>
          <p:nvPr>
            <p:ph idx="1"/>
          </p:nvPr>
        </p:nvPicPr>
        <p:blipFill>
          <a:blip r:embed="rId2"/>
          <a:stretch>
            <a:fillRect/>
          </a:stretch>
        </p:blipFill>
        <p:spPr>
          <a:xfrm>
            <a:off x="887768" y="1322773"/>
            <a:ext cx="10031766" cy="5175681"/>
          </a:xfrm>
        </p:spPr>
      </p:pic>
    </p:spTree>
    <p:extLst>
      <p:ext uri="{BB962C8B-B14F-4D97-AF65-F5344CB8AC3E}">
        <p14:creationId xmlns:p14="http://schemas.microsoft.com/office/powerpoint/2010/main" val="835671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E13FE-1773-4F25-9C7A-2C6A122F5713}"/>
              </a:ext>
            </a:extLst>
          </p:cNvPr>
          <p:cNvSpPr>
            <a:spLocks noGrp="1"/>
          </p:cNvSpPr>
          <p:nvPr>
            <p:ph type="title"/>
          </p:nvPr>
        </p:nvSpPr>
        <p:spPr>
          <a:xfrm>
            <a:off x="646111" y="452718"/>
            <a:ext cx="9404723" cy="944567"/>
          </a:xfrm>
        </p:spPr>
        <p:txBody>
          <a:bodyPr/>
          <a:lstStyle/>
          <a:p>
            <a:pPr algn="ctr"/>
            <a:r>
              <a:rPr lang="en-US" dirty="0"/>
              <a:t>2022-2023 Perkins projects</a:t>
            </a:r>
          </a:p>
        </p:txBody>
      </p:sp>
      <p:sp>
        <p:nvSpPr>
          <p:cNvPr id="3" name="Content Placeholder 2">
            <a:extLst>
              <a:ext uri="{FF2B5EF4-FFF2-40B4-BE49-F238E27FC236}">
                <a16:creationId xmlns:a16="http://schemas.microsoft.com/office/drawing/2014/main" id="{8425176C-647A-4B01-9DD9-46DB91C43FC5}"/>
              </a:ext>
            </a:extLst>
          </p:cNvPr>
          <p:cNvSpPr>
            <a:spLocks noGrp="1"/>
          </p:cNvSpPr>
          <p:nvPr>
            <p:ph idx="1"/>
          </p:nvPr>
        </p:nvSpPr>
        <p:spPr/>
        <p:txBody>
          <a:bodyPr>
            <a:normAutofit/>
          </a:bodyPr>
          <a:lstStyle/>
          <a:p>
            <a:pPr marL="457200" indent="-457200">
              <a:buAutoNum type="arabicPeriod"/>
            </a:pPr>
            <a:r>
              <a:rPr lang="en-US" sz="2800" dirty="0"/>
              <a:t>Graphic Art and Design</a:t>
            </a:r>
          </a:p>
          <a:p>
            <a:pPr marL="457200" indent="-457200">
              <a:buAutoNum type="arabicPeriod"/>
            </a:pPr>
            <a:r>
              <a:rPr lang="en-US" sz="2800" dirty="0"/>
              <a:t>CTE Counseling (focus on re-entry population)</a:t>
            </a:r>
          </a:p>
          <a:p>
            <a:pPr marL="457200" indent="-457200">
              <a:buAutoNum type="arabicPeriod"/>
            </a:pPr>
            <a:r>
              <a:rPr lang="en-US" sz="2800" dirty="0"/>
              <a:t>CTE Marketing</a:t>
            </a:r>
          </a:p>
          <a:p>
            <a:pPr marL="457200" indent="-457200">
              <a:buAutoNum type="arabicPeriod"/>
            </a:pPr>
            <a:r>
              <a:rPr lang="en-US" sz="2800" dirty="0"/>
              <a:t>Career Services</a:t>
            </a:r>
          </a:p>
          <a:p>
            <a:pPr marL="457200" indent="-457200">
              <a:buAutoNum type="arabicPeriod"/>
            </a:pPr>
            <a:r>
              <a:rPr lang="en-US" sz="2800" dirty="0"/>
              <a:t>Professional Development</a:t>
            </a:r>
          </a:p>
          <a:p>
            <a:pPr marL="457200" indent="-457200">
              <a:buAutoNum type="arabicPeriod"/>
            </a:pPr>
            <a:r>
              <a:rPr lang="en-US" sz="2800" dirty="0"/>
              <a:t>Grant Support</a:t>
            </a:r>
          </a:p>
        </p:txBody>
      </p:sp>
    </p:spTree>
    <p:extLst>
      <p:ext uri="{BB962C8B-B14F-4D97-AF65-F5344CB8AC3E}">
        <p14:creationId xmlns:p14="http://schemas.microsoft.com/office/powerpoint/2010/main" val="211291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812BE-DA2A-43AB-B048-3943FF142643}"/>
              </a:ext>
            </a:extLst>
          </p:cNvPr>
          <p:cNvSpPr>
            <a:spLocks noGrp="1"/>
          </p:cNvSpPr>
          <p:nvPr>
            <p:ph type="title"/>
          </p:nvPr>
        </p:nvSpPr>
        <p:spPr/>
        <p:txBody>
          <a:bodyPr/>
          <a:lstStyle/>
          <a:p>
            <a:pPr algn="ctr"/>
            <a:r>
              <a:rPr lang="en-US" dirty="0"/>
              <a:t>Measuring Success-Grant Metrics</a:t>
            </a:r>
          </a:p>
        </p:txBody>
      </p:sp>
      <p:sp>
        <p:nvSpPr>
          <p:cNvPr id="3" name="Content Placeholder 2">
            <a:extLst>
              <a:ext uri="{FF2B5EF4-FFF2-40B4-BE49-F238E27FC236}">
                <a16:creationId xmlns:a16="http://schemas.microsoft.com/office/drawing/2014/main" id="{A27F616A-E40E-4058-AB9E-DFD508A9C507}"/>
              </a:ext>
            </a:extLst>
          </p:cNvPr>
          <p:cNvSpPr>
            <a:spLocks noGrp="1"/>
          </p:cNvSpPr>
          <p:nvPr>
            <p:ph idx="1"/>
          </p:nvPr>
        </p:nvSpPr>
        <p:spPr>
          <a:xfrm>
            <a:off x="513708" y="1367161"/>
            <a:ext cx="10561834" cy="5126105"/>
          </a:xfrm>
        </p:spPr>
        <p:txBody>
          <a:bodyPr>
            <a:normAutofit/>
          </a:bodyPr>
          <a:lstStyle/>
          <a:p>
            <a:pPr marL="0" indent="0">
              <a:buNone/>
            </a:pPr>
            <a:r>
              <a:rPr lang="en-US" u="sng" dirty="0"/>
              <a:t>SWP-Vision for Success Goals</a:t>
            </a:r>
          </a:p>
          <a:p>
            <a:pPr marL="0" indent="0">
              <a:buNone/>
            </a:pPr>
            <a:r>
              <a:rPr lang="en-US" b="1" i="0" dirty="0">
                <a:solidFill>
                  <a:srgbClr val="00B0F0"/>
                </a:solidFill>
                <a:effectLst/>
                <a:latin typeface="Source Sans Pro" panose="020B0503030403020204" pitchFamily="34" charset="0"/>
              </a:rPr>
              <a:t>Completion:</a:t>
            </a:r>
            <a:r>
              <a:rPr lang="en-US" b="0" i="0" dirty="0">
                <a:solidFill>
                  <a:srgbClr val="333333"/>
                </a:solidFill>
                <a:effectLst/>
                <a:latin typeface="Source Sans Pro" panose="020B0503030403020204" pitchFamily="34" charset="0"/>
              </a:rPr>
              <a:t> </a:t>
            </a:r>
            <a:r>
              <a:rPr lang="en-US" b="0" i="0" dirty="0">
                <a:effectLst/>
                <a:latin typeface="Source Sans Pro" panose="020B0503030403020204" pitchFamily="34" charset="0"/>
              </a:rPr>
              <a:t>Increase the number of CCC students annually who acquire associate degrees, credentials, certificates, or specific job oriented skill sets.</a:t>
            </a:r>
          </a:p>
          <a:p>
            <a:pPr marL="0" indent="0">
              <a:buNone/>
            </a:pPr>
            <a:r>
              <a:rPr lang="en-US" b="1" i="0" dirty="0">
                <a:solidFill>
                  <a:srgbClr val="00B0F0"/>
                </a:solidFill>
                <a:effectLst/>
                <a:latin typeface="Source Sans Pro" panose="020B0503030403020204" pitchFamily="34" charset="0"/>
              </a:rPr>
              <a:t>Transfer:</a:t>
            </a:r>
            <a:r>
              <a:rPr lang="en-US" b="0" i="0" dirty="0">
                <a:solidFill>
                  <a:srgbClr val="333333"/>
                </a:solidFill>
                <a:effectLst/>
                <a:latin typeface="Source Sans Pro" panose="020B0503030403020204" pitchFamily="34" charset="0"/>
              </a:rPr>
              <a:t> </a:t>
            </a:r>
            <a:r>
              <a:rPr lang="en-US" b="0" i="0" dirty="0">
                <a:effectLst/>
                <a:latin typeface="Source Sans Pro" panose="020B0503030403020204" pitchFamily="34" charset="0"/>
              </a:rPr>
              <a:t>Increase the number of CCC students system-wide transferring annually to a UC or CSU.</a:t>
            </a:r>
          </a:p>
          <a:p>
            <a:pPr marL="0" indent="0">
              <a:buNone/>
            </a:pPr>
            <a:r>
              <a:rPr lang="en-US" b="1" i="0" dirty="0">
                <a:solidFill>
                  <a:srgbClr val="00B0F0"/>
                </a:solidFill>
                <a:effectLst/>
                <a:latin typeface="Source Sans Pro" panose="020B0503030403020204" pitchFamily="34" charset="0"/>
              </a:rPr>
              <a:t>Unit Accumulation:</a:t>
            </a:r>
            <a:r>
              <a:rPr lang="en-US" b="0" i="0" dirty="0">
                <a:solidFill>
                  <a:srgbClr val="00B0F0"/>
                </a:solidFill>
                <a:effectLst/>
                <a:latin typeface="Source Sans Pro" panose="020B0503030403020204" pitchFamily="34" charset="0"/>
              </a:rPr>
              <a:t> </a:t>
            </a:r>
            <a:r>
              <a:rPr lang="en-US" b="0" i="0" dirty="0">
                <a:effectLst/>
                <a:latin typeface="Source Sans Pro" panose="020B0503030403020204" pitchFamily="34" charset="0"/>
              </a:rPr>
              <a:t>Decrease the average number of units accumulated by CCC students earning associate degrees.</a:t>
            </a:r>
          </a:p>
          <a:p>
            <a:pPr marL="0" indent="0">
              <a:buNone/>
            </a:pPr>
            <a:r>
              <a:rPr lang="en-US" b="1" i="0" dirty="0">
                <a:solidFill>
                  <a:srgbClr val="00B0F0"/>
                </a:solidFill>
                <a:effectLst/>
                <a:latin typeface="Source Sans Pro" panose="020B0503030403020204" pitchFamily="34" charset="0"/>
              </a:rPr>
              <a:t>Workforce:</a:t>
            </a:r>
            <a:r>
              <a:rPr lang="en-US" b="0" i="0" dirty="0">
                <a:solidFill>
                  <a:srgbClr val="333333"/>
                </a:solidFill>
                <a:effectLst/>
                <a:latin typeface="Source Sans Pro" panose="020B0503030403020204" pitchFamily="34" charset="0"/>
              </a:rPr>
              <a:t> </a:t>
            </a:r>
            <a:r>
              <a:rPr lang="en-US" b="0" i="0" dirty="0">
                <a:effectLst/>
                <a:latin typeface="Source Sans Pro" panose="020B0503030403020204" pitchFamily="34" charset="0"/>
              </a:rPr>
              <a:t>Increase the percent of exiting students who report being employed in their field of study.</a:t>
            </a:r>
          </a:p>
          <a:p>
            <a:pPr marL="0" indent="0">
              <a:buNone/>
            </a:pPr>
            <a:r>
              <a:rPr lang="en-US" b="1" i="0" dirty="0">
                <a:solidFill>
                  <a:srgbClr val="00B0F0"/>
                </a:solidFill>
                <a:effectLst/>
                <a:latin typeface="Source Sans Pro" panose="020B0503030403020204" pitchFamily="34" charset="0"/>
              </a:rPr>
              <a:t>Equity:</a:t>
            </a:r>
            <a:r>
              <a:rPr lang="en-US" b="0" i="0" dirty="0">
                <a:solidFill>
                  <a:srgbClr val="333333"/>
                </a:solidFill>
                <a:effectLst/>
                <a:latin typeface="Source Sans Pro" panose="020B0503030403020204" pitchFamily="34" charset="0"/>
              </a:rPr>
              <a:t> </a:t>
            </a:r>
            <a:r>
              <a:rPr lang="en-US" b="0" i="0" dirty="0">
                <a:effectLst/>
                <a:latin typeface="Source Sans Pro" panose="020B0503030403020204" pitchFamily="34" charset="0"/>
              </a:rPr>
              <a:t>Reduce equity gaps across all of the above measures through faster improvements among traditionally underrepresented student groups.</a:t>
            </a:r>
          </a:p>
          <a:p>
            <a:pPr marL="0" indent="0">
              <a:buNone/>
            </a:pPr>
            <a:r>
              <a:rPr lang="en-US" b="1" dirty="0">
                <a:solidFill>
                  <a:schemeClr val="accent3">
                    <a:lumMod val="75000"/>
                  </a:schemeClr>
                </a:solidFill>
                <a:latin typeface="Source Sans Pro" panose="020B0503030403020204" pitchFamily="34" charset="0"/>
              </a:rPr>
              <a:t>PLUS…project-specific goals and objectives</a:t>
            </a:r>
          </a:p>
          <a:p>
            <a:pPr marL="0" indent="0">
              <a:buNone/>
            </a:pPr>
            <a:endParaRPr lang="en-US" dirty="0">
              <a:latin typeface="Source Sans Pro" panose="020B0503030403020204" pitchFamily="34" charset="0"/>
            </a:endParaRPr>
          </a:p>
          <a:p>
            <a:pPr marL="0" indent="0">
              <a:buNone/>
            </a:pPr>
            <a:r>
              <a:rPr lang="en-US" dirty="0">
                <a:latin typeface="Source Sans Pro" panose="020B0503030403020204" pitchFamily="34" charset="0"/>
              </a:rPr>
              <a:t>Link to SWP </a:t>
            </a:r>
            <a:r>
              <a:rPr lang="en-US" dirty="0">
                <a:solidFill>
                  <a:schemeClr val="accent3">
                    <a:lumMod val="75000"/>
                  </a:schemeClr>
                </a:solidFill>
                <a:latin typeface="Source Sans Pro" panose="020B0503030403020204" pitchFamily="34" charset="0"/>
                <a:hlinkClick r:id="rId2"/>
              </a:rPr>
              <a:t>LaunchBoard</a:t>
            </a:r>
            <a:endParaRPr lang="en-US" dirty="0">
              <a:solidFill>
                <a:schemeClr val="accent3">
                  <a:lumMod val="75000"/>
                </a:schemeClr>
              </a:solidFill>
            </a:endParaRPr>
          </a:p>
        </p:txBody>
      </p:sp>
    </p:spTree>
    <p:extLst>
      <p:ext uri="{BB962C8B-B14F-4D97-AF65-F5344CB8AC3E}">
        <p14:creationId xmlns:p14="http://schemas.microsoft.com/office/powerpoint/2010/main" val="3705348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812BE-DA2A-43AB-B048-3943FF142643}"/>
              </a:ext>
            </a:extLst>
          </p:cNvPr>
          <p:cNvSpPr>
            <a:spLocks noGrp="1"/>
          </p:cNvSpPr>
          <p:nvPr>
            <p:ph type="title"/>
          </p:nvPr>
        </p:nvSpPr>
        <p:spPr/>
        <p:txBody>
          <a:bodyPr/>
          <a:lstStyle/>
          <a:p>
            <a:pPr algn="ctr"/>
            <a:r>
              <a:rPr lang="en-US" dirty="0"/>
              <a:t>Measuring Success-Grant Metrics</a:t>
            </a:r>
          </a:p>
        </p:txBody>
      </p:sp>
      <p:sp>
        <p:nvSpPr>
          <p:cNvPr id="3" name="Content Placeholder 2">
            <a:extLst>
              <a:ext uri="{FF2B5EF4-FFF2-40B4-BE49-F238E27FC236}">
                <a16:creationId xmlns:a16="http://schemas.microsoft.com/office/drawing/2014/main" id="{A27F616A-E40E-4058-AB9E-DFD508A9C507}"/>
              </a:ext>
            </a:extLst>
          </p:cNvPr>
          <p:cNvSpPr>
            <a:spLocks noGrp="1"/>
          </p:cNvSpPr>
          <p:nvPr>
            <p:ph idx="1"/>
          </p:nvPr>
        </p:nvSpPr>
        <p:spPr>
          <a:xfrm>
            <a:off x="905522" y="1367162"/>
            <a:ext cx="9543495" cy="4881238"/>
          </a:xfrm>
        </p:spPr>
        <p:txBody>
          <a:bodyPr>
            <a:normAutofit/>
          </a:bodyPr>
          <a:lstStyle/>
          <a:p>
            <a:pPr marL="0" indent="0">
              <a:buNone/>
            </a:pPr>
            <a:r>
              <a:rPr lang="en-US" u="sng" dirty="0"/>
              <a:t>Perkins V Core Indicators of Performance</a:t>
            </a:r>
          </a:p>
          <a:p>
            <a:pPr marL="0" indent="0" algn="l">
              <a:buNone/>
            </a:pPr>
            <a:r>
              <a:rPr lang="en-US" sz="1800" b="1" i="0" u="none" strike="noStrike" baseline="0" dirty="0">
                <a:solidFill>
                  <a:srgbClr val="00B0F0"/>
                </a:solidFill>
                <a:latin typeface="Source Sans Pro" panose="020B0503030403020204" pitchFamily="34" charset="0"/>
              </a:rPr>
              <a:t>1P1: Postsecondary Placement</a:t>
            </a:r>
            <a:r>
              <a:rPr lang="en-US" sz="1800" b="0" i="0" u="none" strike="noStrike" baseline="0" dirty="0">
                <a:solidFill>
                  <a:srgbClr val="00B0F0"/>
                </a:solidFill>
                <a:latin typeface="Source Sans Pro" panose="020B0503030403020204" pitchFamily="34" charset="0"/>
              </a:rPr>
              <a:t>: </a:t>
            </a:r>
            <a:r>
              <a:rPr lang="en-US" sz="1800" b="0" i="0" u="none" strike="noStrike" baseline="0" dirty="0">
                <a:latin typeface="Source Sans Pro" panose="020B0503030403020204" pitchFamily="34" charset="0"/>
              </a:rPr>
              <a:t>% of CTE concentrators who during the second quarter after program completion:</a:t>
            </a:r>
          </a:p>
          <a:p>
            <a:pPr marR="0" algn="l"/>
            <a:r>
              <a:rPr lang="en-US" sz="1800" b="0" i="0" u="none" strike="noStrike" baseline="0" dirty="0">
                <a:latin typeface="Source Sans Pro" panose="020B0503030403020204" pitchFamily="34" charset="0"/>
              </a:rPr>
              <a:t>Remain enrolled in postsecondary education;</a:t>
            </a:r>
          </a:p>
          <a:p>
            <a:pPr marR="0" algn="l"/>
            <a:r>
              <a:rPr lang="en-US" sz="1800" b="0" i="0" u="none" strike="noStrike" baseline="0" dirty="0">
                <a:latin typeface="Source Sans Pro" panose="020B0503030403020204" pitchFamily="34" charset="0"/>
              </a:rPr>
              <a:t>Are in advanced training; OR</a:t>
            </a:r>
          </a:p>
          <a:p>
            <a:pPr marR="0" algn="l"/>
            <a:r>
              <a:rPr lang="en-US" sz="1800" b="0" i="0" u="none" strike="noStrike" baseline="0" dirty="0">
                <a:latin typeface="Source Sans Pro" panose="020B0503030403020204" pitchFamily="34" charset="0"/>
              </a:rPr>
              <a:t>Who are placed or retained in employment, apprenticeship or the military. </a:t>
            </a:r>
          </a:p>
          <a:p>
            <a:pPr marL="0" indent="0" algn="l">
              <a:buNone/>
            </a:pPr>
            <a:r>
              <a:rPr lang="en-US" sz="1800" b="1" i="0" u="none" strike="noStrike" baseline="0" dirty="0">
                <a:solidFill>
                  <a:srgbClr val="00B0F0"/>
                </a:solidFill>
                <a:latin typeface="Source Sans Pro" panose="020B0503030403020204" pitchFamily="34" charset="0"/>
              </a:rPr>
              <a:t>2P1: Earned Recognized Postsecondary Credential</a:t>
            </a:r>
            <a:r>
              <a:rPr lang="en-US" sz="1800" b="0" i="0" u="none" strike="noStrike" baseline="0" dirty="0">
                <a:solidFill>
                  <a:srgbClr val="00B0F0"/>
                </a:solidFill>
                <a:latin typeface="Source Sans Pro" panose="020B0503030403020204" pitchFamily="34" charset="0"/>
              </a:rPr>
              <a:t>: </a:t>
            </a:r>
            <a:r>
              <a:rPr lang="en-US" sz="1800" b="0" i="0" u="none" strike="noStrike" baseline="0" dirty="0">
                <a:latin typeface="Source Sans Pro" panose="020B0503030403020204" pitchFamily="34" charset="0"/>
              </a:rPr>
              <a:t>% of CTE concentrators who receive a recognized postsecondary credential during participation in or within 1 year of program completion. Includes </a:t>
            </a:r>
            <a:r>
              <a:rPr lang="en-US" sz="1800" dirty="0">
                <a:latin typeface="Source Sans Pro" panose="020B0503030403020204" pitchFamily="34" charset="0"/>
              </a:rPr>
              <a:t>c</a:t>
            </a:r>
            <a:r>
              <a:rPr lang="en-US" sz="1800" b="0" i="0" u="none" strike="noStrike" baseline="0" dirty="0">
                <a:latin typeface="Source Sans Pro" panose="020B0503030403020204" pitchFamily="34" charset="0"/>
              </a:rPr>
              <a:t>ertification, degree, certificate, license. </a:t>
            </a:r>
          </a:p>
          <a:p>
            <a:pPr marL="0" indent="0" algn="l">
              <a:buNone/>
            </a:pPr>
            <a:r>
              <a:rPr lang="en-US" sz="1800" b="1" i="0" u="none" strike="noStrike" baseline="0" dirty="0">
                <a:solidFill>
                  <a:srgbClr val="00B0F0"/>
                </a:solidFill>
                <a:latin typeface="Source Sans Pro" panose="020B0503030403020204" pitchFamily="34" charset="0"/>
              </a:rPr>
              <a:t>3P1: Non-traditional Program Concentration</a:t>
            </a:r>
            <a:r>
              <a:rPr lang="en-US" sz="1800" b="0" i="0" u="none" strike="noStrike" baseline="0" dirty="0">
                <a:solidFill>
                  <a:srgbClr val="00B0F0"/>
                </a:solidFill>
                <a:latin typeface="Source Sans Pro" panose="020B0503030403020204" pitchFamily="34" charset="0"/>
              </a:rPr>
              <a:t>: </a:t>
            </a:r>
            <a:r>
              <a:rPr lang="en-US" sz="1800" b="0" i="0" u="none" strike="noStrike" baseline="0" dirty="0">
                <a:latin typeface="Source Sans Pro" panose="020B0503030403020204" pitchFamily="34" charset="0"/>
              </a:rPr>
              <a:t>% of CTE concentrators in CTE programs and programs of study that lead to non-traditional fields. </a:t>
            </a:r>
          </a:p>
          <a:p>
            <a:pPr marR="102170" algn="l"/>
            <a:r>
              <a:rPr lang="en-US" sz="1800" b="0" i="0" u="none" strike="noStrike" baseline="0" dirty="0">
                <a:latin typeface="Source Sans Pro" panose="020B0503030403020204" pitchFamily="34" charset="0"/>
              </a:rPr>
              <a:t>This means that a student gets counted under this indicator if individuals from their gender comprise less than 25 percent of the individuals employed in the related occupation or field of work. 	</a:t>
            </a:r>
          </a:p>
          <a:p>
            <a:pPr marL="0" indent="0">
              <a:buNone/>
            </a:pPr>
            <a:endParaRPr lang="en-US" u="sng" dirty="0"/>
          </a:p>
        </p:txBody>
      </p:sp>
    </p:spTree>
    <p:extLst>
      <p:ext uri="{BB962C8B-B14F-4D97-AF65-F5344CB8AC3E}">
        <p14:creationId xmlns:p14="http://schemas.microsoft.com/office/powerpoint/2010/main" val="185606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7A40-6B12-4711-8D17-50723A387FD2}"/>
              </a:ext>
            </a:extLst>
          </p:cNvPr>
          <p:cNvSpPr>
            <a:spLocks noGrp="1"/>
          </p:cNvSpPr>
          <p:nvPr>
            <p:ph type="title"/>
          </p:nvPr>
        </p:nvSpPr>
        <p:spPr/>
        <p:txBody>
          <a:bodyPr/>
          <a:lstStyle/>
          <a:p>
            <a:pPr algn="ctr"/>
            <a:r>
              <a:rPr lang="en-US" dirty="0"/>
              <a:t>Applying for SWP or Perkins funds</a:t>
            </a:r>
          </a:p>
        </p:txBody>
      </p:sp>
      <p:sp>
        <p:nvSpPr>
          <p:cNvPr id="3" name="Content Placeholder 2">
            <a:extLst>
              <a:ext uri="{FF2B5EF4-FFF2-40B4-BE49-F238E27FC236}">
                <a16:creationId xmlns:a16="http://schemas.microsoft.com/office/drawing/2014/main" id="{D514A838-BD9A-43F3-BE91-1F49518C7253}"/>
              </a:ext>
            </a:extLst>
          </p:cNvPr>
          <p:cNvSpPr>
            <a:spLocks noGrp="1"/>
          </p:cNvSpPr>
          <p:nvPr>
            <p:ph idx="1"/>
          </p:nvPr>
        </p:nvSpPr>
        <p:spPr>
          <a:xfrm>
            <a:off x="1103312" y="1571946"/>
            <a:ext cx="8946541" cy="4676453"/>
          </a:xfrm>
        </p:spPr>
        <p:txBody>
          <a:bodyPr vert="horz" lIns="91440" tIns="45720" rIns="91440" bIns="45720" rtlCol="0" anchor="t">
            <a:normAutofit/>
          </a:bodyPr>
          <a:lstStyle/>
          <a:p>
            <a:pPr algn="l" rtl="0" fontAlgn="base">
              <a:buFont typeface="Arial" panose="020B0604020202020204" pitchFamily="34" charset="0"/>
              <a:buChar char="•"/>
            </a:pPr>
            <a:r>
              <a:rPr lang="en-US" sz="1800" b="0" i="0" dirty="0">
                <a:effectLst/>
                <a:latin typeface="Calibri" panose="020F0502020204030204" pitchFamily="34" charset="0"/>
              </a:rPr>
              <a:t>Project selection occurs through an internal application process – proposal in </a:t>
            </a:r>
            <a:r>
              <a:rPr lang="en-US" sz="1800" b="0" i="0" dirty="0">
                <a:effectLst/>
                <a:latin typeface="Calibri" panose="020F0502020204030204" pitchFamily="34" charset="0"/>
                <a:hlinkClick r:id="rId2"/>
              </a:rPr>
              <a:t>JotForm</a:t>
            </a:r>
            <a:r>
              <a:rPr lang="en-US" sz="1800" b="0" i="0" dirty="0">
                <a:effectLst/>
                <a:latin typeface="Calibri" panose="020F0502020204030204" pitchFamily="34" charset="0"/>
              </a:rPr>
              <a:t> </a:t>
            </a:r>
          </a:p>
          <a:p>
            <a:pPr algn="l" rtl="0" fontAlgn="base">
              <a:buFont typeface="Arial" panose="020B0604020202020204" pitchFamily="34" charset="0"/>
              <a:buChar char="•"/>
            </a:pPr>
            <a:r>
              <a:rPr lang="en-US" sz="1800" b="0" i="0" dirty="0">
                <a:effectLst/>
                <a:latin typeface="Calibri" panose="020F0502020204030204" pitchFamily="34" charset="0"/>
              </a:rPr>
              <a:t>Projects should be aligned with Cuesta’s mission and values, as well as other campus planning processes (resource plan, APPW, CPPR, etc.) </a:t>
            </a:r>
          </a:p>
          <a:p>
            <a:pPr algn="l" rtl="0" fontAlgn="base">
              <a:buFont typeface="Arial" panose="020B0604020202020204" pitchFamily="34" charset="0"/>
              <a:buChar char="•"/>
            </a:pPr>
            <a:r>
              <a:rPr lang="en-US" sz="1800" dirty="0">
                <a:latin typeface="Calibri" panose="020F0502020204030204" pitchFamily="34" charset="0"/>
              </a:rPr>
              <a:t>Project must improve outcomes for CTE students and programs: increased enrollments, curriculum alignment with industry standards, employment related to the field of study, retention, transfer, equity.</a:t>
            </a:r>
          </a:p>
          <a:p>
            <a:pPr algn="l" rtl="0" fontAlgn="base">
              <a:buFont typeface="Arial" panose="020B0604020202020204" pitchFamily="34" charset="0"/>
              <a:buChar char="•"/>
            </a:pPr>
            <a:r>
              <a:rPr lang="en-US" sz="1800" b="0" i="0" dirty="0">
                <a:effectLst/>
                <a:latin typeface="Calibri" panose="020F0502020204030204" pitchFamily="34" charset="0"/>
              </a:rPr>
              <a:t>Project must have labor market data showing pos</a:t>
            </a:r>
            <a:r>
              <a:rPr lang="en-US" sz="1800" dirty="0">
                <a:latin typeface="Calibri" panose="020F0502020204030204" pitchFamily="34" charset="0"/>
              </a:rPr>
              <a:t>itive employment outlook for proposed CTE program. OR project supports CTE programs and students, i.e. Marketing, Counseling, Career Services.</a:t>
            </a:r>
          </a:p>
          <a:p>
            <a:pPr algn="l" rtl="0" fontAlgn="base">
              <a:buFont typeface="Arial" panose="020B0604020202020204" pitchFamily="34" charset="0"/>
              <a:buChar char="•"/>
            </a:pPr>
            <a:r>
              <a:rPr lang="en-US" sz="1800" b="0" i="0" dirty="0">
                <a:effectLst/>
                <a:latin typeface="Calibri" panose="020F0502020204030204" pitchFamily="34" charset="0"/>
              </a:rPr>
              <a:t>Person submitting a proposal for funding must be willing to take on the respon</a:t>
            </a:r>
            <a:r>
              <a:rPr lang="en-US" sz="1800" dirty="0">
                <a:latin typeface="Calibri" panose="020F0502020204030204" pitchFamily="34" charset="0"/>
              </a:rPr>
              <a:t>sibility of project lead if funded. This includes providing responses to reporting questions, oversight of project performance, project budget management and ensuring that project activities and expenditures align with project plan.</a:t>
            </a:r>
          </a:p>
          <a:p>
            <a:pPr marL="0" indent="0" algn="l" rtl="0" fontAlgn="base">
              <a:buNone/>
            </a:pPr>
            <a:endParaRPr lang="en-US" sz="1800" b="0" i="0" dirty="0">
              <a:effectLst/>
              <a:latin typeface="Calibri" panose="020F0502020204030204" pitchFamily="34" charset="0"/>
            </a:endParaRPr>
          </a:p>
          <a:p>
            <a:pPr marL="457200" lvl="1" indent="0">
              <a:buClr>
                <a:srgbClr val="8AD0D6"/>
              </a:buClr>
              <a:buNone/>
            </a:pPr>
            <a:endParaRPr lang="en-US" dirty="0"/>
          </a:p>
        </p:txBody>
      </p:sp>
    </p:spTree>
    <p:extLst>
      <p:ext uri="{BB962C8B-B14F-4D97-AF65-F5344CB8AC3E}">
        <p14:creationId xmlns:p14="http://schemas.microsoft.com/office/powerpoint/2010/main" val="114706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50EFAD4422A3F458B91213719FA85FD" ma:contentTypeVersion="13" ma:contentTypeDescription="Create a new document." ma:contentTypeScope="" ma:versionID="8b5d70c3455161a4adc41fd05854f457">
  <xsd:schema xmlns:xsd="http://www.w3.org/2001/XMLSchema" xmlns:xs="http://www.w3.org/2001/XMLSchema" xmlns:p="http://schemas.microsoft.com/office/2006/metadata/properties" xmlns:ns2="5174094b-d771-4a7c-8b16-28c5413bc32f" xmlns:ns3="f66740a3-9660-42be-a3af-664d68ed2ea2" targetNamespace="http://schemas.microsoft.com/office/2006/metadata/properties" ma:root="true" ma:fieldsID="e57be0c8cec1d1d7a2d980354e3fc6ab" ns2:_="" ns3:_="">
    <xsd:import namespace="5174094b-d771-4a7c-8b16-28c5413bc32f"/>
    <xsd:import namespace="f66740a3-9660-42be-a3af-664d68ed2ea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74094b-d771-4a7c-8b16-28c5413bc3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740a3-9660-42be-a3af-664d68ed2ea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66740a3-9660-42be-a3af-664d68ed2ea2">
      <UserInfo>
        <DisplayName>Kristina Vastine</DisplayName>
        <AccountId>620</AccountId>
        <AccountType/>
      </UserInfo>
      <UserInfo>
        <DisplayName>Jason Curtis</DisplayName>
        <AccountId>27</AccountId>
        <AccountType/>
      </UserInfo>
    </SharedWithUsers>
  </documentManagement>
</p:properties>
</file>

<file path=customXml/itemProps1.xml><?xml version="1.0" encoding="utf-8"?>
<ds:datastoreItem xmlns:ds="http://schemas.openxmlformats.org/officeDocument/2006/customXml" ds:itemID="{A94168CE-BD4A-4B14-9069-7C2EE5398C2C}">
  <ds:schemaRefs>
    <ds:schemaRef ds:uri="http://schemas.microsoft.com/sharepoint/v3/contenttype/forms"/>
  </ds:schemaRefs>
</ds:datastoreItem>
</file>

<file path=customXml/itemProps2.xml><?xml version="1.0" encoding="utf-8"?>
<ds:datastoreItem xmlns:ds="http://schemas.openxmlformats.org/officeDocument/2006/customXml" ds:itemID="{B5FB1126-497E-451D-84F1-75234B9C7ECB}">
  <ds:schemaRefs>
    <ds:schemaRef ds:uri="5174094b-d771-4a7c-8b16-28c5413bc32f"/>
    <ds:schemaRef ds:uri="f66740a3-9660-42be-a3af-664d68ed2ea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1650BB8-40AA-4C0E-AF4F-F17E86973F0D}">
  <ds:schemaRefs>
    <ds:schemaRef ds:uri="http://purl.org/dc/dcmitype/"/>
    <ds:schemaRef ds:uri="http://schemas.microsoft.com/office/2006/metadata/properties"/>
    <ds:schemaRef ds:uri="http://schemas.microsoft.com/office/infopath/2007/PartnerControls"/>
    <ds:schemaRef ds:uri="http://schemas.microsoft.com/office/2006/documentManagement/types"/>
    <ds:schemaRef ds:uri="http://purl.org/dc/terms/"/>
    <ds:schemaRef ds:uri="http://purl.org/dc/elements/1.1/"/>
    <ds:schemaRef ds:uri="5174094b-d771-4a7c-8b16-28c5413bc32f"/>
    <ds:schemaRef ds:uri="http://schemas.openxmlformats.org/package/2006/metadata/core-properties"/>
    <ds:schemaRef ds:uri="f66740a3-9660-42be-a3af-664d68ed2ea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Ion</Template>
  <TotalTime>4891</TotalTime>
  <Words>1226</Words>
  <Application>Microsoft Office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Corbel</vt:lpstr>
      <vt:lpstr>Source Sans Pro</vt:lpstr>
      <vt:lpstr>Wingdings 3</vt:lpstr>
      <vt:lpstr>Ion</vt:lpstr>
      <vt:lpstr>Welcome!  Strong Workforce and Perkins Grants Overview</vt:lpstr>
      <vt:lpstr>Strong Workforce Program and Perkins grants</vt:lpstr>
      <vt:lpstr>Strong Workforce Program and Perkins grants</vt:lpstr>
      <vt:lpstr>Strong Workforce Program and Perkins grant teams</vt:lpstr>
      <vt:lpstr>Current SWP projects-Rounds 6 &amp; 7</vt:lpstr>
      <vt:lpstr>2022-2023 Perkins projects</vt:lpstr>
      <vt:lpstr>Measuring Success-Grant Metrics</vt:lpstr>
      <vt:lpstr>Measuring Success-Grant Metrics</vt:lpstr>
      <vt:lpstr>Applying for SWP or Perkins funds</vt:lpstr>
      <vt:lpstr>Project Examples</vt:lpstr>
      <vt:lpstr>Project Examples</vt:lpstr>
      <vt:lpstr>Main components of SWP project plan</vt:lpstr>
      <vt:lpstr>Questions?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Grants Overview</dc:title>
  <dc:creator>Janine Medina</dc:creator>
  <cp:lastModifiedBy>Janine Medina</cp:lastModifiedBy>
  <cp:revision>57</cp:revision>
  <cp:lastPrinted>2022-11-18T17:35:09Z</cp:lastPrinted>
  <dcterms:created xsi:type="dcterms:W3CDTF">2021-11-09T23:41:48Z</dcterms:created>
  <dcterms:modified xsi:type="dcterms:W3CDTF">2023-01-11T23:54:16Z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2020-08-06T00:00:00Z</vt:filetime>
  </property>
  <property fmtid="{D5CDD505-2E9C-101B-9397-08002B2CF9AE}" pid="3" name="LastSaved">
    <vt:filetime>2021-11-09T00:00:00Z</vt:filetime>
  </property>
  <property fmtid="{D5CDD505-2E9C-101B-9397-08002B2CF9AE}" pid="4" name="ContentTypeId">
    <vt:lpwstr>0x010100650EFAD4422A3F458B91213719FA85FD</vt:lpwstr>
  </property>
</Properties>
</file>