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charts/chart3.xml" ContentType="application/vnd.openxmlformats-officedocument.drawingml.chart+xml"/>
  <Override PartName="/ppt/notesSlides/notesSlide11.xml" ContentType="application/vnd.openxmlformats-officedocument.presentationml.notesSlide+xml"/>
  <Override PartName="/ppt/charts/chart4.xml" ContentType="application/vnd.openxmlformats-officedocument.drawingml.chart+xml"/>
  <Override PartName="/ppt/notesSlides/notesSlide12.xml" ContentType="application/vnd.openxmlformats-officedocument.presentationml.notesSlide+xml"/>
  <Override PartName="/ppt/charts/chart5.xml" ContentType="application/vnd.openxmlformats-officedocument.drawingml.chart+xml"/>
  <Override PartName="/ppt/notesSlides/notesSlide13.xml" ContentType="application/vnd.openxmlformats-officedocument.presentationml.notesSlide+xml"/>
  <Override PartName="/ppt/charts/chart6.xml" ContentType="application/vnd.openxmlformats-officedocument.drawingml.chart+xml"/>
  <Override PartName="/ppt/notesSlides/notesSlide14.xml" ContentType="application/vnd.openxmlformats-officedocument.presentationml.notesSlide+xml"/>
  <Override PartName="/ppt/charts/chart7.xml" ContentType="application/vnd.openxmlformats-officedocument.drawingml.chart+xml"/>
  <Override PartName="/ppt/drawings/drawing1.xml" ContentType="application/vnd.openxmlformats-officedocument.drawingml.chartshapes+xml"/>
  <Override PartName="/ppt/notesSlides/notesSlide15.xml" ContentType="application/vnd.openxmlformats-officedocument.presentationml.notesSlide+xml"/>
  <Override PartName="/ppt/charts/chart8.xml" ContentType="application/vnd.openxmlformats-officedocument.drawingml.chart+xml"/>
  <Override PartName="/ppt/notesSlides/notesSlide16.xml" ContentType="application/vnd.openxmlformats-officedocument.presentationml.notesSlide+xml"/>
  <Override PartName="/ppt/charts/chart9.xml" ContentType="application/vnd.openxmlformats-officedocument.drawingml.chart+xml"/>
  <Override PartName="/ppt/notesSlides/notesSlide17.xml" ContentType="application/vnd.openxmlformats-officedocument.presentationml.notesSlide+xml"/>
  <Override PartName="/ppt/charts/chart10.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1.xml" ContentType="application/vnd.openxmlformats-officedocument.drawingml.chart+xml"/>
  <Override PartName="/ppt/drawings/drawing2.xml" ContentType="application/vnd.openxmlformats-officedocument.drawingml.chartshapes+xml"/>
  <Override PartName="/ppt/notesSlides/notesSlide21.xml" ContentType="application/vnd.openxmlformats-officedocument.presentationml.notesSlide+xml"/>
  <Override PartName="/ppt/charts/chart12.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3.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4.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15.xml" ContentType="application/vnd.openxmlformats-officedocument.drawingml.chart+xml"/>
  <Override PartName="/ppt/notesSlides/notesSlide36.xml" ContentType="application/vnd.openxmlformats-officedocument.presentationml.notesSlide+xml"/>
  <Override PartName="/ppt/charts/chart16.xml" ContentType="application/vnd.openxmlformats-officedocument.drawingml.chart+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17.xml" ContentType="application/vnd.openxmlformats-officedocument.drawingml.chart+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18.xml" ContentType="application/vnd.openxmlformats-officedocument.drawingml.chart+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256" r:id="rId2"/>
    <p:sldId id="386" r:id="rId3"/>
    <p:sldId id="440" r:id="rId4"/>
    <p:sldId id="369" r:id="rId5"/>
    <p:sldId id="387" r:id="rId6"/>
    <p:sldId id="442" r:id="rId7"/>
    <p:sldId id="373" r:id="rId8"/>
    <p:sldId id="417" r:id="rId9"/>
    <p:sldId id="407" r:id="rId10"/>
    <p:sldId id="443" r:id="rId11"/>
    <p:sldId id="408" r:id="rId12"/>
    <p:sldId id="418" r:id="rId13"/>
    <p:sldId id="444" r:id="rId14"/>
    <p:sldId id="445" r:id="rId15"/>
    <p:sldId id="411" r:id="rId16"/>
    <p:sldId id="413" r:id="rId17"/>
    <p:sldId id="428" r:id="rId18"/>
    <p:sldId id="270" r:id="rId19"/>
    <p:sldId id="271" r:id="rId20"/>
    <p:sldId id="446" r:id="rId21"/>
    <p:sldId id="447" r:id="rId22"/>
    <p:sldId id="427" r:id="rId23"/>
    <p:sldId id="274" r:id="rId24"/>
    <p:sldId id="388" r:id="rId25"/>
    <p:sldId id="392" r:id="rId26"/>
    <p:sldId id="394" r:id="rId27"/>
    <p:sldId id="425" r:id="rId28"/>
    <p:sldId id="322" r:id="rId29"/>
    <p:sldId id="429" r:id="rId30"/>
    <p:sldId id="326" r:id="rId31"/>
    <p:sldId id="327" r:id="rId32"/>
    <p:sldId id="328" r:id="rId33"/>
    <p:sldId id="334" r:id="rId34"/>
    <p:sldId id="330" r:id="rId35"/>
    <p:sldId id="335" r:id="rId36"/>
    <p:sldId id="331" r:id="rId37"/>
    <p:sldId id="332" r:id="rId38"/>
    <p:sldId id="338" r:id="rId39"/>
    <p:sldId id="339" r:id="rId40"/>
    <p:sldId id="340" r:id="rId41"/>
    <p:sldId id="346" r:id="rId42"/>
    <p:sldId id="343" r:id="rId43"/>
    <p:sldId id="344" r:id="rId44"/>
    <p:sldId id="278" r:id="rId45"/>
  </p:sldIdLst>
  <p:sldSz cx="9144000" cy="6858000" type="screen4x3"/>
  <p:notesSz cx="7010400" cy="9296400"/>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27A"/>
    <a:srgbClr val="C78E44"/>
    <a:srgbClr val="9F3A0D"/>
    <a:srgbClr val="F2DA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4020" autoAdjust="0"/>
  </p:normalViewPr>
  <p:slideViewPr>
    <p:cSldViewPr>
      <p:cViewPr varScale="1">
        <p:scale>
          <a:sx n="85" d="100"/>
          <a:sy n="85" d="100"/>
        </p:scale>
        <p:origin x="1026" y="96"/>
      </p:cViewPr>
      <p:guideLst>
        <p:guide orient="horz" pos="2160"/>
        <p:guide pos="2880"/>
      </p:guideLst>
    </p:cSldViewPr>
  </p:slideViewPr>
  <p:outlineViewPr>
    <p:cViewPr>
      <p:scale>
        <a:sx n="33" d="100"/>
        <a:sy n="33" d="100"/>
      </p:scale>
      <p:origin x="0" y="-160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7" d="100"/>
          <a:sy n="87" d="100"/>
        </p:scale>
        <p:origin x="380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Cuesta</c:v>
                </c:pt>
              </c:strCache>
            </c:strRef>
          </c:tx>
          <c:spPr>
            <a:solidFill>
              <a:srgbClr val="C78E44"/>
            </a:solidFill>
            <a:ln>
              <a:noFill/>
            </a:ln>
          </c:spPr>
          <c:invertIfNegative val="0"/>
          <c:dLbls>
            <c:spPr>
              <a:noFill/>
            </c:spPr>
            <c:txPr>
              <a:bodyPr/>
              <a:lstStyle/>
              <a:p>
                <a:pPr>
                  <a:defRPr b="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Less than Full-Time</c:v>
                </c:pt>
                <c:pt idx="1">
                  <c:v>Full-Time</c:v>
                </c:pt>
              </c:strCache>
            </c:strRef>
          </c:cat>
          <c:val>
            <c:numRef>
              <c:f>Sheet1!$B$2:$B$3</c:f>
              <c:numCache>
                <c:formatCode>0%</c:formatCode>
                <c:ptCount val="2"/>
                <c:pt idx="0">
                  <c:v>0.27</c:v>
                </c:pt>
                <c:pt idx="1">
                  <c:v>0.73</c:v>
                </c:pt>
              </c:numCache>
            </c:numRef>
          </c:val>
          <c:extLst>
            <c:ext xmlns:c16="http://schemas.microsoft.com/office/drawing/2014/chart" uri="{C3380CC4-5D6E-409C-BE32-E72D297353CC}">
              <c16:uniqueId val="{00000000-B94D-4ACC-A374-D6AD2B542842}"/>
            </c:ext>
          </c:extLst>
        </c:ser>
        <c:ser>
          <c:idx val="1"/>
          <c:order val="1"/>
          <c:tx>
            <c:strRef>
              <c:f>Sheet1!$C$1</c:f>
              <c:strCache>
                <c:ptCount val="1"/>
                <c:pt idx="0">
                  <c:v>CCSSE 2016 Cohort</c:v>
                </c:pt>
              </c:strCache>
            </c:strRef>
          </c:tx>
          <c:spPr>
            <a:solidFill>
              <a:srgbClr val="9F3A0D"/>
            </a:solidFill>
          </c:spPr>
          <c:invertIfNegative val="0"/>
          <c:dLbls>
            <c:dLbl>
              <c:idx val="1"/>
              <c:layout>
                <c:manualLayout>
                  <c:x val="-1.1982432384018818E-16"/>
                  <c:y val="1.38888888888888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94D-4ACC-A374-D6AD2B54284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Less than Full-Time</c:v>
                </c:pt>
                <c:pt idx="1">
                  <c:v>Full-Time</c:v>
                </c:pt>
              </c:strCache>
            </c:strRef>
          </c:cat>
          <c:val>
            <c:numRef>
              <c:f>Sheet1!$C$2:$C$3</c:f>
              <c:numCache>
                <c:formatCode>0%</c:formatCode>
                <c:ptCount val="2"/>
                <c:pt idx="0">
                  <c:v>0.28000000000000003</c:v>
                </c:pt>
                <c:pt idx="1">
                  <c:v>0.72</c:v>
                </c:pt>
              </c:numCache>
            </c:numRef>
          </c:val>
          <c:extLst>
            <c:ext xmlns:c16="http://schemas.microsoft.com/office/drawing/2014/chart" uri="{C3380CC4-5D6E-409C-BE32-E72D297353CC}">
              <c16:uniqueId val="{00000002-B94D-4ACC-A374-D6AD2B542842}"/>
            </c:ext>
          </c:extLst>
        </c:ser>
        <c:dLbls>
          <c:showLegendKey val="0"/>
          <c:showVal val="1"/>
          <c:showCatName val="0"/>
          <c:showSerName val="0"/>
          <c:showPercent val="0"/>
          <c:showBubbleSize val="0"/>
        </c:dLbls>
        <c:gapWidth val="150"/>
        <c:axId val="36791744"/>
        <c:axId val="36792136"/>
      </c:barChart>
      <c:catAx>
        <c:axId val="36791744"/>
        <c:scaling>
          <c:orientation val="minMax"/>
        </c:scaling>
        <c:delete val="0"/>
        <c:axPos val="b"/>
        <c:numFmt formatCode="General" sourceLinked="0"/>
        <c:majorTickMark val="out"/>
        <c:minorTickMark val="none"/>
        <c:tickLblPos val="nextTo"/>
        <c:txPr>
          <a:bodyPr/>
          <a:lstStyle/>
          <a:p>
            <a:pPr>
              <a:defRPr sz="1400" b="0">
                <a:latin typeface="+mn-lt"/>
              </a:defRPr>
            </a:pPr>
            <a:endParaRPr lang="en-US"/>
          </a:p>
        </c:txPr>
        <c:crossAx val="36792136"/>
        <c:crosses val="autoZero"/>
        <c:auto val="1"/>
        <c:lblAlgn val="ctr"/>
        <c:lblOffset val="100"/>
        <c:noMultiLvlLbl val="0"/>
      </c:catAx>
      <c:valAx>
        <c:axId val="36792136"/>
        <c:scaling>
          <c:orientation val="minMax"/>
        </c:scaling>
        <c:delete val="0"/>
        <c:axPos val="l"/>
        <c:majorGridlines/>
        <c:numFmt formatCode="0%" sourceLinked="1"/>
        <c:majorTickMark val="out"/>
        <c:minorTickMark val="none"/>
        <c:tickLblPos val="nextTo"/>
        <c:txPr>
          <a:bodyPr/>
          <a:lstStyle/>
          <a:p>
            <a:pPr>
              <a:defRPr sz="1400"/>
            </a:pPr>
            <a:endParaRPr lang="en-US"/>
          </a:p>
        </c:txPr>
        <c:crossAx val="36791744"/>
        <c:crosses val="autoZero"/>
        <c:crossBetween val="between"/>
      </c:valAx>
    </c:plotArea>
    <c:legend>
      <c:legendPos val="b"/>
      <c:overlay val="0"/>
      <c:txPr>
        <a:bodyPr/>
        <a:lstStyle/>
        <a:p>
          <a:pPr>
            <a:defRPr i="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190842543764641"/>
          <c:y val="4.1666666666666664E-2"/>
          <c:w val="0.41284403669725023"/>
          <c:h val="0.9375"/>
        </c:manualLayout>
      </c:layout>
      <c:pieChart>
        <c:varyColors val="1"/>
        <c:ser>
          <c:idx val="0"/>
          <c:order val="0"/>
          <c:tx>
            <c:strRef>
              <c:f>Sheet1!$B$1</c:f>
              <c:strCache>
                <c:ptCount val="1"/>
                <c:pt idx="0">
                  <c:v>College Name</c:v>
                </c:pt>
              </c:strCache>
            </c:strRef>
          </c:tx>
          <c:spPr>
            <a:solidFill>
              <a:srgbClr val="C78E44"/>
            </a:solidFill>
          </c:spPr>
          <c:dPt>
            <c:idx val="0"/>
            <c:bubble3D val="0"/>
            <c:spPr>
              <a:solidFill>
                <a:srgbClr val="00427A">
                  <a:alpha val="74902"/>
                </a:srgbClr>
              </a:solidFill>
            </c:spPr>
            <c:extLst>
              <c:ext xmlns:c16="http://schemas.microsoft.com/office/drawing/2014/chart" uri="{C3380CC4-5D6E-409C-BE32-E72D297353CC}">
                <c16:uniqueId val="{00000001-9F7A-44FC-A67D-16A9DB2BD9CD}"/>
              </c:ext>
            </c:extLst>
          </c:dPt>
          <c:dPt>
            <c:idx val="1"/>
            <c:bubble3D val="0"/>
            <c:spPr>
              <a:solidFill>
                <a:srgbClr val="00427A">
                  <a:alpha val="60000"/>
                </a:srgbClr>
              </a:solidFill>
            </c:spPr>
            <c:extLst>
              <c:ext xmlns:c16="http://schemas.microsoft.com/office/drawing/2014/chart" uri="{C3380CC4-5D6E-409C-BE32-E72D297353CC}">
                <c16:uniqueId val="{00000003-9F7A-44FC-A67D-16A9DB2BD9CD}"/>
              </c:ext>
            </c:extLst>
          </c:dPt>
          <c:dPt>
            <c:idx val="2"/>
            <c:bubble3D val="0"/>
            <c:spPr>
              <a:solidFill>
                <a:srgbClr val="00427A"/>
              </a:solidFill>
            </c:spPr>
            <c:extLst>
              <c:ext xmlns:c16="http://schemas.microsoft.com/office/drawing/2014/chart" uri="{C3380CC4-5D6E-409C-BE32-E72D297353CC}">
                <c16:uniqueId val="{00000005-9F7A-44FC-A67D-16A9DB2BD9CD}"/>
              </c:ext>
            </c:extLst>
          </c:dPt>
          <c:dPt>
            <c:idx val="4"/>
            <c:bubble3D val="0"/>
            <c:spPr>
              <a:solidFill>
                <a:srgbClr val="9F3A0D"/>
              </a:solidFill>
            </c:spPr>
            <c:extLst>
              <c:ext xmlns:c16="http://schemas.microsoft.com/office/drawing/2014/chart" uri="{C3380CC4-5D6E-409C-BE32-E72D297353CC}">
                <c16:uniqueId val="{00000007-9F7A-44FC-A67D-16A9DB2BD9CD}"/>
              </c:ext>
            </c:extLst>
          </c:dPt>
          <c:dPt>
            <c:idx val="5"/>
            <c:bubble3D val="0"/>
            <c:spPr>
              <a:solidFill>
                <a:srgbClr val="F2DAB1"/>
              </a:solidFill>
            </c:spPr>
            <c:extLst>
              <c:ext xmlns:c16="http://schemas.microsoft.com/office/drawing/2014/chart" uri="{C3380CC4-5D6E-409C-BE32-E72D297353CC}">
                <c16:uniqueId val="{00000009-9F7A-44FC-A67D-16A9DB2BD9CD}"/>
              </c:ext>
            </c:extLst>
          </c:dPt>
          <c:dLbls>
            <c:spPr>
              <a:noFill/>
              <a:ln>
                <a:noFill/>
              </a:ln>
              <a:effectLst/>
            </c:spPr>
            <c:txPr>
              <a:bodyPr/>
              <a:lstStyle/>
              <a:p>
                <a:pPr>
                  <a:defRPr sz="1600"/>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Sheet1!$A$2:$A$7</c:f>
              <c:strCache>
                <c:ptCount val="6"/>
                <c:pt idx="0">
                  <c:v>None</c:v>
                </c:pt>
                <c:pt idx="1">
                  <c:v>1-5 hours</c:v>
                </c:pt>
                <c:pt idx="2">
                  <c:v>6-10 hours</c:v>
                </c:pt>
                <c:pt idx="3">
                  <c:v>11-20 hours</c:v>
                </c:pt>
                <c:pt idx="4">
                  <c:v>21-30 hours</c:v>
                </c:pt>
                <c:pt idx="5">
                  <c:v>More than 30 hours</c:v>
                </c:pt>
              </c:strCache>
            </c:strRef>
          </c:cat>
          <c:val>
            <c:numRef>
              <c:f>Sheet1!$B$2:$B$7</c:f>
              <c:numCache>
                <c:formatCode>0%</c:formatCode>
                <c:ptCount val="6"/>
                <c:pt idx="0">
                  <c:v>0.85099999999999998</c:v>
                </c:pt>
                <c:pt idx="1">
                  <c:v>0.1</c:v>
                </c:pt>
                <c:pt idx="2">
                  <c:v>2.1000000000000001E-2</c:v>
                </c:pt>
                <c:pt idx="3">
                  <c:v>1.2999999999999999E-2</c:v>
                </c:pt>
                <c:pt idx="4">
                  <c:v>0.01</c:v>
                </c:pt>
                <c:pt idx="5">
                  <c:v>5.0000000000000001E-3</c:v>
                </c:pt>
              </c:numCache>
            </c:numRef>
          </c:val>
          <c:extLst>
            <c:ext xmlns:c16="http://schemas.microsoft.com/office/drawing/2014/chart" uri="{C3380CC4-5D6E-409C-BE32-E72D297353CC}">
              <c16:uniqueId val="{0000000A-9F7A-44FC-A67D-16A9DB2BD9CD}"/>
            </c:ext>
          </c:extLst>
        </c:ser>
        <c:dLbls>
          <c:showLegendKey val="0"/>
          <c:showVal val="1"/>
          <c:showCatName val="0"/>
          <c:showSerName val="0"/>
          <c:showPercent val="0"/>
          <c:showBubbleSize val="0"/>
          <c:showLeaderLines val="1"/>
        </c:dLbls>
        <c:firstSliceAng val="0"/>
      </c:pieChart>
    </c:plotArea>
    <c:legend>
      <c:legendPos val="r"/>
      <c:layout>
        <c:manualLayout>
          <c:xMode val="edge"/>
          <c:yMode val="edge"/>
          <c:x val="0.64188554985672652"/>
          <c:y val="4.2540190288713906E-2"/>
          <c:w val="0.25916291713535838"/>
          <c:h val="0.85312855424321965"/>
        </c:manualLayout>
      </c:layout>
      <c:overlay val="0"/>
      <c:txPr>
        <a:bodyPr/>
        <a:lstStyle/>
        <a:p>
          <a:pPr>
            <a:defRPr sz="1400"/>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C78E44"/>
            </a:solidFill>
            <a:ln>
              <a:noFill/>
            </a:ln>
          </c:spPr>
          <c:invertIfNegative val="0"/>
          <c:dLbls>
            <c:spPr>
              <a:noFill/>
            </c:spPr>
            <c:txPr>
              <a:bodyPr/>
              <a:lstStyle/>
              <a:p>
                <a:pPr>
                  <a:defRPr b="0">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Active and Collaborative Learning</c:v>
                </c:pt>
                <c:pt idx="1">
                  <c:v>Student Effort</c:v>
                </c:pt>
                <c:pt idx="2">
                  <c:v>Academic Challenge</c:v>
                </c:pt>
                <c:pt idx="3">
                  <c:v>Student-Faculty Interaction</c:v>
                </c:pt>
                <c:pt idx="4">
                  <c:v>Support for Learners</c:v>
                </c:pt>
              </c:strCache>
            </c:strRef>
          </c:cat>
          <c:val>
            <c:numRef>
              <c:f>Sheet1!$B$2:$B$6</c:f>
              <c:numCache>
                <c:formatCode>General</c:formatCode>
                <c:ptCount val="5"/>
                <c:pt idx="0">
                  <c:v>54.4</c:v>
                </c:pt>
                <c:pt idx="1">
                  <c:v>48.6</c:v>
                </c:pt>
                <c:pt idx="2">
                  <c:v>54.4</c:v>
                </c:pt>
                <c:pt idx="3">
                  <c:v>48.6</c:v>
                </c:pt>
                <c:pt idx="4">
                  <c:v>49.2</c:v>
                </c:pt>
              </c:numCache>
            </c:numRef>
          </c:val>
          <c:extLst>
            <c:ext xmlns:c16="http://schemas.microsoft.com/office/drawing/2014/chart" uri="{C3380CC4-5D6E-409C-BE32-E72D297353CC}">
              <c16:uniqueId val="{00000000-2516-4DC9-B805-FB315F5E211C}"/>
            </c:ext>
          </c:extLst>
        </c:ser>
        <c:dLbls>
          <c:showLegendKey val="0"/>
          <c:showVal val="1"/>
          <c:showCatName val="0"/>
          <c:showSerName val="0"/>
          <c:showPercent val="0"/>
          <c:showBubbleSize val="0"/>
        </c:dLbls>
        <c:gapWidth val="150"/>
        <c:axId val="375091352"/>
        <c:axId val="375091744"/>
      </c:barChart>
      <c:catAx>
        <c:axId val="375091352"/>
        <c:scaling>
          <c:orientation val="minMax"/>
        </c:scaling>
        <c:delete val="0"/>
        <c:axPos val="b"/>
        <c:numFmt formatCode="General" sourceLinked="0"/>
        <c:majorTickMark val="out"/>
        <c:minorTickMark val="none"/>
        <c:tickLblPos val="nextTo"/>
        <c:txPr>
          <a:bodyPr/>
          <a:lstStyle/>
          <a:p>
            <a:pPr>
              <a:defRPr sz="1400" b="0">
                <a:latin typeface="+mn-lt"/>
              </a:defRPr>
            </a:pPr>
            <a:endParaRPr lang="en-US"/>
          </a:p>
        </c:txPr>
        <c:crossAx val="375091744"/>
        <c:crossesAt val="0"/>
        <c:auto val="1"/>
        <c:lblAlgn val="ctr"/>
        <c:lblOffset val="100"/>
        <c:noMultiLvlLbl val="0"/>
      </c:catAx>
      <c:valAx>
        <c:axId val="375091744"/>
        <c:scaling>
          <c:orientation val="minMax"/>
        </c:scaling>
        <c:delete val="0"/>
        <c:axPos val="l"/>
        <c:majorGridlines/>
        <c:numFmt formatCode="General" sourceLinked="1"/>
        <c:majorTickMark val="none"/>
        <c:minorTickMark val="none"/>
        <c:tickLblPos val="nextTo"/>
        <c:txPr>
          <a:bodyPr/>
          <a:lstStyle/>
          <a:p>
            <a:pPr>
              <a:defRPr sz="1400"/>
            </a:pPr>
            <a:endParaRPr lang="en-US"/>
          </a:p>
        </c:txPr>
        <c:crossAx val="375091352"/>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Cuesta College</c:v>
                </c:pt>
              </c:strCache>
            </c:strRef>
          </c:tx>
          <c:spPr>
            <a:solidFill>
              <a:srgbClr val="C78E44"/>
            </a:solidFill>
            <a:ln>
              <a:noFill/>
            </a:ln>
          </c:spPr>
          <c:invertIfNegative val="0"/>
          <c:dLbls>
            <c:spPr>
              <a:noFill/>
            </c:spPr>
            <c:txPr>
              <a:bodyPr/>
              <a:lstStyle/>
              <a:p>
                <a:pPr>
                  <a:defRPr sz="1600" b="0">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Active and Collaborative Learning</c:v>
                </c:pt>
                <c:pt idx="1">
                  <c:v>Student Effort</c:v>
                </c:pt>
                <c:pt idx="2">
                  <c:v>Academic Challenge</c:v>
                </c:pt>
                <c:pt idx="3">
                  <c:v>Student-Faculty Interaction</c:v>
                </c:pt>
                <c:pt idx="4">
                  <c:v>Support for Learners</c:v>
                </c:pt>
              </c:strCache>
            </c:strRef>
          </c:cat>
          <c:val>
            <c:numRef>
              <c:f>Sheet1!$B$2:$B$6</c:f>
              <c:numCache>
                <c:formatCode>General</c:formatCode>
                <c:ptCount val="5"/>
                <c:pt idx="0">
                  <c:v>54.4</c:v>
                </c:pt>
                <c:pt idx="1">
                  <c:v>48.6</c:v>
                </c:pt>
                <c:pt idx="2">
                  <c:v>54.4</c:v>
                </c:pt>
                <c:pt idx="3">
                  <c:v>48.6</c:v>
                </c:pt>
                <c:pt idx="4">
                  <c:v>49.2</c:v>
                </c:pt>
              </c:numCache>
            </c:numRef>
          </c:val>
          <c:extLst>
            <c:ext xmlns:c16="http://schemas.microsoft.com/office/drawing/2014/chart" uri="{C3380CC4-5D6E-409C-BE32-E72D297353CC}">
              <c16:uniqueId val="{00000000-40F5-4489-B6C0-C41C1F5DDFF2}"/>
            </c:ext>
          </c:extLst>
        </c:ser>
        <c:ser>
          <c:idx val="1"/>
          <c:order val="1"/>
          <c:tx>
            <c:strRef>
              <c:f>Sheet1!$C$1</c:f>
              <c:strCache>
                <c:ptCount val="1"/>
                <c:pt idx="0">
                  <c:v>National Cohort</c:v>
                </c:pt>
              </c:strCache>
            </c:strRef>
          </c:tx>
          <c:spPr>
            <a:solidFill>
              <a:srgbClr val="00427A"/>
            </a:solidFill>
          </c:spPr>
          <c:invertIfNegative val="0"/>
          <c:dLbls>
            <c:spPr>
              <a:noFill/>
              <a:ln>
                <a:noFill/>
              </a:ln>
              <a:effectLst/>
            </c:spPr>
            <c:txPr>
              <a:bodyPr/>
              <a:lstStyle/>
              <a:p>
                <a:pPr>
                  <a:defRPr sz="16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Active and Collaborative Learning</c:v>
                </c:pt>
                <c:pt idx="1">
                  <c:v>Student Effort</c:v>
                </c:pt>
                <c:pt idx="2">
                  <c:v>Academic Challenge</c:v>
                </c:pt>
                <c:pt idx="3">
                  <c:v>Student-Faculty Interaction</c:v>
                </c:pt>
                <c:pt idx="4">
                  <c:v>Support for Learners</c:v>
                </c:pt>
              </c:strCache>
            </c:strRef>
          </c:cat>
          <c:val>
            <c:numRef>
              <c:f>Sheet1!$C$2:$C$6</c:f>
              <c:numCache>
                <c:formatCode>General</c:formatCode>
                <c:ptCount val="5"/>
                <c:pt idx="0">
                  <c:v>50</c:v>
                </c:pt>
                <c:pt idx="1">
                  <c:v>50</c:v>
                </c:pt>
                <c:pt idx="2">
                  <c:v>50</c:v>
                </c:pt>
                <c:pt idx="3">
                  <c:v>50</c:v>
                </c:pt>
                <c:pt idx="4">
                  <c:v>50</c:v>
                </c:pt>
              </c:numCache>
            </c:numRef>
          </c:val>
          <c:extLst>
            <c:ext xmlns:c16="http://schemas.microsoft.com/office/drawing/2014/chart" uri="{C3380CC4-5D6E-409C-BE32-E72D297353CC}">
              <c16:uniqueId val="{00000001-40F5-4489-B6C0-C41C1F5DDFF2}"/>
            </c:ext>
          </c:extLst>
        </c:ser>
        <c:dLbls>
          <c:showLegendKey val="0"/>
          <c:showVal val="1"/>
          <c:showCatName val="0"/>
          <c:showSerName val="0"/>
          <c:showPercent val="0"/>
          <c:showBubbleSize val="0"/>
        </c:dLbls>
        <c:gapWidth val="150"/>
        <c:axId val="375092528"/>
        <c:axId val="372752944"/>
      </c:barChart>
      <c:catAx>
        <c:axId val="375092528"/>
        <c:scaling>
          <c:orientation val="minMax"/>
        </c:scaling>
        <c:delete val="0"/>
        <c:axPos val="b"/>
        <c:numFmt formatCode="General" sourceLinked="0"/>
        <c:majorTickMark val="out"/>
        <c:minorTickMark val="none"/>
        <c:tickLblPos val="nextTo"/>
        <c:txPr>
          <a:bodyPr/>
          <a:lstStyle/>
          <a:p>
            <a:pPr>
              <a:defRPr sz="1400" b="0">
                <a:latin typeface="+mn-lt"/>
              </a:defRPr>
            </a:pPr>
            <a:endParaRPr lang="en-US"/>
          </a:p>
        </c:txPr>
        <c:crossAx val="372752944"/>
        <c:crosses val="autoZero"/>
        <c:auto val="1"/>
        <c:lblAlgn val="ctr"/>
        <c:lblOffset val="100"/>
        <c:noMultiLvlLbl val="0"/>
      </c:catAx>
      <c:valAx>
        <c:axId val="372752944"/>
        <c:scaling>
          <c:orientation val="minMax"/>
        </c:scaling>
        <c:delete val="0"/>
        <c:axPos val="l"/>
        <c:majorGridlines/>
        <c:numFmt formatCode="General" sourceLinked="1"/>
        <c:majorTickMark val="none"/>
        <c:minorTickMark val="none"/>
        <c:tickLblPos val="nextTo"/>
        <c:txPr>
          <a:bodyPr/>
          <a:lstStyle/>
          <a:p>
            <a:pPr>
              <a:defRPr sz="1400"/>
            </a:pPr>
            <a:endParaRPr lang="en-US"/>
          </a:p>
        </c:txPr>
        <c:crossAx val="375092528"/>
        <c:crosses val="autoZero"/>
        <c:crossBetween val="between"/>
      </c:valAx>
    </c:plotArea>
    <c:legend>
      <c:legendPos val="b"/>
      <c:overlay val="0"/>
      <c:txPr>
        <a:bodyPr/>
        <a:lstStyle/>
        <a:p>
          <a:pPr>
            <a:defRPr i="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Cuesta College</c:v>
                </c:pt>
              </c:strCache>
            </c:strRef>
          </c:tx>
          <c:spPr>
            <a:solidFill>
              <a:srgbClr val="C78E44"/>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Lack of finances</c:v>
                </c:pt>
                <c:pt idx="1">
                  <c:v>Academically unprepared</c:v>
                </c:pt>
                <c:pt idx="2">
                  <c:v>Caring for dependents</c:v>
                </c:pt>
                <c:pt idx="3">
                  <c:v>Working full-time</c:v>
                </c:pt>
              </c:strCache>
            </c:strRef>
          </c:cat>
          <c:val>
            <c:numRef>
              <c:f>Sheet1!$B$2:$B$5</c:f>
              <c:numCache>
                <c:formatCode>0%</c:formatCode>
                <c:ptCount val="4"/>
                <c:pt idx="0">
                  <c:v>0.68100000000000005</c:v>
                </c:pt>
                <c:pt idx="1">
                  <c:v>0.46100000000000002</c:v>
                </c:pt>
                <c:pt idx="2">
                  <c:v>0.49299999999999999</c:v>
                </c:pt>
                <c:pt idx="3">
                  <c:v>0.67900000000000005</c:v>
                </c:pt>
              </c:numCache>
            </c:numRef>
          </c:val>
          <c:extLst>
            <c:ext xmlns:c16="http://schemas.microsoft.com/office/drawing/2014/chart" uri="{C3380CC4-5D6E-409C-BE32-E72D297353CC}">
              <c16:uniqueId val="{00000000-ACBB-47D8-A232-63B02A973D63}"/>
            </c:ext>
          </c:extLst>
        </c:ser>
        <c:dLbls>
          <c:showLegendKey val="0"/>
          <c:showVal val="0"/>
          <c:showCatName val="0"/>
          <c:showSerName val="0"/>
          <c:showPercent val="0"/>
          <c:showBubbleSize val="0"/>
        </c:dLbls>
        <c:gapWidth val="150"/>
        <c:axId val="372754512"/>
        <c:axId val="372754904"/>
      </c:barChart>
      <c:catAx>
        <c:axId val="372754512"/>
        <c:scaling>
          <c:orientation val="minMax"/>
        </c:scaling>
        <c:delete val="0"/>
        <c:axPos val="l"/>
        <c:numFmt formatCode="General" sourceLinked="0"/>
        <c:majorTickMark val="out"/>
        <c:minorTickMark val="none"/>
        <c:tickLblPos val="nextTo"/>
        <c:txPr>
          <a:bodyPr/>
          <a:lstStyle/>
          <a:p>
            <a:pPr>
              <a:defRPr>
                <a:latin typeface="+mj-lt"/>
              </a:defRPr>
            </a:pPr>
            <a:endParaRPr lang="en-US"/>
          </a:p>
        </c:txPr>
        <c:crossAx val="372754904"/>
        <c:crosses val="autoZero"/>
        <c:auto val="1"/>
        <c:lblAlgn val="ctr"/>
        <c:lblOffset val="100"/>
        <c:noMultiLvlLbl val="0"/>
      </c:catAx>
      <c:valAx>
        <c:axId val="372754904"/>
        <c:scaling>
          <c:orientation val="minMax"/>
        </c:scaling>
        <c:delete val="0"/>
        <c:axPos val="b"/>
        <c:majorGridlines/>
        <c:numFmt formatCode="0%" sourceLinked="1"/>
        <c:majorTickMark val="out"/>
        <c:minorTickMark val="none"/>
        <c:tickLblPos val="nextTo"/>
        <c:txPr>
          <a:bodyPr/>
          <a:lstStyle/>
          <a:p>
            <a:pPr>
              <a:defRPr>
                <a:latin typeface="+mj-lt"/>
              </a:defRPr>
            </a:pPr>
            <a:endParaRPr lang="en-US"/>
          </a:p>
        </c:txPr>
        <c:crossAx val="3727545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College Name</c:v>
                </c:pt>
              </c:strCache>
            </c:strRef>
          </c:tx>
          <c:spPr>
            <a:solidFill>
              <a:srgbClr val="C78E44"/>
            </a:solidFill>
          </c:spPr>
          <c:dPt>
            <c:idx val="0"/>
            <c:bubble3D val="0"/>
            <c:spPr>
              <a:solidFill>
                <a:srgbClr val="00427A"/>
              </a:solidFill>
            </c:spPr>
            <c:extLst>
              <c:ext xmlns:c16="http://schemas.microsoft.com/office/drawing/2014/chart" uri="{C3380CC4-5D6E-409C-BE32-E72D297353CC}">
                <c16:uniqueId val="{00000001-A7E6-4070-8EFA-737B84CC673B}"/>
              </c:ext>
            </c:extLst>
          </c:dPt>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Five or fewer hours</c:v>
                </c:pt>
                <c:pt idx="1">
                  <c:v>More than 5 hours</c:v>
                </c:pt>
              </c:strCache>
            </c:strRef>
          </c:cat>
          <c:val>
            <c:numRef>
              <c:f>Sheet1!$B$2:$B$3</c:f>
              <c:numCache>
                <c:formatCode>0%</c:formatCode>
                <c:ptCount val="2"/>
                <c:pt idx="0">
                  <c:v>0.41099999999999998</c:v>
                </c:pt>
                <c:pt idx="1">
                  <c:v>0.59</c:v>
                </c:pt>
              </c:numCache>
            </c:numRef>
          </c:val>
          <c:extLst>
            <c:ext xmlns:c16="http://schemas.microsoft.com/office/drawing/2014/chart" uri="{C3380CC4-5D6E-409C-BE32-E72D297353CC}">
              <c16:uniqueId val="{00000002-A7E6-4070-8EFA-737B84CC673B}"/>
            </c:ext>
          </c:extLst>
        </c:ser>
        <c:dLbls>
          <c:showLegendKey val="0"/>
          <c:showVal val="0"/>
          <c:showCatName val="0"/>
          <c:showSerName val="0"/>
          <c:showPercent val="0"/>
          <c:showBubbleSize val="0"/>
          <c:showLeaderLines val="1"/>
        </c:dLbls>
        <c:firstSliceAng val="0"/>
      </c:pieChart>
    </c:plotArea>
    <c:legend>
      <c:legendPos val="b"/>
      <c:overlay val="0"/>
    </c:legend>
    <c:plotVisOnly val="1"/>
    <c:dispBlanksAs val="zero"/>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504580795325176"/>
          <c:y val="3.8194444444444448E-2"/>
          <c:w val="0.53243846877630785"/>
          <c:h val="0.73039342738407809"/>
        </c:manualLayout>
      </c:layout>
      <c:barChart>
        <c:barDir val="bar"/>
        <c:grouping val="clustered"/>
        <c:varyColors val="0"/>
        <c:ser>
          <c:idx val="0"/>
          <c:order val="0"/>
          <c:tx>
            <c:strRef>
              <c:f>Sheet1!$B$1</c:f>
              <c:strCache>
                <c:ptCount val="1"/>
                <c:pt idx="0">
                  <c:v>Cuesta College</c:v>
                </c:pt>
              </c:strCache>
            </c:strRef>
          </c:tx>
          <c:spPr>
            <a:solidFill>
              <a:srgbClr val="C78E44"/>
            </a:solidFill>
          </c:spPr>
          <c:invertIfNegative val="0"/>
          <c:dLbls>
            <c:spPr>
              <a:noFill/>
              <a:ln>
                <a:noFill/>
              </a:ln>
              <a:effectLst/>
            </c:spPr>
            <c:txPr>
              <a:bodyPr/>
              <a:lstStyle/>
              <a:p>
                <a:pPr>
                  <a:defRPr sz="1400">
                    <a:latin typeface="+mj-l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Made a class presentation</c:v>
                </c:pt>
                <c:pt idx="1">
                  <c:v>Worked with other students on projects during class</c:v>
                </c:pt>
                <c:pt idx="2">
                  <c:v>Worked with classmates outside of class to prepare class assignments</c:v>
                </c:pt>
              </c:strCache>
            </c:strRef>
          </c:cat>
          <c:val>
            <c:numRef>
              <c:f>Sheet1!$B$2:$B$4</c:f>
              <c:numCache>
                <c:formatCode>0%</c:formatCode>
                <c:ptCount val="3"/>
                <c:pt idx="0">
                  <c:v>0.26</c:v>
                </c:pt>
                <c:pt idx="1">
                  <c:v>7.3999999999999996E-2</c:v>
                </c:pt>
                <c:pt idx="2">
                  <c:v>0.251</c:v>
                </c:pt>
              </c:numCache>
            </c:numRef>
          </c:val>
          <c:extLst>
            <c:ext xmlns:c16="http://schemas.microsoft.com/office/drawing/2014/chart" uri="{C3380CC4-5D6E-409C-BE32-E72D297353CC}">
              <c16:uniqueId val="{00000000-E97B-4F20-996F-3217A42BBBDB}"/>
            </c:ext>
          </c:extLst>
        </c:ser>
        <c:dLbls>
          <c:showLegendKey val="0"/>
          <c:showVal val="1"/>
          <c:showCatName val="0"/>
          <c:showSerName val="0"/>
          <c:showPercent val="0"/>
          <c:showBubbleSize val="0"/>
        </c:dLbls>
        <c:gapWidth val="150"/>
        <c:axId val="372756472"/>
        <c:axId val="376487632"/>
      </c:barChart>
      <c:catAx>
        <c:axId val="372756472"/>
        <c:scaling>
          <c:orientation val="minMax"/>
        </c:scaling>
        <c:delete val="0"/>
        <c:axPos val="l"/>
        <c:numFmt formatCode="General" sourceLinked="0"/>
        <c:majorTickMark val="out"/>
        <c:minorTickMark val="none"/>
        <c:tickLblPos val="nextTo"/>
        <c:txPr>
          <a:bodyPr anchor="ctr" anchorCtr="0"/>
          <a:lstStyle/>
          <a:p>
            <a:pPr algn="r">
              <a:defRPr sz="1800">
                <a:latin typeface="+mj-lt"/>
              </a:defRPr>
            </a:pPr>
            <a:endParaRPr lang="en-US"/>
          </a:p>
        </c:txPr>
        <c:crossAx val="376487632"/>
        <c:crosses val="autoZero"/>
        <c:auto val="1"/>
        <c:lblAlgn val="ctr"/>
        <c:lblOffset val="100"/>
        <c:noMultiLvlLbl val="0"/>
      </c:catAx>
      <c:valAx>
        <c:axId val="376487632"/>
        <c:scaling>
          <c:orientation val="minMax"/>
        </c:scaling>
        <c:delete val="0"/>
        <c:axPos val="b"/>
        <c:title>
          <c:tx>
            <c:rich>
              <a:bodyPr/>
              <a:lstStyle/>
              <a:p>
                <a:pPr>
                  <a:defRPr sz="1600" b="0"/>
                </a:pPr>
                <a:r>
                  <a:rPr lang="en-US" sz="1600" b="0" dirty="0">
                    <a:latin typeface="+mj-lt"/>
                  </a:rPr>
                  <a:t>Percentage of students </a:t>
                </a:r>
                <a:r>
                  <a:rPr lang="en-US" sz="1600" b="0" baseline="0" dirty="0">
                    <a:latin typeface="+mj-lt"/>
                  </a:rPr>
                  <a:t>responding </a:t>
                </a:r>
                <a:r>
                  <a:rPr lang="en-US" sz="1600" b="0" i="1" baseline="0" dirty="0">
                    <a:latin typeface="+mj-lt"/>
                  </a:rPr>
                  <a:t>never</a:t>
                </a:r>
                <a:endParaRPr lang="en-US" sz="1600" b="0" i="1" dirty="0">
                  <a:latin typeface="+mj-lt"/>
                </a:endParaRPr>
              </a:p>
            </c:rich>
          </c:tx>
          <c:layout>
            <c:manualLayout>
              <c:xMode val="edge"/>
              <c:yMode val="edge"/>
              <c:x val="0.50788453919675136"/>
              <c:y val="0.91541666666666599"/>
            </c:manualLayout>
          </c:layout>
          <c:overlay val="0"/>
        </c:title>
        <c:numFmt formatCode="0%" sourceLinked="1"/>
        <c:majorTickMark val="in"/>
        <c:minorTickMark val="none"/>
        <c:tickLblPos val="nextTo"/>
        <c:txPr>
          <a:bodyPr/>
          <a:lstStyle/>
          <a:p>
            <a:pPr>
              <a:defRPr sz="1400">
                <a:latin typeface="+mj-lt"/>
              </a:defRPr>
            </a:pPr>
            <a:endParaRPr lang="en-US"/>
          </a:p>
        </c:txPr>
        <c:crossAx val="3727564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321471345208082"/>
          <c:y val="4.0740740740740772E-2"/>
          <c:w val="0.50332250337639839"/>
          <c:h val="0.72934558180227449"/>
        </c:manualLayout>
      </c:layout>
      <c:barChart>
        <c:barDir val="bar"/>
        <c:grouping val="clustered"/>
        <c:varyColors val="0"/>
        <c:ser>
          <c:idx val="0"/>
          <c:order val="0"/>
          <c:tx>
            <c:strRef>
              <c:f>Sheet1!$C$1</c:f>
              <c:strCache>
                <c:ptCount val="1"/>
                <c:pt idx="0">
                  <c:v>Cuesta College </c:v>
                </c:pt>
              </c:strCache>
            </c:strRef>
          </c:tx>
          <c:spPr>
            <a:solidFill>
              <a:srgbClr val="00427A"/>
            </a:solidFill>
          </c:spPr>
          <c:invertIfNegative val="0"/>
          <c:dPt>
            <c:idx val="3"/>
            <c:invertIfNegative val="0"/>
            <c:bubble3D val="0"/>
            <c:spPr>
              <a:solidFill>
                <a:srgbClr val="C78E44"/>
              </a:solidFill>
            </c:spPr>
            <c:extLst>
              <c:ext xmlns:c16="http://schemas.microsoft.com/office/drawing/2014/chart" uri="{C3380CC4-5D6E-409C-BE32-E72D297353CC}">
                <c16:uniqueId val="{00000001-DA8A-46B5-8202-75C5F81754BA}"/>
              </c:ext>
            </c:extLst>
          </c:dPt>
          <c:dLbls>
            <c:spPr>
              <a:noFill/>
              <a:ln>
                <a:noFill/>
              </a:ln>
              <a:effectLst/>
            </c:spPr>
            <c:txPr>
              <a:bodyPr/>
              <a:lstStyle/>
              <a:p>
                <a:pPr>
                  <a:defRPr sz="1400">
                    <a:latin typeface="+mj-l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Making judgments about the value or soundness of information, arguments, or methods</c:v>
                </c:pt>
                <c:pt idx="1">
                  <c:v>Synthesizing and organizing ideas, information, and experiences in new ways</c:v>
                </c:pt>
                <c:pt idx="2">
                  <c:v>Analyzing the basic elements of an idea, experience, or theory</c:v>
                </c:pt>
                <c:pt idx="3">
                  <c:v>Memorizing facts, ideas, or methods from your courses and readings so you can repeat them in pretty much the same form</c:v>
                </c:pt>
              </c:strCache>
            </c:strRef>
          </c:cat>
          <c:val>
            <c:numRef>
              <c:f>Sheet1!$C$2:$C$5</c:f>
              <c:numCache>
                <c:formatCode>0%</c:formatCode>
                <c:ptCount val="4"/>
                <c:pt idx="0">
                  <c:v>0.63200000000000001</c:v>
                </c:pt>
                <c:pt idx="1">
                  <c:v>0.67200000000000004</c:v>
                </c:pt>
                <c:pt idx="2">
                  <c:v>0.75</c:v>
                </c:pt>
                <c:pt idx="3">
                  <c:v>0.67900000000000005</c:v>
                </c:pt>
              </c:numCache>
            </c:numRef>
          </c:val>
          <c:extLst>
            <c:ext xmlns:c16="http://schemas.microsoft.com/office/drawing/2014/chart" uri="{C3380CC4-5D6E-409C-BE32-E72D297353CC}">
              <c16:uniqueId val="{00000002-DA8A-46B5-8202-75C5F81754BA}"/>
            </c:ext>
          </c:extLst>
        </c:ser>
        <c:dLbls>
          <c:showLegendKey val="0"/>
          <c:showVal val="1"/>
          <c:showCatName val="0"/>
          <c:showSerName val="0"/>
          <c:showPercent val="0"/>
          <c:showBubbleSize val="0"/>
        </c:dLbls>
        <c:gapWidth val="50"/>
        <c:overlap val="12"/>
        <c:axId val="376488808"/>
        <c:axId val="376489200"/>
      </c:barChart>
      <c:catAx>
        <c:axId val="376488808"/>
        <c:scaling>
          <c:orientation val="minMax"/>
        </c:scaling>
        <c:delete val="0"/>
        <c:axPos val="l"/>
        <c:numFmt formatCode="General" sourceLinked="0"/>
        <c:majorTickMark val="out"/>
        <c:minorTickMark val="none"/>
        <c:tickLblPos val="nextTo"/>
        <c:txPr>
          <a:bodyPr anchor="ctr" anchorCtr="0"/>
          <a:lstStyle/>
          <a:p>
            <a:pPr algn="r">
              <a:defRPr sz="1400">
                <a:latin typeface="+mj-lt"/>
              </a:defRPr>
            </a:pPr>
            <a:endParaRPr lang="en-US"/>
          </a:p>
        </c:txPr>
        <c:crossAx val="376489200"/>
        <c:crosses val="autoZero"/>
        <c:auto val="1"/>
        <c:lblAlgn val="l"/>
        <c:lblOffset val="100"/>
        <c:noMultiLvlLbl val="0"/>
      </c:catAx>
      <c:valAx>
        <c:axId val="376489200"/>
        <c:scaling>
          <c:orientation val="minMax"/>
        </c:scaling>
        <c:delete val="0"/>
        <c:axPos val="b"/>
        <c:title>
          <c:tx>
            <c:rich>
              <a:bodyPr/>
              <a:lstStyle/>
              <a:p>
                <a:pPr>
                  <a:defRPr sz="1400" b="0"/>
                </a:pPr>
                <a:r>
                  <a:rPr lang="en-US" sz="1600" b="0" dirty="0">
                    <a:latin typeface="+mj-lt"/>
                  </a:rPr>
                  <a:t>Percentage of students </a:t>
                </a:r>
                <a:r>
                  <a:rPr lang="en-US" sz="1600" b="0" baseline="0" dirty="0">
                    <a:latin typeface="+mj-lt"/>
                  </a:rPr>
                  <a:t>responding </a:t>
                </a:r>
                <a:r>
                  <a:rPr lang="en-US" sz="1600" b="0" i="1" baseline="0" dirty="0">
                    <a:latin typeface="+mj-lt"/>
                  </a:rPr>
                  <a:t>quite a bit </a:t>
                </a:r>
                <a:r>
                  <a:rPr lang="en-US" sz="1600" b="0" i="0" baseline="0" dirty="0">
                    <a:latin typeface="+mj-lt"/>
                  </a:rPr>
                  <a:t>or </a:t>
                </a:r>
                <a:r>
                  <a:rPr lang="en-US" sz="1600" b="0" i="1" baseline="0" dirty="0">
                    <a:latin typeface="+mj-lt"/>
                  </a:rPr>
                  <a:t>very much</a:t>
                </a:r>
                <a:endParaRPr lang="en-US" sz="1600" b="0" i="1" dirty="0">
                  <a:latin typeface="+mj-lt"/>
                </a:endParaRPr>
              </a:p>
            </c:rich>
          </c:tx>
          <c:layout>
            <c:manualLayout>
              <c:xMode val="edge"/>
              <c:yMode val="edge"/>
              <c:x val="0.40848699131055216"/>
              <c:y val="0.90032079323417902"/>
            </c:manualLayout>
          </c:layout>
          <c:overlay val="0"/>
        </c:title>
        <c:numFmt formatCode="0%" sourceLinked="0"/>
        <c:majorTickMark val="in"/>
        <c:minorTickMark val="none"/>
        <c:tickLblPos val="nextTo"/>
        <c:txPr>
          <a:bodyPr/>
          <a:lstStyle/>
          <a:p>
            <a:pPr>
              <a:defRPr sz="1400">
                <a:latin typeface="+mj-lt"/>
              </a:defRPr>
            </a:pPr>
            <a:endParaRPr lang="en-US"/>
          </a:p>
        </c:txPr>
        <c:crossAx val="37648880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190842543764641"/>
          <c:y val="4.1666666666666664E-2"/>
          <c:w val="0.41284403669725039"/>
          <c:h val="0.9375"/>
        </c:manualLayout>
      </c:layout>
      <c:pieChart>
        <c:varyColors val="1"/>
        <c:ser>
          <c:idx val="0"/>
          <c:order val="0"/>
          <c:tx>
            <c:strRef>
              <c:f>Sheet1!$B$1</c:f>
              <c:strCache>
                <c:ptCount val="1"/>
                <c:pt idx="0">
                  <c:v>Cuesta College</c:v>
                </c:pt>
              </c:strCache>
            </c:strRef>
          </c:tx>
          <c:spPr>
            <a:solidFill>
              <a:srgbClr val="C78E44"/>
            </a:solidFill>
          </c:spPr>
          <c:dPt>
            <c:idx val="1"/>
            <c:bubble3D val="0"/>
            <c:spPr>
              <a:solidFill>
                <a:srgbClr val="00427A">
                  <a:alpha val="60000"/>
                </a:srgbClr>
              </a:solidFill>
            </c:spPr>
            <c:extLst>
              <c:ext xmlns:c16="http://schemas.microsoft.com/office/drawing/2014/chart" uri="{C3380CC4-5D6E-409C-BE32-E72D297353CC}">
                <c16:uniqueId val="{00000001-E9AE-416B-B309-7450CE377470}"/>
              </c:ext>
            </c:extLst>
          </c:dPt>
          <c:dPt>
            <c:idx val="2"/>
            <c:bubble3D val="0"/>
            <c:spPr>
              <a:solidFill>
                <a:srgbClr val="00427A"/>
              </a:solidFill>
            </c:spPr>
            <c:extLst>
              <c:ext xmlns:c16="http://schemas.microsoft.com/office/drawing/2014/chart" uri="{C3380CC4-5D6E-409C-BE32-E72D297353CC}">
                <c16:uniqueId val="{00000003-E9AE-416B-B309-7450CE377470}"/>
              </c:ext>
            </c:extLst>
          </c:dPt>
          <c:dPt>
            <c:idx val="3"/>
            <c:bubble3D val="0"/>
            <c:spPr>
              <a:solidFill>
                <a:srgbClr val="9F3A0D"/>
              </a:solidFill>
            </c:spPr>
            <c:extLst>
              <c:ext xmlns:c16="http://schemas.microsoft.com/office/drawing/2014/chart" uri="{C3380CC4-5D6E-409C-BE32-E72D297353CC}">
                <c16:uniqueId val="{00000005-E9AE-416B-B309-7450CE377470}"/>
              </c:ext>
            </c:extLst>
          </c:dPt>
          <c:dLbls>
            <c:spPr>
              <a:noFill/>
              <a:ln>
                <a:noFill/>
              </a:ln>
              <a:effectLst/>
            </c:spPr>
            <c:txPr>
              <a:bodyPr/>
              <a:lstStyle/>
              <a:p>
                <a:pPr>
                  <a:defRPr sz="1600"/>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4"/>
                <c:pt idx="0">
                  <c:v>Very Often</c:v>
                </c:pt>
                <c:pt idx="1">
                  <c:v>Often</c:v>
                </c:pt>
                <c:pt idx="2">
                  <c:v>Sometimes</c:v>
                </c:pt>
                <c:pt idx="3">
                  <c:v>Never</c:v>
                </c:pt>
              </c:strCache>
            </c:strRef>
          </c:cat>
          <c:val>
            <c:numRef>
              <c:f>Sheet1!$B$2:$B$5</c:f>
              <c:numCache>
                <c:formatCode>0%</c:formatCode>
                <c:ptCount val="4"/>
                <c:pt idx="0">
                  <c:v>0.1</c:v>
                </c:pt>
                <c:pt idx="1">
                  <c:v>0.1</c:v>
                </c:pt>
                <c:pt idx="2">
                  <c:v>0.1</c:v>
                </c:pt>
                <c:pt idx="3">
                  <c:v>0.1</c:v>
                </c:pt>
              </c:numCache>
            </c:numRef>
          </c:val>
          <c:extLst>
            <c:ext xmlns:c16="http://schemas.microsoft.com/office/drawing/2014/chart" uri="{C3380CC4-5D6E-409C-BE32-E72D297353CC}">
              <c16:uniqueId val="{00000006-E9AE-416B-B309-7450CE377470}"/>
            </c:ext>
          </c:extLst>
        </c:ser>
        <c:dLbls>
          <c:showLegendKey val="0"/>
          <c:showVal val="1"/>
          <c:showCatName val="0"/>
          <c:showSerName val="0"/>
          <c:showPercent val="0"/>
          <c:showBubbleSize val="0"/>
          <c:showLeaderLines val="1"/>
        </c:dLbls>
        <c:firstSliceAng val="0"/>
      </c:pieChart>
    </c:plotArea>
    <c:legend>
      <c:legendPos val="r"/>
      <c:layout>
        <c:manualLayout>
          <c:xMode val="edge"/>
          <c:yMode val="edge"/>
          <c:x val="0.65870512172217233"/>
          <c:y val="0.2478972159730034"/>
          <c:w val="0.25916291713535838"/>
          <c:h val="0.42569339059890249"/>
        </c:manualLayout>
      </c:layout>
      <c:overlay val="0"/>
      <c:txPr>
        <a:bodyPr/>
        <a:lstStyle/>
        <a:p>
          <a:pPr>
            <a:defRPr sz="1400"/>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190842543764641"/>
          <c:y val="4.1666666666666664E-2"/>
          <c:w val="0.4128440366972505"/>
          <c:h val="0.9375"/>
        </c:manualLayout>
      </c:layout>
      <c:pieChart>
        <c:varyColors val="1"/>
        <c:ser>
          <c:idx val="0"/>
          <c:order val="0"/>
          <c:tx>
            <c:strRef>
              <c:f>Sheet1!$B$1</c:f>
              <c:strCache>
                <c:ptCount val="1"/>
                <c:pt idx="0">
                  <c:v>Cuesta College</c:v>
                </c:pt>
              </c:strCache>
            </c:strRef>
          </c:tx>
          <c:spPr>
            <a:solidFill>
              <a:srgbClr val="C78E44"/>
            </a:solidFill>
          </c:spPr>
          <c:dPt>
            <c:idx val="1"/>
            <c:bubble3D val="0"/>
            <c:spPr>
              <a:solidFill>
                <a:srgbClr val="9F3A0D"/>
              </a:solidFill>
            </c:spPr>
            <c:extLst>
              <c:ext xmlns:c16="http://schemas.microsoft.com/office/drawing/2014/chart" uri="{C3380CC4-5D6E-409C-BE32-E72D297353CC}">
                <c16:uniqueId val="{00000001-9386-4FC2-8C9E-F7258F038186}"/>
              </c:ext>
            </c:extLst>
          </c:dPt>
          <c:dPt>
            <c:idx val="2"/>
            <c:bubble3D val="0"/>
            <c:spPr>
              <a:solidFill>
                <a:srgbClr val="00427A"/>
              </a:solidFill>
            </c:spPr>
            <c:extLst>
              <c:ext xmlns:c16="http://schemas.microsoft.com/office/drawing/2014/chart" uri="{C3380CC4-5D6E-409C-BE32-E72D297353CC}">
                <c16:uniqueId val="{00000003-9386-4FC2-8C9E-F7258F038186}"/>
              </c:ext>
            </c:extLst>
          </c:dPt>
          <c:dPt>
            <c:idx val="3"/>
            <c:bubble3D val="0"/>
            <c:spPr>
              <a:solidFill>
                <a:srgbClr val="00427A">
                  <a:alpha val="60000"/>
                </a:srgbClr>
              </a:solidFill>
            </c:spPr>
            <c:extLst>
              <c:ext xmlns:c16="http://schemas.microsoft.com/office/drawing/2014/chart" uri="{C3380CC4-5D6E-409C-BE32-E72D297353CC}">
                <c16:uniqueId val="{00000005-9386-4FC2-8C9E-F7258F038186}"/>
              </c:ext>
            </c:extLst>
          </c:dPt>
          <c:dLbls>
            <c:spPr>
              <a:noFill/>
              <a:ln>
                <a:noFill/>
              </a:ln>
              <a:effectLst/>
            </c:spPr>
            <c:txPr>
              <a:bodyPr/>
              <a:lstStyle/>
              <a:p>
                <a:pPr>
                  <a:defRPr sz="1600"/>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4"/>
                <c:pt idx="0">
                  <c:v>Very Often</c:v>
                </c:pt>
                <c:pt idx="1">
                  <c:v>Often</c:v>
                </c:pt>
                <c:pt idx="2">
                  <c:v>Sometimes</c:v>
                </c:pt>
                <c:pt idx="3">
                  <c:v>Never</c:v>
                </c:pt>
              </c:strCache>
            </c:strRef>
          </c:cat>
          <c:val>
            <c:numRef>
              <c:f>Sheet1!$B$2:$B$5</c:f>
              <c:numCache>
                <c:formatCode>0%</c:formatCode>
                <c:ptCount val="4"/>
                <c:pt idx="0">
                  <c:v>2.5999999999999999E-2</c:v>
                </c:pt>
                <c:pt idx="1">
                  <c:v>0.04</c:v>
                </c:pt>
                <c:pt idx="2">
                  <c:v>0.504</c:v>
                </c:pt>
                <c:pt idx="3">
                  <c:v>0.43</c:v>
                </c:pt>
              </c:numCache>
            </c:numRef>
          </c:val>
          <c:extLst>
            <c:ext xmlns:c16="http://schemas.microsoft.com/office/drawing/2014/chart" uri="{C3380CC4-5D6E-409C-BE32-E72D297353CC}">
              <c16:uniqueId val="{00000006-9386-4FC2-8C9E-F7258F038186}"/>
            </c:ext>
          </c:extLst>
        </c:ser>
        <c:dLbls>
          <c:showLegendKey val="0"/>
          <c:showVal val="1"/>
          <c:showCatName val="0"/>
          <c:showSerName val="0"/>
          <c:showPercent val="0"/>
          <c:showBubbleSize val="0"/>
          <c:showLeaderLines val="1"/>
        </c:dLbls>
        <c:firstSliceAng val="0"/>
      </c:pieChart>
    </c:plotArea>
    <c:legend>
      <c:legendPos val="r"/>
      <c:layout>
        <c:manualLayout>
          <c:xMode val="edge"/>
          <c:yMode val="edge"/>
          <c:x val="0.65870512172217255"/>
          <c:y val="0.2478972159730034"/>
          <c:w val="0.25916291713535838"/>
          <c:h val="0.42569339059890249"/>
        </c:manualLayout>
      </c:layout>
      <c:overlay val="0"/>
      <c:txPr>
        <a:bodyPr/>
        <a:lstStyle/>
        <a:p>
          <a:pPr>
            <a:defRPr sz="1400"/>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Cuesta</c:v>
                </c:pt>
              </c:strCache>
            </c:strRef>
          </c:tx>
          <c:spPr>
            <a:solidFill>
              <a:srgbClr val="C78E44"/>
            </a:solidFill>
          </c:spPr>
          <c:invertIfNegative val="0"/>
          <c:dLbls>
            <c:spPr>
              <a:noFill/>
              <a:ln>
                <a:noFill/>
              </a:ln>
              <a:effectLst/>
            </c:spPr>
            <c:txPr>
              <a:bodyPr/>
              <a:lstStyle/>
              <a:p>
                <a:pPr>
                  <a:defRPr sz="160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18-24</c:v>
                </c:pt>
                <c:pt idx="1">
                  <c:v>25+</c:v>
                </c:pt>
              </c:strCache>
            </c:strRef>
          </c:cat>
          <c:val>
            <c:numRef>
              <c:f>Sheet1!$B$2:$B$3</c:f>
              <c:numCache>
                <c:formatCode>0%</c:formatCode>
                <c:ptCount val="2"/>
                <c:pt idx="0">
                  <c:v>0.71</c:v>
                </c:pt>
                <c:pt idx="1">
                  <c:v>0.28999999999999998</c:v>
                </c:pt>
              </c:numCache>
            </c:numRef>
          </c:val>
          <c:extLst>
            <c:ext xmlns:c16="http://schemas.microsoft.com/office/drawing/2014/chart" uri="{C3380CC4-5D6E-409C-BE32-E72D297353CC}">
              <c16:uniqueId val="{00000000-DB36-44BA-957B-7E7C9D3C904B}"/>
            </c:ext>
          </c:extLst>
        </c:ser>
        <c:ser>
          <c:idx val="1"/>
          <c:order val="1"/>
          <c:tx>
            <c:strRef>
              <c:f>Sheet1!$C$1</c:f>
              <c:strCache>
                <c:ptCount val="1"/>
                <c:pt idx="0">
                  <c:v>CCSSE 2016 Cohort</c:v>
                </c:pt>
              </c:strCache>
            </c:strRef>
          </c:tx>
          <c:spPr>
            <a:solidFill>
              <a:srgbClr val="9F3A0D"/>
            </a:solidFill>
          </c:spPr>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18-24</c:v>
                </c:pt>
                <c:pt idx="1">
                  <c:v>25+</c:v>
                </c:pt>
              </c:strCache>
            </c:strRef>
          </c:cat>
          <c:val>
            <c:numRef>
              <c:f>Sheet1!$C$2:$C$3</c:f>
              <c:numCache>
                <c:formatCode>0%</c:formatCode>
                <c:ptCount val="2"/>
                <c:pt idx="0">
                  <c:v>0.69</c:v>
                </c:pt>
                <c:pt idx="1">
                  <c:v>0.28999999999999998</c:v>
                </c:pt>
              </c:numCache>
            </c:numRef>
          </c:val>
          <c:extLst>
            <c:ext xmlns:c16="http://schemas.microsoft.com/office/drawing/2014/chart" uri="{C3380CC4-5D6E-409C-BE32-E72D297353CC}">
              <c16:uniqueId val="{00000001-DB36-44BA-957B-7E7C9D3C904B}"/>
            </c:ext>
          </c:extLst>
        </c:ser>
        <c:dLbls>
          <c:showLegendKey val="0"/>
          <c:showVal val="0"/>
          <c:showCatName val="0"/>
          <c:showSerName val="0"/>
          <c:showPercent val="0"/>
          <c:showBubbleSize val="0"/>
        </c:dLbls>
        <c:gapWidth val="100"/>
        <c:axId val="36792528"/>
        <c:axId val="36792920"/>
      </c:barChart>
      <c:catAx>
        <c:axId val="36792528"/>
        <c:scaling>
          <c:orientation val="minMax"/>
        </c:scaling>
        <c:delete val="0"/>
        <c:axPos val="b"/>
        <c:numFmt formatCode="General" sourceLinked="0"/>
        <c:majorTickMark val="out"/>
        <c:minorTickMark val="none"/>
        <c:tickLblPos val="nextTo"/>
        <c:crossAx val="36792920"/>
        <c:crosses val="autoZero"/>
        <c:auto val="1"/>
        <c:lblAlgn val="ctr"/>
        <c:lblOffset val="100"/>
        <c:noMultiLvlLbl val="0"/>
      </c:catAx>
      <c:valAx>
        <c:axId val="36792920"/>
        <c:scaling>
          <c:orientation val="minMax"/>
        </c:scaling>
        <c:delete val="0"/>
        <c:axPos val="l"/>
        <c:majorGridlines/>
        <c:numFmt formatCode="0%" sourceLinked="1"/>
        <c:majorTickMark val="out"/>
        <c:minorTickMark val="none"/>
        <c:tickLblPos val="nextTo"/>
        <c:crossAx val="36792528"/>
        <c:crosses val="autoZero"/>
        <c:crossBetween val="between"/>
      </c:valAx>
    </c:plotArea>
    <c:legend>
      <c:legendPos val="b"/>
      <c:overlay val="0"/>
      <c:txPr>
        <a:bodyPr/>
        <a:lstStyle/>
        <a:p>
          <a:pPr>
            <a:defRPr sz="1800" i="1"/>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Cuesta</c:v>
                </c:pt>
              </c:strCache>
            </c:strRef>
          </c:tx>
          <c:spPr>
            <a:solidFill>
              <a:srgbClr val="C78E44"/>
            </a:solidFill>
          </c:spPr>
          <c:invertIfNegative val="0"/>
          <c:dLbls>
            <c:spPr>
              <a:noFill/>
              <a:ln>
                <a:noFill/>
              </a:ln>
              <a:effectLst/>
            </c:spPr>
            <c:txPr>
              <a:bodyPr/>
              <a:lstStyle/>
              <a:p>
                <a:pPr>
                  <a:defRPr sz="160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Male</c:v>
                </c:pt>
                <c:pt idx="1">
                  <c:v>Female</c:v>
                </c:pt>
              </c:strCache>
            </c:strRef>
          </c:cat>
          <c:val>
            <c:numRef>
              <c:f>Sheet1!$B$2:$B$3</c:f>
              <c:numCache>
                <c:formatCode>0%</c:formatCode>
                <c:ptCount val="2"/>
                <c:pt idx="0">
                  <c:v>0.49</c:v>
                </c:pt>
                <c:pt idx="1">
                  <c:v>0.49</c:v>
                </c:pt>
              </c:numCache>
            </c:numRef>
          </c:val>
          <c:extLst>
            <c:ext xmlns:c16="http://schemas.microsoft.com/office/drawing/2014/chart" uri="{C3380CC4-5D6E-409C-BE32-E72D297353CC}">
              <c16:uniqueId val="{00000000-AFBC-4A45-9A5E-7ABD5CC15F92}"/>
            </c:ext>
          </c:extLst>
        </c:ser>
        <c:ser>
          <c:idx val="1"/>
          <c:order val="1"/>
          <c:tx>
            <c:strRef>
              <c:f>Sheet1!$C$1</c:f>
              <c:strCache>
                <c:ptCount val="1"/>
                <c:pt idx="0">
                  <c:v>CCSSE 2016 Cohort</c:v>
                </c:pt>
              </c:strCache>
            </c:strRef>
          </c:tx>
          <c:spPr>
            <a:solidFill>
              <a:srgbClr val="9F3A0D"/>
            </a:solidFill>
          </c:spPr>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Male</c:v>
                </c:pt>
                <c:pt idx="1">
                  <c:v>Female</c:v>
                </c:pt>
              </c:strCache>
            </c:strRef>
          </c:cat>
          <c:val>
            <c:numRef>
              <c:f>Sheet1!$C$2:$C$3</c:f>
              <c:numCache>
                <c:formatCode>0%</c:formatCode>
                <c:ptCount val="2"/>
                <c:pt idx="0">
                  <c:v>0.43</c:v>
                </c:pt>
                <c:pt idx="1">
                  <c:v>0.55000000000000004</c:v>
                </c:pt>
              </c:numCache>
            </c:numRef>
          </c:val>
          <c:extLst>
            <c:ext xmlns:c16="http://schemas.microsoft.com/office/drawing/2014/chart" uri="{C3380CC4-5D6E-409C-BE32-E72D297353CC}">
              <c16:uniqueId val="{00000001-AFBC-4A45-9A5E-7ABD5CC15F92}"/>
            </c:ext>
          </c:extLst>
        </c:ser>
        <c:dLbls>
          <c:showLegendKey val="0"/>
          <c:showVal val="0"/>
          <c:showCatName val="0"/>
          <c:showSerName val="0"/>
          <c:showPercent val="0"/>
          <c:showBubbleSize val="0"/>
        </c:dLbls>
        <c:gapWidth val="100"/>
        <c:axId val="36793704"/>
        <c:axId val="36794096"/>
      </c:barChart>
      <c:catAx>
        <c:axId val="36793704"/>
        <c:scaling>
          <c:orientation val="minMax"/>
        </c:scaling>
        <c:delete val="0"/>
        <c:axPos val="b"/>
        <c:numFmt formatCode="General" sourceLinked="0"/>
        <c:majorTickMark val="out"/>
        <c:minorTickMark val="none"/>
        <c:tickLblPos val="nextTo"/>
        <c:crossAx val="36794096"/>
        <c:crosses val="autoZero"/>
        <c:auto val="1"/>
        <c:lblAlgn val="ctr"/>
        <c:lblOffset val="100"/>
        <c:noMultiLvlLbl val="0"/>
      </c:catAx>
      <c:valAx>
        <c:axId val="36794096"/>
        <c:scaling>
          <c:orientation val="minMax"/>
        </c:scaling>
        <c:delete val="0"/>
        <c:axPos val="l"/>
        <c:majorGridlines/>
        <c:numFmt formatCode="0%" sourceLinked="1"/>
        <c:majorTickMark val="out"/>
        <c:minorTickMark val="none"/>
        <c:tickLblPos val="nextTo"/>
        <c:crossAx val="36793704"/>
        <c:crosses val="autoZero"/>
        <c:crossBetween val="between"/>
      </c:valAx>
    </c:plotArea>
    <c:legend>
      <c:legendPos val="b"/>
      <c:overlay val="0"/>
      <c:txPr>
        <a:bodyPr/>
        <a:lstStyle/>
        <a:p>
          <a:pPr>
            <a:defRPr sz="1800" i="1"/>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CCSSE 2016 Cohort</c:v>
                </c:pt>
              </c:strCache>
            </c:strRef>
          </c:tx>
          <c:spPr>
            <a:solidFill>
              <a:srgbClr val="9F3A0D"/>
            </a:solidFill>
          </c:spPr>
          <c:invertIfNegative val="0"/>
          <c:dLbls>
            <c:spPr>
              <a:noFill/>
              <a:ln>
                <a:noFill/>
              </a:ln>
              <a:effectLst/>
            </c:spPr>
            <c:txPr>
              <a:bodyPr/>
              <a:lstStyle/>
              <a:p>
                <a:pPr>
                  <a:defRPr sz="1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Other</c:v>
                </c:pt>
                <c:pt idx="1">
                  <c:v>American Indian or other Native American</c:v>
                </c:pt>
                <c:pt idx="2">
                  <c:v>Asian, Asian American, or Pacific Islander</c:v>
                </c:pt>
                <c:pt idx="3">
                  <c:v>Black or African American, Non- Hispanic</c:v>
                </c:pt>
                <c:pt idx="4">
                  <c:v>Hispanic, Latino, or Spanish</c:v>
                </c:pt>
                <c:pt idx="5">
                  <c:v>White, Non-Hispanic</c:v>
                </c:pt>
              </c:strCache>
            </c:strRef>
          </c:cat>
          <c:val>
            <c:numRef>
              <c:f>Sheet1!$B$2:$B$7</c:f>
              <c:numCache>
                <c:formatCode>0%</c:formatCode>
                <c:ptCount val="6"/>
                <c:pt idx="0">
                  <c:v>0.04</c:v>
                </c:pt>
                <c:pt idx="1">
                  <c:v>0.02</c:v>
                </c:pt>
                <c:pt idx="2">
                  <c:v>0.05</c:v>
                </c:pt>
                <c:pt idx="3">
                  <c:v>0.11</c:v>
                </c:pt>
                <c:pt idx="4">
                  <c:v>0.16</c:v>
                </c:pt>
                <c:pt idx="5">
                  <c:v>0.53</c:v>
                </c:pt>
              </c:numCache>
            </c:numRef>
          </c:val>
          <c:extLst>
            <c:ext xmlns:c16="http://schemas.microsoft.com/office/drawing/2014/chart" uri="{C3380CC4-5D6E-409C-BE32-E72D297353CC}">
              <c16:uniqueId val="{00000000-08AB-4380-B90F-63BD7D3D9EE1}"/>
            </c:ext>
          </c:extLst>
        </c:ser>
        <c:ser>
          <c:idx val="1"/>
          <c:order val="1"/>
          <c:tx>
            <c:strRef>
              <c:f>Sheet1!$C$1</c:f>
              <c:strCache>
                <c:ptCount val="1"/>
                <c:pt idx="0">
                  <c:v>Cuesta</c:v>
                </c:pt>
              </c:strCache>
            </c:strRef>
          </c:tx>
          <c:spPr>
            <a:solidFill>
              <a:srgbClr val="C78E44"/>
            </a:solidFill>
          </c:spPr>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Other</c:v>
                </c:pt>
                <c:pt idx="1">
                  <c:v>American Indian or other Native American</c:v>
                </c:pt>
                <c:pt idx="2">
                  <c:v>Asian, Asian American, or Pacific Islander</c:v>
                </c:pt>
                <c:pt idx="3">
                  <c:v>Black or African American, Non- Hispanic</c:v>
                </c:pt>
                <c:pt idx="4">
                  <c:v>Hispanic, Latino, or Spanish</c:v>
                </c:pt>
                <c:pt idx="5">
                  <c:v>White, Non-Hispanic</c:v>
                </c:pt>
              </c:strCache>
            </c:strRef>
          </c:cat>
          <c:val>
            <c:numRef>
              <c:f>Sheet1!$C$2:$C$7</c:f>
              <c:numCache>
                <c:formatCode>0%</c:formatCode>
                <c:ptCount val="6"/>
                <c:pt idx="0">
                  <c:v>0.05</c:v>
                </c:pt>
                <c:pt idx="1">
                  <c:v>0.02</c:v>
                </c:pt>
                <c:pt idx="2">
                  <c:v>0.04</c:v>
                </c:pt>
                <c:pt idx="3">
                  <c:v>0.01</c:v>
                </c:pt>
                <c:pt idx="4">
                  <c:v>0.21</c:v>
                </c:pt>
                <c:pt idx="5">
                  <c:v>0.61</c:v>
                </c:pt>
              </c:numCache>
            </c:numRef>
          </c:val>
          <c:extLst>
            <c:ext xmlns:c16="http://schemas.microsoft.com/office/drawing/2014/chart" uri="{C3380CC4-5D6E-409C-BE32-E72D297353CC}">
              <c16:uniqueId val="{00000001-08AB-4380-B90F-63BD7D3D9EE1}"/>
            </c:ext>
          </c:extLst>
        </c:ser>
        <c:dLbls>
          <c:showLegendKey val="0"/>
          <c:showVal val="0"/>
          <c:showCatName val="0"/>
          <c:showSerName val="0"/>
          <c:showPercent val="0"/>
          <c:showBubbleSize val="0"/>
        </c:dLbls>
        <c:gapWidth val="150"/>
        <c:axId val="36795272"/>
        <c:axId val="372732728"/>
      </c:barChart>
      <c:catAx>
        <c:axId val="36795272"/>
        <c:scaling>
          <c:orientation val="minMax"/>
        </c:scaling>
        <c:delete val="0"/>
        <c:axPos val="l"/>
        <c:numFmt formatCode="General" sourceLinked="0"/>
        <c:majorTickMark val="out"/>
        <c:minorTickMark val="none"/>
        <c:tickLblPos val="nextTo"/>
        <c:txPr>
          <a:bodyPr anchor="b" anchorCtr="1"/>
          <a:lstStyle/>
          <a:p>
            <a:pPr>
              <a:defRPr sz="1600"/>
            </a:pPr>
            <a:endParaRPr lang="en-US"/>
          </a:p>
        </c:txPr>
        <c:crossAx val="372732728"/>
        <c:crosses val="autoZero"/>
        <c:auto val="1"/>
        <c:lblAlgn val="ctr"/>
        <c:lblOffset val="100"/>
        <c:noMultiLvlLbl val="0"/>
      </c:catAx>
      <c:valAx>
        <c:axId val="372732728"/>
        <c:scaling>
          <c:orientation val="minMax"/>
        </c:scaling>
        <c:delete val="0"/>
        <c:axPos val="b"/>
        <c:majorGridlines/>
        <c:numFmt formatCode="0%" sourceLinked="1"/>
        <c:majorTickMark val="out"/>
        <c:minorTickMark val="none"/>
        <c:tickLblPos val="nextTo"/>
        <c:txPr>
          <a:bodyPr/>
          <a:lstStyle/>
          <a:p>
            <a:pPr>
              <a:defRPr sz="1400"/>
            </a:pPr>
            <a:endParaRPr lang="en-US"/>
          </a:p>
        </c:txPr>
        <c:crossAx val="36795272"/>
        <c:crosses val="autoZero"/>
        <c:crossBetween val="between"/>
      </c:valAx>
    </c:plotArea>
    <c:legend>
      <c:legendPos val="b"/>
      <c:overlay val="0"/>
      <c:txPr>
        <a:bodyPr/>
        <a:lstStyle/>
        <a:p>
          <a:pPr>
            <a:defRPr i="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3916058657805"/>
          <c:y val="0.19034080967151817"/>
          <c:w val="0.41284403669725023"/>
          <c:h val="0.9375"/>
        </c:manualLayout>
      </c:layout>
      <c:pieChart>
        <c:varyColors val="1"/>
        <c:ser>
          <c:idx val="0"/>
          <c:order val="0"/>
          <c:tx>
            <c:strRef>
              <c:f>Sheet1!$B$1</c:f>
              <c:strCache>
                <c:ptCount val="1"/>
                <c:pt idx="0">
                  <c:v>Cuesta College</c:v>
                </c:pt>
              </c:strCache>
            </c:strRef>
          </c:tx>
          <c:spPr>
            <a:solidFill>
              <a:srgbClr val="C78E44"/>
            </a:solidFill>
          </c:spPr>
          <c:dPt>
            <c:idx val="0"/>
            <c:bubble3D val="0"/>
            <c:spPr>
              <a:solidFill>
                <a:srgbClr val="9F3A0D"/>
              </a:solidFill>
            </c:spPr>
            <c:extLst>
              <c:ext xmlns:c16="http://schemas.microsoft.com/office/drawing/2014/chart" uri="{C3380CC4-5D6E-409C-BE32-E72D297353CC}">
                <c16:uniqueId val="{00000001-A73A-4975-A126-3ED047CDF45D}"/>
              </c:ext>
            </c:extLst>
          </c:dPt>
          <c:dPt>
            <c:idx val="1"/>
            <c:bubble3D val="0"/>
            <c:spPr>
              <a:solidFill>
                <a:srgbClr val="00427A">
                  <a:alpha val="60000"/>
                </a:srgbClr>
              </a:solidFill>
            </c:spPr>
            <c:extLst>
              <c:ext xmlns:c16="http://schemas.microsoft.com/office/drawing/2014/chart" uri="{C3380CC4-5D6E-409C-BE32-E72D297353CC}">
                <c16:uniqueId val="{00000003-A73A-4975-A126-3ED047CDF45D}"/>
              </c:ext>
            </c:extLst>
          </c:dPt>
          <c:dLbls>
            <c:spPr>
              <a:noFill/>
              <a:ln>
                <a:noFill/>
              </a:ln>
              <a:effectLst/>
            </c:spPr>
            <c:txPr>
              <a:bodyPr/>
              <a:lstStyle/>
              <a:p>
                <a:pPr>
                  <a:defRPr sz="1600"/>
                </a:pPr>
                <a:endParaRPr lang="en-US"/>
              </a:p>
            </c:tx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2"/>
                <c:pt idx="0">
                  <c:v>First-Generation</c:v>
                </c:pt>
                <c:pt idx="1">
                  <c:v>Not First-Generation</c:v>
                </c:pt>
              </c:strCache>
            </c:strRef>
          </c:cat>
          <c:val>
            <c:numRef>
              <c:f>Sheet1!$B$2:$B$3</c:f>
              <c:numCache>
                <c:formatCode>0%</c:formatCode>
                <c:ptCount val="2"/>
                <c:pt idx="0">
                  <c:v>0.20899999999999999</c:v>
                </c:pt>
                <c:pt idx="1">
                  <c:v>0.79100000000000004</c:v>
                </c:pt>
              </c:numCache>
            </c:numRef>
          </c:val>
          <c:extLst>
            <c:ext xmlns:c16="http://schemas.microsoft.com/office/drawing/2014/chart" uri="{C3380CC4-5D6E-409C-BE32-E72D297353CC}">
              <c16:uniqueId val="{00000004-A73A-4975-A126-3ED047CDF45D}"/>
            </c:ext>
          </c:extLst>
        </c:ser>
        <c:dLbls>
          <c:showLegendKey val="0"/>
          <c:showVal val="1"/>
          <c:showCatName val="0"/>
          <c:showSerName val="0"/>
          <c:showPercent val="0"/>
          <c:showBubbleSize val="0"/>
          <c:showLeaderLines val="1"/>
        </c:dLbls>
        <c:firstSliceAng val="0"/>
      </c:pieChart>
    </c:plotArea>
    <c:legend>
      <c:legendPos val="r"/>
      <c:layout>
        <c:manualLayout>
          <c:xMode val="edge"/>
          <c:yMode val="edge"/>
          <c:x val="0.64022863541140318"/>
          <c:y val="0.27494571701264803"/>
          <c:w val="0.31695790893110837"/>
          <c:h val="0.25547363397757228"/>
        </c:manualLayout>
      </c:layout>
      <c:overlay val="0"/>
      <c:txPr>
        <a:bodyPr/>
        <a:lstStyle/>
        <a:p>
          <a:pPr>
            <a:defRPr sz="2000"/>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17142237954201E-2"/>
          <c:y val="9.0773809523809548E-2"/>
          <c:w val="0.41284403669725023"/>
          <c:h val="0.9375"/>
        </c:manualLayout>
      </c:layout>
      <c:pieChart>
        <c:varyColors val="1"/>
        <c:ser>
          <c:idx val="0"/>
          <c:order val="0"/>
          <c:tx>
            <c:strRef>
              <c:f>Sheet1!$B$1</c:f>
              <c:strCache>
                <c:ptCount val="1"/>
                <c:pt idx="0">
                  <c:v>Cuesta</c:v>
                </c:pt>
              </c:strCache>
            </c:strRef>
          </c:tx>
          <c:spPr>
            <a:solidFill>
              <a:srgbClr val="C78E44"/>
            </a:solidFill>
          </c:spPr>
          <c:dPt>
            <c:idx val="0"/>
            <c:bubble3D val="0"/>
            <c:spPr>
              <a:solidFill>
                <a:srgbClr val="00427A">
                  <a:alpha val="74902"/>
                </a:srgbClr>
              </a:solidFill>
            </c:spPr>
            <c:extLst>
              <c:ext xmlns:c16="http://schemas.microsoft.com/office/drawing/2014/chart" uri="{C3380CC4-5D6E-409C-BE32-E72D297353CC}">
                <c16:uniqueId val="{00000001-C706-4D9F-84E2-84BDABBE4189}"/>
              </c:ext>
            </c:extLst>
          </c:dPt>
          <c:dPt>
            <c:idx val="1"/>
            <c:bubble3D val="0"/>
            <c:spPr>
              <a:solidFill>
                <a:srgbClr val="00427A">
                  <a:alpha val="60000"/>
                </a:srgbClr>
              </a:solidFill>
            </c:spPr>
            <c:extLst>
              <c:ext xmlns:c16="http://schemas.microsoft.com/office/drawing/2014/chart" uri="{C3380CC4-5D6E-409C-BE32-E72D297353CC}">
                <c16:uniqueId val="{00000003-C706-4D9F-84E2-84BDABBE4189}"/>
              </c:ext>
            </c:extLst>
          </c:dPt>
          <c:dPt>
            <c:idx val="2"/>
            <c:bubble3D val="0"/>
            <c:spPr>
              <a:solidFill>
                <a:srgbClr val="00427A"/>
              </a:solidFill>
            </c:spPr>
            <c:extLst>
              <c:ext xmlns:c16="http://schemas.microsoft.com/office/drawing/2014/chart" uri="{C3380CC4-5D6E-409C-BE32-E72D297353CC}">
                <c16:uniqueId val="{00000005-C706-4D9F-84E2-84BDABBE4189}"/>
              </c:ext>
            </c:extLst>
          </c:dPt>
          <c:dPt>
            <c:idx val="4"/>
            <c:bubble3D val="0"/>
            <c:spPr>
              <a:solidFill>
                <a:srgbClr val="9F3A0D"/>
              </a:solidFill>
            </c:spPr>
            <c:extLst>
              <c:ext xmlns:c16="http://schemas.microsoft.com/office/drawing/2014/chart" uri="{C3380CC4-5D6E-409C-BE32-E72D297353CC}">
                <c16:uniqueId val="{00000007-C706-4D9F-84E2-84BDABBE4189}"/>
              </c:ext>
            </c:extLst>
          </c:dPt>
          <c:dPt>
            <c:idx val="5"/>
            <c:bubble3D val="0"/>
            <c:spPr>
              <a:solidFill>
                <a:srgbClr val="F2DAB1"/>
              </a:solidFill>
            </c:spPr>
            <c:extLst>
              <c:ext xmlns:c16="http://schemas.microsoft.com/office/drawing/2014/chart" uri="{C3380CC4-5D6E-409C-BE32-E72D297353CC}">
                <c16:uniqueId val="{00000009-C706-4D9F-84E2-84BDABBE4189}"/>
              </c:ext>
            </c:extLst>
          </c:dPt>
          <c:dPt>
            <c:idx val="6"/>
            <c:bubble3D val="0"/>
            <c:spPr>
              <a:solidFill>
                <a:srgbClr val="9F3A0D">
                  <a:alpha val="56000"/>
                </a:srgbClr>
              </a:solidFill>
            </c:spPr>
            <c:extLst>
              <c:ext xmlns:c16="http://schemas.microsoft.com/office/drawing/2014/chart" uri="{C3380CC4-5D6E-409C-BE32-E72D297353CC}">
                <c16:uniqueId val="{0000000B-C706-4D9F-84E2-84BDABBE4189}"/>
              </c:ext>
            </c:extLst>
          </c:dPt>
          <c:dLbls>
            <c:spPr>
              <a:noFill/>
              <a:ln>
                <a:noFill/>
              </a:ln>
              <a:effectLst/>
            </c:spPr>
            <c:txPr>
              <a:bodyPr/>
              <a:lstStyle/>
              <a:p>
                <a:pPr>
                  <a:defRPr sz="1600"/>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Sheet1!$A$2:$A$6</c:f>
              <c:strCache>
                <c:ptCount val="5"/>
                <c:pt idx="0">
                  <c:v>High school diploma or GED</c:v>
                </c:pt>
                <c:pt idx="1">
                  <c:v>Vocational/technical certificate</c:v>
                </c:pt>
                <c:pt idx="2">
                  <c:v>Associate degree</c:v>
                </c:pt>
                <c:pt idx="3">
                  <c:v>Bachelor's degree</c:v>
                </c:pt>
                <c:pt idx="4">
                  <c:v>Advanced Degree</c:v>
                </c:pt>
              </c:strCache>
            </c:strRef>
          </c:cat>
          <c:val>
            <c:numRef>
              <c:f>Sheet1!$B$2:$B$6</c:f>
              <c:numCache>
                <c:formatCode>0%</c:formatCode>
                <c:ptCount val="5"/>
                <c:pt idx="0">
                  <c:v>0.77700000000000002</c:v>
                </c:pt>
                <c:pt idx="1">
                  <c:v>5.0999999999999997E-2</c:v>
                </c:pt>
                <c:pt idx="2">
                  <c:v>8.8999999999999996E-2</c:v>
                </c:pt>
                <c:pt idx="3">
                  <c:v>5.7000000000000002E-2</c:v>
                </c:pt>
                <c:pt idx="4">
                  <c:v>7.0000000000000001E-3</c:v>
                </c:pt>
              </c:numCache>
            </c:numRef>
          </c:val>
          <c:extLst>
            <c:ext xmlns:c16="http://schemas.microsoft.com/office/drawing/2014/chart" uri="{C3380CC4-5D6E-409C-BE32-E72D297353CC}">
              <c16:uniqueId val="{0000000C-C706-4D9F-84E2-84BDABBE4189}"/>
            </c:ext>
          </c:extLst>
        </c:ser>
        <c:dLbls>
          <c:showLegendKey val="0"/>
          <c:showVal val="1"/>
          <c:showCatName val="0"/>
          <c:showSerName val="0"/>
          <c:showPercent val="0"/>
          <c:showBubbleSize val="0"/>
          <c:showLeaderLines val="1"/>
        </c:dLbls>
        <c:firstSliceAng val="0"/>
      </c:pieChart>
    </c:plotArea>
    <c:legend>
      <c:legendPos val="r"/>
      <c:layout>
        <c:manualLayout>
          <c:xMode val="edge"/>
          <c:yMode val="edge"/>
          <c:x val="0.56696200245611561"/>
          <c:y val="4.2540190288713906E-2"/>
          <c:w val="0.4135971249006718"/>
          <c:h val="0.93943803899512568"/>
        </c:manualLayout>
      </c:layout>
      <c:overlay val="0"/>
      <c:txPr>
        <a:bodyPr/>
        <a:lstStyle/>
        <a:p>
          <a:pPr>
            <a:defRPr sz="1400"/>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Secondary Goal</c:v>
                </c:pt>
              </c:strCache>
            </c:strRef>
          </c:tx>
          <c:spPr>
            <a:solidFill>
              <a:srgbClr val="C78E44"/>
            </a:solidFill>
            <a:ln>
              <a:noFill/>
            </a:ln>
          </c:spPr>
          <c:invertIfNegative val="0"/>
          <c:dLbls>
            <c:spPr>
              <a:noFill/>
            </c:spPr>
            <c:txPr>
              <a:bodyPr/>
              <a:lstStyle/>
              <a:p>
                <a:pPr>
                  <a:defRPr sz="1200" b="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6"/>
                <c:pt idx="0">
                  <c:v>Change careers</c:v>
                </c:pt>
                <c:pt idx="1">
                  <c:v>Self-improvement/personal enjoyment</c:v>
                </c:pt>
                <c:pt idx="2">
                  <c:v>Obtain or update job-related skills</c:v>
                </c:pt>
                <c:pt idx="3">
                  <c:v>Transfer to a 4-year college or university</c:v>
                </c:pt>
                <c:pt idx="4">
                  <c:v>Obtain an associate degree</c:v>
                </c:pt>
                <c:pt idx="5">
                  <c:v>Complete a certificate program</c:v>
                </c:pt>
              </c:strCache>
            </c:strRef>
          </c:cat>
          <c:val>
            <c:numRef>
              <c:f>Sheet1!$B$2:$B$7</c:f>
              <c:numCache>
                <c:formatCode>General</c:formatCode>
                <c:ptCount val="6"/>
                <c:pt idx="0">
                  <c:v>16.7</c:v>
                </c:pt>
                <c:pt idx="1">
                  <c:v>36.700000000000003</c:v>
                </c:pt>
                <c:pt idx="2">
                  <c:v>35</c:v>
                </c:pt>
                <c:pt idx="3">
                  <c:v>18.600000000000001</c:v>
                </c:pt>
                <c:pt idx="4">
                  <c:v>35.9</c:v>
                </c:pt>
                <c:pt idx="5">
                  <c:v>28.2</c:v>
                </c:pt>
              </c:numCache>
            </c:numRef>
          </c:val>
          <c:extLst>
            <c:ext xmlns:c16="http://schemas.microsoft.com/office/drawing/2014/chart" uri="{C3380CC4-5D6E-409C-BE32-E72D297353CC}">
              <c16:uniqueId val="{00000000-8B7C-4B1F-A871-521706B5DDFA}"/>
            </c:ext>
          </c:extLst>
        </c:ser>
        <c:ser>
          <c:idx val="1"/>
          <c:order val="1"/>
          <c:tx>
            <c:strRef>
              <c:f>Sheet1!$C$1</c:f>
              <c:strCache>
                <c:ptCount val="1"/>
                <c:pt idx="0">
                  <c:v>Primary Goal</c:v>
                </c:pt>
              </c:strCache>
            </c:strRef>
          </c:tx>
          <c:spPr>
            <a:solidFill>
              <a:srgbClr val="00427A"/>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6"/>
                <c:pt idx="0">
                  <c:v>Change careers</c:v>
                </c:pt>
                <c:pt idx="1">
                  <c:v>Self-improvement/personal enjoyment</c:v>
                </c:pt>
                <c:pt idx="2">
                  <c:v>Obtain or update job-related skills</c:v>
                </c:pt>
                <c:pt idx="3">
                  <c:v>Transfer to a 4-year college or university</c:v>
                </c:pt>
                <c:pt idx="4">
                  <c:v>Obtain an associate degree</c:v>
                </c:pt>
                <c:pt idx="5">
                  <c:v>Complete a certificate program</c:v>
                </c:pt>
              </c:strCache>
            </c:strRef>
          </c:cat>
          <c:val>
            <c:numRef>
              <c:f>Sheet1!$C$2:$C$7</c:f>
              <c:numCache>
                <c:formatCode>General</c:formatCode>
                <c:ptCount val="6"/>
                <c:pt idx="0">
                  <c:v>20.399999999999999</c:v>
                </c:pt>
                <c:pt idx="1">
                  <c:v>39.799999999999997</c:v>
                </c:pt>
                <c:pt idx="2">
                  <c:v>36.700000000000003</c:v>
                </c:pt>
                <c:pt idx="3">
                  <c:v>64.900000000000006</c:v>
                </c:pt>
                <c:pt idx="4">
                  <c:v>49.9</c:v>
                </c:pt>
                <c:pt idx="5">
                  <c:v>22.7</c:v>
                </c:pt>
              </c:numCache>
            </c:numRef>
          </c:val>
          <c:extLst>
            <c:ext xmlns:c16="http://schemas.microsoft.com/office/drawing/2014/chart" uri="{C3380CC4-5D6E-409C-BE32-E72D297353CC}">
              <c16:uniqueId val="{00000001-8B7C-4B1F-A871-521706B5DDFA}"/>
            </c:ext>
          </c:extLst>
        </c:ser>
        <c:dLbls>
          <c:showLegendKey val="0"/>
          <c:showVal val="1"/>
          <c:showCatName val="0"/>
          <c:showSerName val="0"/>
          <c:showPercent val="0"/>
          <c:showBubbleSize val="0"/>
        </c:dLbls>
        <c:gapWidth val="150"/>
        <c:axId val="372733904"/>
        <c:axId val="372734296"/>
      </c:barChart>
      <c:catAx>
        <c:axId val="372733904"/>
        <c:scaling>
          <c:orientation val="minMax"/>
        </c:scaling>
        <c:delete val="0"/>
        <c:axPos val="l"/>
        <c:numFmt formatCode="General" sourceLinked="0"/>
        <c:majorTickMark val="out"/>
        <c:minorTickMark val="none"/>
        <c:tickLblPos val="nextTo"/>
        <c:txPr>
          <a:bodyPr/>
          <a:lstStyle/>
          <a:p>
            <a:pPr>
              <a:defRPr sz="1400" b="0">
                <a:latin typeface="+mn-lt"/>
              </a:defRPr>
            </a:pPr>
            <a:endParaRPr lang="en-US"/>
          </a:p>
        </c:txPr>
        <c:crossAx val="372734296"/>
        <c:crossesAt val="0"/>
        <c:auto val="1"/>
        <c:lblAlgn val="ctr"/>
        <c:lblOffset val="100"/>
        <c:noMultiLvlLbl val="0"/>
      </c:catAx>
      <c:valAx>
        <c:axId val="372734296"/>
        <c:scaling>
          <c:orientation val="minMax"/>
        </c:scaling>
        <c:delete val="0"/>
        <c:axPos val="b"/>
        <c:majorGridlines/>
        <c:numFmt formatCode="General" sourceLinked="1"/>
        <c:majorTickMark val="none"/>
        <c:minorTickMark val="none"/>
        <c:tickLblPos val="nextTo"/>
        <c:txPr>
          <a:bodyPr/>
          <a:lstStyle/>
          <a:p>
            <a:pPr>
              <a:defRPr sz="1400"/>
            </a:pPr>
            <a:endParaRPr lang="en-US"/>
          </a:p>
        </c:txPr>
        <c:crossAx val="372733904"/>
        <c:crosses val="autoZero"/>
        <c:crossBetween val="between"/>
      </c:valAx>
    </c:plotArea>
    <c:legend>
      <c:legendPos val="b"/>
      <c:layout>
        <c:manualLayout>
          <c:xMode val="edge"/>
          <c:yMode val="edge"/>
          <c:x val="0.27232393847965314"/>
          <c:y val="0.93023666533208749"/>
          <c:w val="0.50521132288370496"/>
          <c:h val="6.9763334667912388E-2"/>
        </c:manualLayout>
      </c:layout>
      <c:overlay val="0"/>
      <c:txPr>
        <a:bodyPr/>
        <a:lstStyle/>
        <a:p>
          <a:pPr>
            <a:defRPr sz="18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190842543764641"/>
          <c:y val="4.1666666666666664E-2"/>
          <c:w val="0.41284403669725012"/>
          <c:h val="0.9375"/>
        </c:manualLayout>
      </c:layout>
      <c:pieChart>
        <c:varyColors val="1"/>
        <c:ser>
          <c:idx val="0"/>
          <c:order val="0"/>
          <c:tx>
            <c:strRef>
              <c:f>Sheet1!$B$1</c:f>
              <c:strCache>
                <c:ptCount val="1"/>
                <c:pt idx="0">
                  <c:v>Cuesta</c:v>
                </c:pt>
              </c:strCache>
            </c:strRef>
          </c:tx>
          <c:spPr>
            <a:solidFill>
              <a:srgbClr val="C78E44"/>
            </a:solidFill>
          </c:spPr>
          <c:dPt>
            <c:idx val="0"/>
            <c:bubble3D val="0"/>
            <c:spPr>
              <a:solidFill>
                <a:srgbClr val="00427A">
                  <a:alpha val="74902"/>
                </a:srgbClr>
              </a:solidFill>
            </c:spPr>
            <c:extLst>
              <c:ext xmlns:c16="http://schemas.microsoft.com/office/drawing/2014/chart" uri="{C3380CC4-5D6E-409C-BE32-E72D297353CC}">
                <c16:uniqueId val="{00000001-465B-4FC6-A749-A1FD830D01D8}"/>
              </c:ext>
            </c:extLst>
          </c:dPt>
          <c:dPt>
            <c:idx val="1"/>
            <c:bubble3D val="0"/>
            <c:spPr>
              <a:solidFill>
                <a:srgbClr val="00427A">
                  <a:alpha val="60000"/>
                </a:srgbClr>
              </a:solidFill>
            </c:spPr>
            <c:extLst>
              <c:ext xmlns:c16="http://schemas.microsoft.com/office/drawing/2014/chart" uri="{C3380CC4-5D6E-409C-BE32-E72D297353CC}">
                <c16:uniqueId val="{00000003-465B-4FC6-A749-A1FD830D01D8}"/>
              </c:ext>
            </c:extLst>
          </c:dPt>
          <c:dPt>
            <c:idx val="2"/>
            <c:bubble3D val="0"/>
            <c:spPr>
              <a:solidFill>
                <a:srgbClr val="00427A"/>
              </a:solidFill>
            </c:spPr>
            <c:extLst>
              <c:ext xmlns:c16="http://schemas.microsoft.com/office/drawing/2014/chart" uri="{C3380CC4-5D6E-409C-BE32-E72D297353CC}">
                <c16:uniqueId val="{00000005-465B-4FC6-A749-A1FD830D01D8}"/>
              </c:ext>
            </c:extLst>
          </c:dPt>
          <c:dPt>
            <c:idx val="4"/>
            <c:bubble3D val="0"/>
            <c:spPr>
              <a:solidFill>
                <a:srgbClr val="9F3A0D"/>
              </a:solidFill>
            </c:spPr>
            <c:extLst>
              <c:ext xmlns:c16="http://schemas.microsoft.com/office/drawing/2014/chart" uri="{C3380CC4-5D6E-409C-BE32-E72D297353CC}">
                <c16:uniqueId val="{00000007-465B-4FC6-A749-A1FD830D01D8}"/>
              </c:ext>
            </c:extLst>
          </c:dPt>
          <c:dPt>
            <c:idx val="5"/>
            <c:bubble3D val="0"/>
            <c:spPr>
              <a:solidFill>
                <a:srgbClr val="F2DAB1"/>
              </a:solidFill>
            </c:spPr>
            <c:extLst>
              <c:ext xmlns:c16="http://schemas.microsoft.com/office/drawing/2014/chart" uri="{C3380CC4-5D6E-409C-BE32-E72D297353CC}">
                <c16:uniqueId val="{00000009-465B-4FC6-A749-A1FD830D01D8}"/>
              </c:ext>
            </c:extLst>
          </c:dPt>
          <c:dLbls>
            <c:spPr>
              <a:noFill/>
              <a:ln>
                <a:noFill/>
              </a:ln>
              <a:effectLst/>
            </c:spPr>
            <c:txPr>
              <a:bodyPr/>
              <a:lstStyle/>
              <a:p>
                <a:pPr>
                  <a:defRPr sz="1600"/>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Sheet1!$A$2:$A$7</c:f>
              <c:strCache>
                <c:ptCount val="6"/>
                <c:pt idx="0">
                  <c:v>None</c:v>
                </c:pt>
                <c:pt idx="1">
                  <c:v>1-14 credits</c:v>
                </c:pt>
                <c:pt idx="2">
                  <c:v>15-29 credits</c:v>
                </c:pt>
                <c:pt idx="3">
                  <c:v>30-44 credits</c:v>
                </c:pt>
                <c:pt idx="4">
                  <c:v>45-60 credits</c:v>
                </c:pt>
                <c:pt idx="5">
                  <c:v>Over 60 credits</c:v>
                </c:pt>
              </c:strCache>
            </c:strRef>
          </c:cat>
          <c:val>
            <c:numRef>
              <c:f>Sheet1!$B$2:$B$7</c:f>
              <c:numCache>
                <c:formatCode>0%</c:formatCode>
                <c:ptCount val="6"/>
                <c:pt idx="0">
                  <c:v>9.7000000000000003E-2</c:v>
                </c:pt>
                <c:pt idx="1">
                  <c:v>0.28599999999999998</c:v>
                </c:pt>
                <c:pt idx="2">
                  <c:v>0.19700000000000001</c:v>
                </c:pt>
                <c:pt idx="3">
                  <c:v>0.14699999999999999</c:v>
                </c:pt>
                <c:pt idx="4">
                  <c:v>0.128</c:v>
                </c:pt>
                <c:pt idx="5">
                  <c:v>0.14599999999999999</c:v>
                </c:pt>
              </c:numCache>
            </c:numRef>
          </c:val>
          <c:extLst>
            <c:ext xmlns:c16="http://schemas.microsoft.com/office/drawing/2014/chart" uri="{C3380CC4-5D6E-409C-BE32-E72D297353CC}">
              <c16:uniqueId val="{0000000A-465B-4FC6-A749-A1FD830D01D8}"/>
            </c:ext>
          </c:extLst>
        </c:ser>
        <c:dLbls>
          <c:showLegendKey val="0"/>
          <c:showVal val="1"/>
          <c:showCatName val="0"/>
          <c:showSerName val="0"/>
          <c:showPercent val="0"/>
          <c:showBubbleSize val="0"/>
          <c:showLeaderLines val="1"/>
        </c:dLbls>
        <c:firstSliceAng val="0"/>
      </c:pieChart>
    </c:plotArea>
    <c:legend>
      <c:legendPos val="r"/>
      <c:layout>
        <c:manualLayout>
          <c:xMode val="edge"/>
          <c:yMode val="edge"/>
          <c:x val="0.64188554985672652"/>
          <c:y val="4.2540190288713906E-2"/>
          <c:w val="0.25916291713535838"/>
          <c:h val="0.85312855424321965"/>
        </c:manualLayout>
      </c:layout>
      <c:overlay val="0"/>
      <c:txPr>
        <a:bodyPr/>
        <a:lstStyle/>
        <a:p>
          <a:pPr>
            <a:defRPr sz="1400"/>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Caring for Dependents</c:v>
                </c:pt>
              </c:strCache>
            </c:strRef>
          </c:tx>
          <c:spPr>
            <a:solidFill>
              <a:srgbClr val="C78E44"/>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None</c:v>
                </c:pt>
                <c:pt idx="1">
                  <c:v>1-5 hours</c:v>
                </c:pt>
                <c:pt idx="2">
                  <c:v>6-10 hours</c:v>
                </c:pt>
                <c:pt idx="3">
                  <c:v>11-20 hours</c:v>
                </c:pt>
                <c:pt idx="4">
                  <c:v>21-30 hours</c:v>
                </c:pt>
                <c:pt idx="5">
                  <c:v>More than 30 hours</c:v>
                </c:pt>
              </c:strCache>
            </c:strRef>
          </c:cat>
          <c:val>
            <c:numRef>
              <c:f>Sheet1!$B$2:$B$7</c:f>
              <c:numCache>
                <c:formatCode>0%</c:formatCode>
                <c:ptCount val="6"/>
                <c:pt idx="0">
                  <c:v>0.64200000000000002</c:v>
                </c:pt>
                <c:pt idx="1">
                  <c:v>0.13100000000000001</c:v>
                </c:pt>
                <c:pt idx="2">
                  <c:v>5.6000000000000001E-2</c:v>
                </c:pt>
                <c:pt idx="3">
                  <c:v>2.4E-2</c:v>
                </c:pt>
                <c:pt idx="4">
                  <c:v>3.1E-2</c:v>
                </c:pt>
                <c:pt idx="5">
                  <c:v>0.11700000000000001</c:v>
                </c:pt>
              </c:numCache>
            </c:numRef>
          </c:val>
          <c:extLst>
            <c:ext xmlns:c16="http://schemas.microsoft.com/office/drawing/2014/chart" uri="{C3380CC4-5D6E-409C-BE32-E72D297353CC}">
              <c16:uniqueId val="{00000000-2846-41A2-8793-30C092E01478}"/>
            </c:ext>
          </c:extLst>
        </c:ser>
        <c:ser>
          <c:idx val="1"/>
          <c:order val="1"/>
          <c:tx>
            <c:strRef>
              <c:f>Sheet1!$C$1</c:f>
              <c:strCache>
                <c:ptCount val="1"/>
                <c:pt idx="0">
                  <c:v>Working for Pay</c:v>
                </c:pt>
              </c:strCache>
            </c:strRef>
          </c:tx>
          <c:spPr>
            <a:solidFill>
              <a:srgbClr val="00427A"/>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None</c:v>
                </c:pt>
                <c:pt idx="1">
                  <c:v>1-5 hours</c:v>
                </c:pt>
                <c:pt idx="2">
                  <c:v>6-10 hours</c:v>
                </c:pt>
                <c:pt idx="3">
                  <c:v>11-20 hours</c:v>
                </c:pt>
                <c:pt idx="4">
                  <c:v>21-30 hours</c:v>
                </c:pt>
                <c:pt idx="5">
                  <c:v>More than 30 hours</c:v>
                </c:pt>
              </c:strCache>
            </c:strRef>
          </c:cat>
          <c:val>
            <c:numRef>
              <c:f>Sheet1!$C$2:$C$7</c:f>
              <c:numCache>
                <c:formatCode>0%</c:formatCode>
                <c:ptCount val="6"/>
                <c:pt idx="0">
                  <c:v>0.22600000000000001</c:v>
                </c:pt>
                <c:pt idx="1">
                  <c:v>6.4000000000000001E-2</c:v>
                </c:pt>
                <c:pt idx="2">
                  <c:v>7.4999999999999997E-2</c:v>
                </c:pt>
                <c:pt idx="3">
                  <c:v>0.14399999999999999</c:v>
                </c:pt>
                <c:pt idx="4">
                  <c:v>0.214</c:v>
                </c:pt>
                <c:pt idx="5">
                  <c:v>0.27700000000000002</c:v>
                </c:pt>
              </c:numCache>
            </c:numRef>
          </c:val>
          <c:extLst>
            <c:ext xmlns:c16="http://schemas.microsoft.com/office/drawing/2014/chart" uri="{C3380CC4-5D6E-409C-BE32-E72D297353CC}">
              <c16:uniqueId val="{00000001-2846-41A2-8793-30C092E01478}"/>
            </c:ext>
          </c:extLst>
        </c:ser>
        <c:dLbls>
          <c:showLegendKey val="0"/>
          <c:showVal val="0"/>
          <c:showCatName val="0"/>
          <c:showSerName val="0"/>
          <c:showPercent val="0"/>
          <c:showBubbleSize val="0"/>
        </c:dLbls>
        <c:gapWidth val="150"/>
        <c:axId val="372735472"/>
        <c:axId val="372735864"/>
      </c:barChart>
      <c:catAx>
        <c:axId val="372735472"/>
        <c:scaling>
          <c:orientation val="minMax"/>
        </c:scaling>
        <c:delete val="0"/>
        <c:axPos val="l"/>
        <c:numFmt formatCode="General" sourceLinked="0"/>
        <c:majorTickMark val="out"/>
        <c:minorTickMark val="none"/>
        <c:tickLblPos val="nextTo"/>
        <c:txPr>
          <a:bodyPr/>
          <a:lstStyle/>
          <a:p>
            <a:pPr>
              <a:defRPr sz="1400"/>
            </a:pPr>
            <a:endParaRPr lang="en-US"/>
          </a:p>
        </c:txPr>
        <c:crossAx val="372735864"/>
        <c:crosses val="autoZero"/>
        <c:auto val="1"/>
        <c:lblAlgn val="ctr"/>
        <c:lblOffset val="100"/>
        <c:noMultiLvlLbl val="0"/>
      </c:catAx>
      <c:valAx>
        <c:axId val="372735864"/>
        <c:scaling>
          <c:orientation val="minMax"/>
        </c:scaling>
        <c:delete val="0"/>
        <c:axPos val="b"/>
        <c:majorGridlines/>
        <c:numFmt formatCode="0%" sourceLinked="1"/>
        <c:majorTickMark val="out"/>
        <c:minorTickMark val="none"/>
        <c:tickLblPos val="nextTo"/>
        <c:txPr>
          <a:bodyPr/>
          <a:lstStyle/>
          <a:p>
            <a:pPr>
              <a:defRPr sz="1400"/>
            </a:pPr>
            <a:endParaRPr lang="en-US"/>
          </a:p>
        </c:txPr>
        <c:crossAx val="372735472"/>
        <c:crosses val="autoZero"/>
        <c:crossBetween val="between"/>
      </c:valAx>
    </c:plotArea>
    <c:legend>
      <c:legendPos val="b"/>
      <c:layout>
        <c:manualLayout>
          <c:xMode val="edge"/>
          <c:yMode val="edge"/>
          <c:x val="0.25078924129810876"/>
          <c:y val="0.93529029503842165"/>
          <c:w val="0.64487489881521864"/>
          <c:h val="6.470972908047512E-2"/>
        </c:manualLayout>
      </c:layout>
      <c:overlay val="0"/>
      <c:txPr>
        <a:bodyPr/>
        <a:lstStyle/>
        <a:p>
          <a:pPr>
            <a:defRPr sz="1800"/>
          </a:pPr>
          <a:endParaRPr lang="en-US"/>
        </a:p>
      </c:txPr>
    </c:legend>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cdr:x>
      <cdr:y>0</cdr:y>
    </cdr:from>
    <cdr:to>
      <cdr:x>0</cdr:x>
      <cdr:y>0</cdr:y>
    </cdr:to>
    <cdr:sp macro="" textlink="">
      <cdr:nvSpPr>
        <cdr:cNvPr id="3" name="Straight Connector 2"/>
        <cdr:cNvSpPr/>
      </cdr:nvSpPr>
      <cdr:spPr>
        <a:xfrm xmlns:a="http://schemas.openxmlformats.org/drawingml/2006/main">
          <a:off x="-533400" y="-2286000"/>
          <a:ext cx="0" cy="0"/>
        </a:xfrm>
        <a:prstGeom xmlns:a="http://schemas.openxmlformats.org/drawingml/2006/main" prst="line">
          <a:avLst/>
        </a:prstGeom>
        <a:ln xmlns:a="http://schemas.openxmlformats.org/drawingml/2006/main" w="2540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cdr:x>
      <cdr:y>0</cdr:y>
    </cdr:to>
    <cdr:sp macro="" textlink="">
      <cdr:nvSpPr>
        <cdr:cNvPr id="3" name="Straight Connector 2"/>
        <cdr:cNvSpPr/>
      </cdr:nvSpPr>
      <cdr:spPr>
        <a:xfrm xmlns:a="http://schemas.openxmlformats.org/drawingml/2006/main">
          <a:off x="-533400" y="-2286000"/>
          <a:ext cx="0" cy="0"/>
        </a:xfrm>
        <a:prstGeom xmlns:a="http://schemas.openxmlformats.org/drawingml/2006/main" prst="line">
          <a:avLst/>
        </a:prstGeom>
        <a:ln xmlns:a="http://schemas.openxmlformats.org/drawingml/2006/main" w="2540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240" cy="464820"/>
          </a:xfrm>
          <a:prstGeom prst="rect">
            <a:avLst/>
          </a:prstGeom>
        </p:spPr>
        <p:txBody>
          <a:bodyPr vert="horz" lIns="91723" tIns="45862" rIns="91723" bIns="45862" rtlCol="0"/>
          <a:lstStyle>
            <a:lvl1pPr algn="l">
              <a:defRPr sz="1200"/>
            </a:lvl1pPr>
          </a:lstStyle>
          <a:p>
            <a:endParaRPr lang="en-US"/>
          </a:p>
        </p:txBody>
      </p:sp>
      <p:sp>
        <p:nvSpPr>
          <p:cNvPr id="3" name="Date Placeholder 2"/>
          <p:cNvSpPr>
            <a:spLocks noGrp="1"/>
          </p:cNvSpPr>
          <p:nvPr>
            <p:ph type="dt" sz="quarter" idx="1"/>
          </p:nvPr>
        </p:nvSpPr>
        <p:spPr>
          <a:xfrm>
            <a:off x="3970960" y="0"/>
            <a:ext cx="3038240" cy="464820"/>
          </a:xfrm>
          <a:prstGeom prst="rect">
            <a:avLst/>
          </a:prstGeom>
        </p:spPr>
        <p:txBody>
          <a:bodyPr vert="horz" lIns="91723" tIns="45862" rIns="91723" bIns="45862" rtlCol="0"/>
          <a:lstStyle>
            <a:lvl1pPr algn="r">
              <a:defRPr sz="1200"/>
            </a:lvl1pPr>
          </a:lstStyle>
          <a:p>
            <a:fld id="{22F4B7A2-EDCA-494D-9B29-2CC7F0AF22C8}" type="datetimeFigureOut">
              <a:rPr lang="en-US" smtClean="0"/>
              <a:pPr/>
              <a:t>10/19/2016</a:t>
            </a:fld>
            <a:endParaRPr lang="en-US"/>
          </a:p>
        </p:txBody>
      </p:sp>
      <p:sp>
        <p:nvSpPr>
          <p:cNvPr id="4" name="Footer Placeholder 3"/>
          <p:cNvSpPr>
            <a:spLocks noGrp="1"/>
          </p:cNvSpPr>
          <p:nvPr>
            <p:ph type="ftr" sz="quarter" idx="2"/>
          </p:nvPr>
        </p:nvSpPr>
        <p:spPr>
          <a:xfrm>
            <a:off x="1" y="8829468"/>
            <a:ext cx="3038240" cy="464820"/>
          </a:xfrm>
          <a:prstGeom prst="rect">
            <a:avLst/>
          </a:prstGeom>
        </p:spPr>
        <p:txBody>
          <a:bodyPr vert="horz" lIns="91723" tIns="45862" rIns="91723" bIns="45862" rtlCol="0" anchor="b"/>
          <a:lstStyle>
            <a:lvl1pPr algn="l">
              <a:defRPr sz="1200"/>
            </a:lvl1pPr>
          </a:lstStyle>
          <a:p>
            <a:endParaRPr lang="en-US"/>
          </a:p>
        </p:txBody>
      </p:sp>
      <p:sp>
        <p:nvSpPr>
          <p:cNvPr id="5" name="Slide Number Placeholder 4"/>
          <p:cNvSpPr>
            <a:spLocks noGrp="1"/>
          </p:cNvSpPr>
          <p:nvPr>
            <p:ph type="sldNum" sz="quarter" idx="3"/>
          </p:nvPr>
        </p:nvSpPr>
        <p:spPr>
          <a:xfrm>
            <a:off x="3970960" y="8829468"/>
            <a:ext cx="3038240" cy="464820"/>
          </a:xfrm>
          <a:prstGeom prst="rect">
            <a:avLst/>
          </a:prstGeom>
        </p:spPr>
        <p:txBody>
          <a:bodyPr vert="horz" lIns="91723" tIns="45862" rIns="91723" bIns="45862" rtlCol="0" anchor="b"/>
          <a:lstStyle>
            <a:lvl1pPr algn="r">
              <a:defRPr sz="1200"/>
            </a:lvl1pPr>
          </a:lstStyle>
          <a:p>
            <a:fld id="{6DCD718E-B8DA-4BC0-946E-EB87F279969D}" type="slidenum">
              <a:rPr lang="en-US" smtClean="0"/>
              <a:pPr/>
              <a:t>‹#›</a:t>
            </a:fld>
            <a:endParaRPr lang="en-US"/>
          </a:p>
        </p:txBody>
      </p:sp>
    </p:spTree>
    <p:extLst>
      <p:ext uri="{BB962C8B-B14F-4D97-AF65-F5344CB8AC3E}">
        <p14:creationId xmlns:p14="http://schemas.microsoft.com/office/powerpoint/2010/main" val="1687021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3" tIns="46586" rIns="93173" bIns="46586"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3" tIns="46586" rIns="93173" bIns="46586" rtlCol="0"/>
          <a:lstStyle>
            <a:lvl1pPr algn="r">
              <a:defRPr sz="1200"/>
            </a:lvl1pPr>
          </a:lstStyle>
          <a:p>
            <a:fld id="{EDBC6FBA-7E90-438D-8C7D-CC010FD57D7A}" type="datetimeFigureOut">
              <a:rPr lang="en-US" smtClean="0"/>
              <a:pPr/>
              <a:t>10/19/2016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3" tIns="46586" rIns="93173" bIns="46586"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3" tIns="46586" rIns="93173"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3" tIns="46586" rIns="93173"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3" tIns="46586" rIns="93173" bIns="46586" rtlCol="0" anchor="b"/>
          <a:lstStyle>
            <a:lvl1pPr algn="r">
              <a:defRPr sz="1200"/>
            </a:lvl1pPr>
          </a:lstStyle>
          <a:p>
            <a:fld id="{93AF1055-CB92-40EF-BD09-A2225F1FCAC6}" type="slidenum">
              <a:rPr lang="en-US" smtClean="0"/>
              <a:pPr/>
              <a:t>‹#›</a:t>
            </a:fld>
            <a:endParaRPr lang="en-US"/>
          </a:p>
        </p:txBody>
      </p:sp>
    </p:spTree>
    <p:extLst>
      <p:ext uri="{BB962C8B-B14F-4D97-AF65-F5344CB8AC3E}">
        <p14:creationId xmlns:p14="http://schemas.microsoft.com/office/powerpoint/2010/main" val="4117553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cs typeface="Arial" pitchFamily="34" charset="0"/>
              </a:rPr>
              <a:t>This presentation template and accompanying notes provide visuals and talking points you can use to customize presentations for both internal audiences (such as governing board members, faculty, staff, and students) and external audiences (such as reporters and policymakers).</a:t>
            </a:r>
          </a:p>
          <a:p>
            <a:endParaRPr lang="en-US" i="1" dirty="0">
              <a:cs typeface="Arial" pitchFamily="34" charset="0"/>
            </a:endParaRPr>
          </a:p>
          <a:p>
            <a:r>
              <a:rPr lang="en-US" i="1" dirty="0">
                <a:cs typeface="Arial" pitchFamily="34" charset="0"/>
              </a:rPr>
              <a:t>The template is divided into five sections: CCSSE Overview, Student Respondent Profile, CCSSE Benchmarks, Community College Students and Stories, and Strategies to Promote Learning that Matters. Use the section(s) that are most appropriate for the audience and objectives of your presentation.</a:t>
            </a:r>
          </a:p>
          <a:p>
            <a:endParaRPr lang="en-US" i="1" dirty="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a:cs typeface="Arial" pitchFamily="34" charset="0"/>
              </a:rPr>
              <a:t>The template presents information about CCSSE and puts survey results in context. It also provides placeholders for custom slides that you can use to describe your college, its survey results, and its practices. The template also includes suggestions for the types of information you can include on these customized slides. Refer to your college’s institutional reports for the appropriate data and comparisons for your college. </a:t>
            </a:r>
            <a:r>
              <a:rPr lang="en-US" sz="1200" i="1" kern="1200" dirty="0">
                <a:solidFill>
                  <a:schemeClr val="tx1"/>
                </a:solidFill>
                <a:effectLst/>
                <a:latin typeface="+mn-lt"/>
                <a:ea typeface="+mn-ea"/>
                <a:cs typeface="+mn-cs"/>
              </a:rPr>
              <a:t>You can review your results through the Members Only Online Reporting System by selecting Standard Reports from the vertical navigation bar.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r>
              <a:rPr lang="en-US" i="1" dirty="0">
                <a:cs typeface="Arial" pitchFamily="34" charset="0"/>
              </a:rPr>
              <a:t>The PowerPoint template is designed to be flexible. You can c</a:t>
            </a:r>
            <a:r>
              <a:rPr lang="en-US" i="1" dirty="0">
                <a:ea typeface="ＭＳ Ｐゴシック" charset="-128"/>
                <a:cs typeface="Arial" pitchFamily="34" charset="0"/>
              </a:rPr>
              <a:t>ustomize the presentation by adding local information and add or delete slides to modify the length of the presentation and tailor it for various audiences. Please note that recommendations for customization and instructions for finding specific data points will be in italics in the ‘notes’ section of each slide.</a:t>
            </a:r>
          </a:p>
          <a:p>
            <a:endParaRPr lang="en-US" i="1" dirty="0">
              <a:ea typeface="ＭＳ Ｐゴシック" charset="-128"/>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Finally, this tool may be used in conjunction with the CCSSE Drop-In Overview Report Template, a Microsoft Word template that assists colleges in communicating CCSSE data to their college community. </a:t>
            </a:r>
          </a:p>
          <a:p>
            <a:endParaRPr lang="en-US" i="1" dirty="0">
              <a:ea typeface="ＭＳ Ｐゴシック" charset="-128"/>
              <a:cs typeface="Arial" pitchFamily="34" charset="0"/>
            </a:endParaRPr>
          </a:p>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3AF1055-CB92-40EF-BD09-A2225F1FCAC6}" type="slidenum">
              <a:rPr lang="en-US" smtClean="0"/>
              <a:pPr/>
              <a:t>1</a:t>
            </a:fld>
            <a:endParaRPr lang="en-US" dirty="0"/>
          </a:p>
        </p:txBody>
      </p:sp>
    </p:spTree>
    <p:extLst>
      <p:ext uri="{BB962C8B-B14F-4D97-AF65-F5344CB8AC3E}">
        <p14:creationId xmlns:p14="http://schemas.microsoft.com/office/powerpoint/2010/main" val="3493462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a:t>Sex</a:t>
            </a:r>
            <a:endParaRPr lang="en-US" dirty="0"/>
          </a:p>
          <a:p>
            <a:r>
              <a:rPr lang="en-US" dirty="0"/>
              <a:t>XX% of</a:t>
            </a:r>
            <a:r>
              <a:rPr lang="en-US" baseline="0" dirty="0"/>
              <a:t> student</a:t>
            </a:r>
            <a:r>
              <a:rPr lang="en-US" dirty="0"/>
              <a:t> respondents are male and XX% are female. </a:t>
            </a:r>
            <a:r>
              <a:rPr lang="en-US" sz="1200" i="1" kern="1200" dirty="0">
                <a:solidFill>
                  <a:schemeClr val="tx1"/>
                </a:solidFill>
                <a:latin typeface="+mn-lt"/>
                <a:ea typeface="+mn-ea"/>
                <a:cs typeface="+mn-cs"/>
              </a:rPr>
              <a:t>Compare</a:t>
            </a:r>
            <a:r>
              <a:rPr lang="en-US" sz="1200" i="1" kern="1200" baseline="0" dirty="0">
                <a:solidFill>
                  <a:schemeClr val="tx1"/>
                </a:solidFill>
                <a:latin typeface="+mn-lt"/>
                <a:ea typeface="+mn-ea"/>
                <a:cs typeface="+mn-cs"/>
              </a:rPr>
              <a:t> this data with cohort respondents</a:t>
            </a:r>
            <a:r>
              <a:rPr lang="en-US" sz="1200" kern="1200" dirty="0">
                <a:solidFill>
                  <a:schemeClr val="tx1"/>
                </a:solidFill>
                <a:latin typeface="+mn-lt"/>
                <a:ea typeface="+mn-ea"/>
                <a:cs typeface="+mn-cs"/>
              </a:rPr>
              <a:t>.</a:t>
            </a:r>
            <a:r>
              <a:rPr lang="en-US" sz="1200" kern="1200" baseline="0" dirty="0">
                <a:solidFill>
                  <a:schemeClr val="tx1"/>
                </a:solidFill>
                <a:latin typeface="+mn-lt"/>
                <a:ea typeface="+mn-ea"/>
                <a:cs typeface="+mn-cs"/>
              </a:rPr>
              <a:t> </a:t>
            </a:r>
            <a:r>
              <a:rPr lang="en-US" i="1" dirty="0"/>
              <a:t>(survey item #30, Standard Reports/Appendix/Table 1: Respondents to Underlying Populations)</a:t>
            </a:r>
            <a:endParaRPr lang="en-US" dirty="0"/>
          </a:p>
          <a:p>
            <a:endParaRPr lang="en-US" dirty="0"/>
          </a:p>
        </p:txBody>
      </p:sp>
      <p:sp>
        <p:nvSpPr>
          <p:cNvPr id="4" name="Slide Number Placeholder 3"/>
          <p:cNvSpPr>
            <a:spLocks noGrp="1"/>
          </p:cNvSpPr>
          <p:nvPr>
            <p:ph type="sldNum" sz="quarter" idx="10"/>
          </p:nvPr>
        </p:nvSpPr>
        <p:spPr/>
        <p:txBody>
          <a:bodyPr/>
          <a:lstStyle/>
          <a:p>
            <a:fld id="{93AF1055-CB92-40EF-BD09-A2225F1FCAC6}" type="slidenum">
              <a:rPr lang="en-US" smtClean="0"/>
              <a:pPr/>
              <a:t>10</a:t>
            </a:fld>
            <a:endParaRPr lang="en-US"/>
          </a:p>
        </p:txBody>
      </p:sp>
    </p:spTree>
    <p:extLst>
      <p:ext uri="{BB962C8B-B14F-4D97-AF65-F5344CB8AC3E}">
        <p14:creationId xmlns:p14="http://schemas.microsoft.com/office/powerpoint/2010/main" val="1816973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a:t>Racial Identification</a:t>
            </a:r>
            <a:endParaRPr lang="en-US" dirty="0"/>
          </a:p>
          <a:p>
            <a:r>
              <a:rPr lang="en-US" dirty="0"/>
              <a:t>XX% of our student respondents identify themselves as White, Non-Hispanic; XX% as Hispanic,</a:t>
            </a:r>
            <a:r>
              <a:rPr lang="en-US" baseline="0" dirty="0"/>
              <a:t> </a:t>
            </a:r>
            <a:r>
              <a:rPr lang="en-US" dirty="0"/>
              <a:t>Latino,</a:t>
            </a:r>
            <a:r>
              <a:rPr lang="en-US" baseline="0" dirty="0"/>
              <a:t> or </a:t>
            </a:r>
            <a:r>
              <a:rPr lang="en-US" dirty="0"/>
              <a:t>Spanish; XX% as Black or African American; and XX% as Asian, Asian American, or Pacific Islander. XX% of the student respondents are American Indian or Native American. XX% marked </a:t>
            </a:r>
            <a:r>
              <a:rPr lang="en-US" i="1" dirty="0"/>
              <a:t>other</a:t>
            </a:r>
            <a:r>
              <a:rPr lang="en-US" dirty="0"/>
              <a:t> when responding to the question, “What is your racial identification?” </a:t>
            </a:r>
            <a:r>
              <a:rPr lang="en-US" sz="1200" i="1" kern="1200" dirty="0">
                <a:solidFill>
                  <a:schemeClr val="tx1"/>
                </a:solidFill>
                <a:latin typeface="+mn-lt"/>
                <a:ea typeface="+mn-ea"/>
                <a:cs typeface="+mn-cs"/>
              </a:rPr>
              <a:t>Compare</a:t>
            </a:r>
            <a:r>
              <a:rPr lang="en-US" sz="1200" i="1" kern="1200" baseline="0" dirty="0">
                <a:solidFill>
                  <a:schemeClr val="tx1"/>
                </a:solidFill>
                <a:latin typeface="+mn-lt"/>
                <a:ea typeface="+mn-ea"/>
                <a:cs typeface="+mn-cs"/>
              </a:rPr>
              <a:t> this data with cohort respondents</a:t>
            </a:r>
            <a:r>
              <a:rPr lang="en-US" sz="1200" kern="1200" dirty="0">
                <a:solidFill>
                  <a:schemeClr val="tx1"/>
                </a:solidFill>
                <a:latin typeface="+mn-lt"/>
                <a:ea typeface="+mn-ea"/>
                <a:cs typeface="+mn-cs"/>
              </a:rPr>
              <a:t>.</a:t>
            </a:r>
            <a:r>
              <a:rPr lang="en-US" sz="1200" kern="1200" baseline="0" dirty="0">
                <a:solidFill>
                  <a:schemeClr val="tx1"/>
                </a:solidFill>
                <a:latin typeface="+mn-lt"/>
                <a:ea typeface="+mn-ea"/>
                <a:cs typeface="+mn-cs"/>
              </a:rPr>
              <a:t> </a:t>
            </a:r>
            <a:r>
              <a:rPr lang="en-US" i="1" dirty="0"/>
              <a:t>(survey item #34, Standard Reports/Appendix/Table 1: Respondents to Underlying Populations)</a:t>
            </a:r>
          </a:p>
          <a:p>
            <a:r>
              <a:rPr lang="en-US" dirty="0"/>
              <a:t> </a:t>
            </a:r>
          </a:p>
          <a:p>
            <a:r>
              <a:rPr lang="en-US" b="1" u="sng" dirty="0"/>
              <a:t>International Students</a:t>
            </a:r>
            <a:endParaRPr lang="en-US" dirty="0"/>
          </a:p>
          <a:p>
            <a:r>
              <a:rPr lang="en-US" dirty="0"/>
              <a:t>XX% of our students responded </a:t>
            </a:r>
            <a:r>
              <a:rPr lang="en-US" i="1" dirty="0"/>
              <a:t>yes</a:t>
            </a:r>
            <a:r>
              <a:rPr lang="en-US" dirty="0"/>
              <a:t> to the question, “Are you an international student or foreign national?” </a:t>
            </a:r>
            <a:r>
              <a:rPr lang="en-US" i="1" dirty="0"/>
              <a:t>(survey item #33, Standard Reports/Appendix/Table 1: Respondents to Underlying Populations).</a:t>
            </a:r>
          </a:p>
          <a:p>
            <a:endParaRPr lang="en-US" dirty="0"/>
          </a:p>
          <a:p>
            <a:r>
              <a:rPr lang="en-US" b="1" u="sng" dirty="0"/>
              <a:t>Limited English Speaking Students</a:t>
            </a:r>
            <a:endParaRPr lang="en-US" dirty="0"/>
          </a:p>
          <a:p>
            <a:r>
              <a:rPr lang="en-US" dirty="0"/>
              <a:t>At our institution, XX% of </a:t>
            </a:r>
            <a:r>
              <a:rPr lang="en-US" i="1" dirty="0"/>
              <a:t>CCSSE</a:t>
            </a:r>
            <a:r>
              <a:rPr lang="en-US" dirty="0"/>
              <a:t> </a:t>
            </a:r>
            <a:r>
              <a:rPr lang="en-US" baseline="0" dirty="0"/>
              <a:t>respondents</a:t>
            </a:r>
            <a:r>
              <a:rPr lang="en-US" dirty="0"/>
              <a:t> are non-native English speakers </a:t>
            </a:r>
            <a:r>
              <a:rPr lang="en-US" i="1" dirty="0"/>
              <a:t>(survey item #32, Standard Reports for [College Name]/All Students/Frequencies)</a:t>
            </a:r>
            <a:r>
              <a:rPr lang="en-US" dirty="0"/>
              <a:t>.</a:t>
            </a:r>
          </a:p>
          <a:p>
            <a:endParaRPr lang="en-US" dirty="0"/>
          </a:p>
        </p:txBody>
      </p:sp>
      <p:sp>
        <p:nvSpPr>
          <p:cNvPr id="4" name="Slide Number Placeholder 3"/>
          <p:cNvSpPr>
            <a:spLocks noGrp="1"/>
          </p:cNvSpPr>
          <p:nvPr>
            <p:ph type="sldNum" sz="quarter" idx="10"/>
          </p:nvPr>
        </p:nvSpPr>
        <p:spPr/>
        <p:txBody>
          <a:bodyPr/>
          <a:lstStyle/>
          <a:p>
            <a:fld id="{93AF1055-CB92-40EF-BD09-A2225F1FCAC6}" type="slidenum">
              <a:rPr lang="en-US" smtClean="0"/>
              <a:pPr/>
              <a:t>11</a:t>
            </a:fld>
            <a:endParaRPr lang="en-US" dirty="0"/>
          </a:p>
        </p:txBody>
      </p:sp>
    </p:spTree>
    <p:extLst>
      <p:ext uri="{BB962C8B-B14F-4D97-AF65-F5344CB8AC3E}">
        <p14:creationId xmlns:p14="http://schemas.microsoft.com/office/powerpoint/2010/main" val="1100740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u="sng" dirty="0"/>
              <a:t>First-Generation Status</a:t>
            </a:r>
            <a:endParaRPr lang="en-US" dirty="0"/>
          </a:p>
          <a:p>
            <a:r>
              <a:rPr lang="en-US" dirty="0"/>
              <a:t>XX% </a:t>
            </a:r>
            <a:r>
              <a:rPr lang="en-US" i="1" dirty="0"/>
              <a:t>(will need to be calculated using the raw data file – see explanation that follows) </a:t>
            </a:r>
            <a:r>
              <a:rPr lang="en-US" dirty="0"/>
              <a:t>of student respondents indicate that neither parent has earned a degree higher than a high school diploma nor has college experience; accordingly, these students are considered "first-generation.”  XX% indicate that their mothers’ highest level of education is a high school </a:t>
            </a:r>
            <a:r>
              <a:rPr lang="en-US" i="0" dirty="0"/>
              <a:t>diploma (with no college experience), </a:t>
            </a:r>
            <a:r>
              <a:rPr lang="en-US" dirty="0"/>
              <a:t>and XX% indicate that level for their fathers </a:t>
            </a:r>
            <a:r>
              <a:rPr lang="en-US" i="1" dirty="0"/>
              <a:t>(survey item #36, Standard Reports for [College Name]/All Students/Frequencies).</a:t>
            </a:r>
          </a:p>
          <a:p>
            <a:r>
              <a:rPr lang="en-US" i="1" dirty="0"/>
              <a:t> </a:t>
            </a:r>
          </a:p>
          <a:p>
            <a:r>
              <a:rPr lang="en-US" i="1" dirty="0"/>
              <a:t>How to calculate the percentage of first generation respondents using your college’s raw data file:</a:t>
            </a:r>
          </a:p>
          <a:p>
            <a:pPr lvl="0"/>
            <a:r>
              <a:rPr lang="en-US" sz="1200" i="1" kern="1200" dirty="0">
                <a:solidFill>
                  <a:schemeClr val="tx1"/>
                </a:solidFill>
                <a:effectLst/>
                <a:latin typeface="+mn-lt"/>
                <a:ea typeface="+mn-ea"/>
                <a:cs typeface="+mn-cs"/>
              </a:rPr>
              <a:t>In the raw data file, find the IWEIGHT column. </a:t>
            </a:r>
          </a:p>
          <a:p>
            <a:pPr lvl="0"/>
            <a:r>
              <a:rPr lang="en-US" sz="1200" i="1" kern="1200" dirty="0">
                <a:solidFill>
                  <a:schemeClr val="tx1"/>
                </a:solidFill>
                <a:effectLst/>
                <a:latin typeface="+mn-lt"/>
                <a:ea typeface="+mn-ea"/>
                <a:cs typeface="+mn-cs"/>
              </a:rPr>
              <a:t>Perform a sort of this column.</a:t>
            </a:r>
          </a:p>
          <a:p>
            <a:pPr lvl="0"/>
            <a:r>
              <a:rPr lang="en-US" sz="1200" i="1" kern="1200" dirty="0">
                <a:solidFill>
                  <a:schemeClr val="tx1"/>
                </a:solidFill>
                <a:effectLst/>
                <a:latin typeface="+mn-lt"/>
                <a:ea typeface="+mn-ea"/>
                <a:cs typeface="+mn-cs"/>
              </a:rPr>
              <a:t>Scroll down to where data no longer populate the cells.</a:t>
            </a:r>
          </a:p>
          <a:p>
            <a:pPr lvl="0"/>
            <a:r>
              <a:rPr lang="en-US" sz="1200" i="1" kern="1200" dirty="0">
                <a:solidFill>
                  <a:schemeClr val="tx1"/>
                </a:solidFill>
                <a:effectLst/>
                <a:latin typeface="+mn-lt"/>
                <a:ea typeface="+mn-ea"/>
                <a:cs typeface="+mn-cs"/>
              </a:rPr>
              <a:t>Delete all rows in which there are no IWEIGHT data. This will leave you with unduplicated survey responses.</a:t>
            </a:r>
          </a:p>
          <a:p>
            <a:pPr lvl="0"/>
            <a:r>
              <a:rPr lang="en-US" sz="1200" i="1" kern="1200" dirty="0">
                <a:solidFill>
                  <a:schemeClr val="tx1"/>
                </a:solidFill>
                <a:effectLst/>
                <a:latin typeface="+mn-lt"/>
                <a:ea typeface="+mn-ea"/>
                <a:cs typeface="+mn-cs"/>
              </a:rPr>
              <a:t>Find the GENERATION column.</a:t>
            </a:r>
          </a:p>
          <a:p>
            <a:pPr lvl="0"/>
            <a:r>
              <a:rPr lang="en-US" sz="1200" i="1" kern="1200" dirty="0">
                <a:solidFill>
                  <a:schemeClr val="tx1"/>
                </a:solidFill>
                <a:effectLst/>
                <a:latin typeface="+mn-lt"/>
                <a:ea typeface="+mn-ea"/>
                <a:cs typeface="+mn-cs"/>
              </a:rPr>
              <a:t>Perform a sort of this column.</a:t>
            </a:r>
          </a:p>
          <a:p>
            <a:pPr lvl="0"/>
            <a:r>
              <a:rPr lang="en-US" sz="1200" i="1" kern="1200" dirty="0">
                <a:solidFill>
                  <a:schemeClr val="tx1"/>
                </a:solidFill>
                <a:effectLst/>
                <a:latin typeface="+mn-lt"/>
                <a:ea typeface="+mn-ea"/>
                <a:cs typeface="+mn-cs"/>
              </a:rPr>
              <a:t>Students who responded that neither parent attended some college will have a response value of “1,” and students who responded that at least one of their parents attended some college will have a response value of “2.”</a:t>
            </a:r>
          </a:p>
          <a:p>
            <a:r>
              <a:rPr lang="en-US" sz="1200" i="1" kern="1200" dirty="0">
                <a:solidFill>
                  <a:schemeClr val="tx1"/>
                </a:solidFill>
                <a:effectLst/>
                <a:latin typeface="+mn-lt"/>
                <a:ea typeface="+mn-ea"/>
                <a:cs typeface="+mn-cs"/>
              </a:rPr>
              <a:t>To calculate the percentage of first-generation respondents, sum the “1” response values. Then, divide that number by the total count of the “1” and “2” response values.</a:t>
            </a:r>
            <a:endParaRPr lang="en-US" i="1" dirty="0"/>
          </a:p>
          <a:p>
            <a:endParaRPr lang="en-US" dirty="0"/>
          </a:p>
        </p:txBody>
      </p:sp>
      <p:sp>
        <p:nvSpPr>
          <p:cNvPr id="4" name="Slide Number Placeholder 3"/>
          <p:cNvSpPr>
            <a:spLocks noGrp="1"/>
          </p:cNvSpPr>
          <p:nvPr>
            <p:ph type="sldNum" sz="quarter" idx="10"/>
          </p:nvPr>
        </p:nvSpPr>
        <p:spPr/>
        <p:txBody>
          <a:bodyPr/>
          <a:lstStyle/>
          <a:p>
            <a:fld id="{93AF1055-CB92-40EF-BD09-A2225F1FCAC6}" type="slidenum">
              <a:rPr lang="en-US" smtClean="0"/>
              <a:pPr/>
              <a:t>12</a:t>
            </a:fld>
            <a:endParaRPr lang="en-US"/>
          </a:p>
        </p:txBody>
      </p:sp>
    </p:spTree>
    <p:extLst>
      <p:ext uri="{BB962C8B-B14F-4D97-AF65-F5344CB8AC3E}">
        <p14:creationId xmlns:p14="http://schemas.microsoft.com/office/powerpoint/2010/main" val="2252239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a:t>Educational Attainment</a:t>
            </a:r>
            <a:endParaRPr lang="en-US" dirty="0"/>
          </a:p>
          <a:p>
            <a:r>
              <a:rPr lang="en-US" dirty="0"/>
              <a:t>XX% of the respondents report starting their college careers at this community college. Approximately XX% of student</a:t>
            </a:r>
            <a:r>
              <a:rPr lang="en-US" baseline="0" dirty="0"/>
              <a:t> respondents</a:t>
            </a:r>
            <a:r>
              <a:rPr lang="en-US" dirty="0"/>
              <a:t> indicate that their highest level of educational attainment is a high school diploma or GED, XX% have completed fewer than 30 credit hours of college-level work,  XX% report having either a certificate or an associate degree, XX% have earned a bachelor’s degree, and XX% have earned an advanced degree </a:t>
            </a:r>
            <a:r>
              <a:rPr lang="en-US" i="1" dirty="0"/>
              <a:t>(survey items #1, #23, and #35, Standard Reports for [College Name]/All Students/Frequencies).</a:t>
            </a:r>
          </a:p>
          <a:p>
            <a:endParaRPr lang="en-US" dirty="0"/>
          </a:p>
        </p:txBody>
      </p:sp>
      <p:sp>
        <p:nvSpPr>
          <p:cNvPr id="4" name="Slide Number Placeholder 3"/>
          <p:cNvSpPr>
            <a:spLocks noGrp="1"/>
          </p:cNvSpPr>
          <p:nvPr>
            <p:ph type="sldNum" sz="quarter" idx="10"/>
          </p:nvPr>
        </p:nvSpPr>
        <p:spPr/>
        <p:txBody>
          <a:bodyPr/>
          <a:lstStyle/>
          <a:p>
            <a:fld id="{93AF1055-CB92-40EF-BD09-A2225F1FCAC6}" type="slidenum">
              <a:rPr lang="en-US" smtClean="0"/>
              <a:pPr/>
              <a:t>13</a:t>
            </a:fld>
            <a:endParaRPr lang="en-US"/>
          </a:p>
        </p:txBody>
      </p:sp>
    </p:spTree>
    <p:extLst>
      <p:ext uri="{BB962C8B-B14F-4D97-AF65-F5344CB8AC3E}">
        <p14:creationId xmlns:p14="http://schemas.microsoft.com/office/powerpoint/2010/main" val="1761065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a:t>Goals</a:t>
            </a:r>
            <a:endParaRPr lang="en-US" dirty="0"/>
          </a:p>
          <a:p>
            <a:r>
              <a:rPr lang="en-US" i="0" dirty="0"/>
              <a:t>Students</a:t>
            </a:r>
            <a:r>
              <a:rPr lang="en-US" i="0" baseline="0" dirty="0"/>
              <a:t> were asked to indicate their reasons or goals for attending this college; students could choose more than one primary and secondary goal. </a:t>
            </a:r>
            <a:r>
              <a:rPr lang="en-US" i="1" baseline="0" dirty="0"/>
              <a:t>The majority</a:t>
            </a:r>
            <a:r>
              <a:rPr lang="en-US" i="0" baseline="0" dirty="0"/>
              <a:t>, XX% indicated that transferring to a 4-year college or university is a primary goal, while XX% indicated this as a secondary goal.  XX% indicated that obtaining a degree or certificate is a primary goal, while XX% indicated  this is a secondary goal.  Additionally, XX% indicated that obtaining or updating job-related skills is a primary goal, while XX% indicated that self-improvement/personal enjoyment is a primary goal </a:t>
            </a:r>
            <a:r>
              <a:rPr lang="en-US" i="1" dirty="0"/>
              <a:t>(survey item #17,</a:t>
            </a:r>
            <a:r>
              <a:rPr lang="en-US" i="1" baseline="0" dirty="0"/>
              <a:t> </a:t>
            </a:r>
            <a:r>
              <a:rPr lang="en-US" i="1" dirty="0"/>
              <a:t>Standard Reports for [College Name]/All Students/Frequencies).</a:t>
            </a:r>
          </a:p>
          <a:p>
            <a:endParaRPr lang="en-US" dirty="0"/>
          </a:p>
        </p:txBody>
      </p:sp>
      <p:sp>
        <p:nvSpPr>
          <p:cNvPr id="4" name="Slide Number Placeholder 3"/>
          <p:cNvSpPr>
            <a:spLocks noGrp="1"/>
          </p:cNvSpPr>
          <p:nvPr>
            <p:ph type="sldNum" sz="quarter" idx="10"/>
          </p:nvPr>
        </p:nvSpPr>
        <p:spPr/>
        <p:txBody>
          <a:bodyPr/>
          <a:lstStyle/>
          <a:p>
            <a:fld id="{93AF1055-CB92-40EF-BD09-A2225F1FCAC6}" type="slidenum">
              <a:rPr lang="en-US" smtClean="0"/>
              <a:pPr/>
              <a:t>14</a:t>
            </a:fld>
            <a:endParaRPr lang="en-US"/>
          </a:p>
        </p:txBody>
      </p:sp>
    </p:spTree>
    <p:extLst>
      <p:ext uri="{BB962C8B-B14F-4D97-AF65-F5344CB8AC3E}">
        <p14:creationId xmlns:p14="http://schemas.microsoft.com/office/powerpoint/2010/main" val="2292077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a:t>Total</a:t>
            </a:r>
            <a:r>
              <a:rPr lang="en-US" b="1" u="sng" baseline="0" dirty="0"/>
              <a:t> </a:t>
            </a:r>
            <a:r>
              <a:rPr lang="en-US" b="1" u="sng" dirty="0"/>
              <a:t>Credit Hours Earned</a:t>
            </a:r>
            <a:endParaRPr lang="en-US" dirty="0"/>
          </a:p>
          <a:p>
            <a:r>
              <a:rPr lang="en-US" dirty="0"/>
              <a:t>XX% of surveyed students have completed fewer than 15 credit hours, XX% have completed 15-29 credit hours, and XX% have completed more than 30 credit hours </a:t>
            </a:r>
            <a:r>
              <a:rPr lang="en-US" i="1" dirty="0"/>
              <a:t>(survey item #23,</a:t>
            </a:r>
            <a:r>
              <a:rPr lang="en-US" i="1" baseline="0" dirty="0"/>
              <a:t> </a:t>
            </a:r>
            <a:r>
              <a:rPr lang="en-US" i="1" dirty="0"/>
              <a:t>Standard Reports for [College Name]/All Students/Frequencies).</a:t>
            </a:r>
          </a:p>
          <a:p>
            <a:r>
              <a:rPr lang="en-US" b="1" dirty="0"/>
              <a:t>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3AF1055-CB92-40EF-BD09-A2225F1FCAC6}" type="slidenum">
              <a:rPr lang="en-US" smtClean="0"/>
              <a:pPr/>
              <a:t>15</a:t>
            </a:fld>
            <a:endParaRPr lang="en-US"/>
          </a:p>
        </p:txBody>
      </p:sp>
    </p:spTree>
    <p:extLst>
      <p:ext uri="{BB962C8B-B14F-4D97-AF65-F5344CB8AC3E}">
        <p14:creationId xmlns:p14="http://schemas.microsoft.com/office/powerpoint/2010/main" val="2800898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a:t>External Commitments</a:t>
            </a:r>
            <a:endParaRPr lang="en-US" dirty="0"/>
          </a:p>
          <a:p>
            <a:r>
              <a:rPr lang="en-US" dirty="0"/>
              <a:t>XX% of student</a:t>
            </a:r>
            <a:r>
              <a:rPr lang="en-US" baseline="0" dirty="0"/>
              <a:t> respondents</a:t>
            </a:r>
            <a:r>
              <a:rPr lang="en-US" dirty="0"/>
              <a:t> work 21 or more hours per week, XX% care for dependents at least six hours per week, and XX% spend at least six hours per week commuting to class </a:t>
            </a:r>
            <a:r>
              <a:rPr lang="en-US" i="1" dirty="0"/>
              <a:t>(survey items</a:t>
            </a:r>
            <a:r>
              <a:rPr lang="en-US" i="1" baseline="0" dirty="0"/>
              <a:t> #10b, #10d, and #10e, </a:t>
            </a:r>
            <a:r>
              <a:rPr lang="en-US" i="1" dirty="0"/>
              <a:t>Standard Reports for [College Name]/All Students/Frequencies).</a:t>
            </a:r>
          </a:p>
          <a:p>
            <a:r>
              <a:rPr lang="en-US" i="1" dirty="0"/>
              <a:t> </a:t>
            </a:r>
          </a:p>
        </p:txBody>
      </p:sp>
      <p:sp>
        <p:nvSpPr>
          <p:cNvPr id="4" name="Slide Number Placeholder 3"/>
          <p:cNvSpPr>
            <a:spLocks noGrp="1"/>
          </p:cNvSpPr>
          <p:nvPr>
            <p:ph type="sldNum" sz="quarter" idx="10"/>
          </p:nvPr>
        </p:nvSpPr>
        <p:spPr/>
        <p:txBody>
          <a:bodyPr/>
          <a:lstStyle/>
          <a:p>
            <a:fld id="{93AF1055-CB92-40EF-BD09-A2225F1FCAC6}" type="slidenum">
              <a:rPr lang="en-US" smtClean="0"/>
              <a:pPr/>
              <a:t>16</a:t>
            </a:fld>
            <a:endParaRPr lang="en-US"/>
          </a:p>
        </p:txBody>
      </p:sp>
    </p:spTree>
    <p:extLst>
      <p:ext uri="{BB962C8B-B14F-4D97-AF65-F5344CB8AC3E}">
        <p14:creationId xmlns:p14="http://schemas.microsoft.com/office/powerpoint/2010/main" val="304687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a:t>College-Sponsored Activities</a:t>
            </a:r>
            <a:endParaRPr lang="en-US" dirty="0"/>
          </a:p>
          <a:p>
            <a:r>
              <a:rPr lang="en-US" i="1" dirty="0"/>
              <a:t>Over three-quarters </a:t>
            </a:r>
            <a:r>
              <a:rPr lang="en-US" baseline="0" dirty="0"/>
              <a:t>(</a:t>
            </a:r>
            <a:r>
              <a:rPr lang="en-US" dirty="0"/>
              <a:t>XX%) of student</a:t>
            </a:r>
            <a:r>
              <a:rPr lang="en-US" baseline="0" dirty="0"/>
              <a:t> respondents</a:t>
            </a:r>
            <a:r>
              <a:rPr lang="en-US" dirty="0"/>
              <a:t> do not</a:t>
            </a:r>
            <a:r>
              <a:rPr lang="en-US" baseline="0" dirty="0"/>
              <a:t> participate in any college-sponsored activities (including organizations, campus publications, student government, intercollegiate or intramural sports, etc.) while </a:t>
            </a:r>
            <a:r>
              <a:rPr lang="en-US" dirty="0"/>
              <a:t>XX% </a:t>
            </a:r>
            <a:r>
              <a:rPr lang="en-US" i="0" dirty="0"/>
              <a:t>typically</a:t>
            </a:r>
            <a:r>
              <a:rPr lang="en-US" i="0" baseline="0" dirty="0"/>
              <a:t> spend only 1 to </a:t>
            </a:r>
            <a:r>
              <a:rPr lang="en-US" baseline="0" dirty="0"/>
              <a:t>5 hours per week participating in these activities</a:t>
            </a:r>
            <a:r>
              <a:rPr lang="en-US" i="1" dirty="0"/>
              <a:t>(survey item</a:t>
            </a:r>
            <a:r>
              <a:rPr lang="en-US" i="1" baseline="0" dirty="0"/>
              <a:t> #10c, </a:t>
            </a:r>
            <a:r>
              <a:rPr lang="en-US" i="1" dirty="0"/>
              <a:t>Standard Reports for [College Name]/All Students/Frequencies).</a:t>
            </a:r>
          </a:p>
          <a:p>
            <a:endParaRPr lang="en-US" dirty="0"/>
          </a:p>
        </p:txBody>
      </p:sp>
      <p:sp>
        <p:nvSpPr>
          <p:cNvPr id="4" name="Slide Number Placeholder 3"/>
          <p:cNvSpPr>
            <a:spLocks noGrp="1"/>
          </p:cNvSpPr>
          <p:nvPr>
            <p:ph type="sldNum" sz="quarter" idx="10"/>
          </p:nvPr>
        </p:nvSpPr>
        <p:spPr/>
        <p:txBody>
          <a:bodyPr/>
          <a:lstStyle/>
          <a:p>
            <a:fld id="{93AF1055-CB92-40EF-BD09-A2225F1FCAC6}" type="slidenum">
              <a:rPr lang="en-US" smtClean="0"/>
              <a:pPr/>
              <a:t>17</a:t>
            </a:fld>
            <a:endParaRPr lang="en-US"/>
          </a:p>
        </p:txBody>
      </p:sp>
    </p:spTree>
    <p:extLst>
      <p:ext uri="{BB962C8B-B14F-4D97-AF65-F5344CB8AC3E}">
        <p14:creationId xmlns:p14="http://schemas.microsoft.com/office/powerpoint/2010/main" val="22706299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AF1055-CB92-40EF-BD09-A2225F1FCAC6}" type="slidenum">
              <a:rPr lang="en-US" smtClean="0"/>
              <a:pPr/>
              <a:t>18</a:t>
            </a:fld>
            <a:endParaRPr lang="en-US"/>
          </a:p>
        </p:txBody>
      </p:sp>
    </p:spTree>
    <p:extLst>
      <p:ext uri="{BB962C8B-B14F-4D97-AF65-F5344CB8AC3E}">
        <p14:creationId xmlns:p14="http://schemas.microsoft.com/office/powerpoint/2010/main" val="31702419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cs typeface="Arial" pitchFamily="34" charset="0"/>
              </a:rPr>
              <a:t>The Center reports survey results in two ways: students’ responses to individual survey items, which are presented in absolute terms, and national benchmarks.</a:t>
            </a:r>
          </a:p>
          <a:p>
            <a:endParaRPr lang="en-US" dirty="0">
              <a:latin typeface="+mn-lt"/>
              <a:cs typeface="Arial" pitchFamily="34" charset="0"/>
            </a:endParaRPr>
          </a:p>
          <a:p>
            <a:r>
              <a:rPr lang="en-US" dirty="0">
                <a:latin typeface="+mn-lt"/>
                <a:cs typeface="Arial" pitchFamily="34" charset="0"/>
              </a:rPr>
              <a:t>Benchmarks are groups of conceptually related items that address key areas of student engagement. </a:t>
            </a:r>
            <a:r>
              <a:rPr lang="en-US" i="1" dirty="0">
                <a:latin typeface="+mn-lt"/>
                <a:cs typeface="Arial" pitchFamily="34" charset="0"/>
              </a:rPr>
              <a:t>CCSSE</a:t>
            </a:r>
            <a:r>
              <a:rPr lang="en-US" dirty="0">
                <a:latin typeface="+mn-lt"/>
                <a:cs typeface="Arial" pitchFamily="34" charset="0"/>
              </a:rPr>
              <a:t>’s five benchmarks denote areas that educational research has shown to be important in quality educational practice.</a:t>
            </a:r>
            <a:r>
              <a:rPr lang="en-US" baseline="0" dirty="0">
                <a:latin typeface="+mn-lt"/>
                <a:cs typeface="Arial" pitchFamily="34" charset="0"/>
              </a:rPr>
              <a:t> </a:t>
            </a:r>
            <a:r>
              <a:rPr lang="en-US" dirty="0">
                <a:latin typeface="+mn-lt"/>
                <a:cs typeface="Arial" pitchFamily="34" charset="0"/>
              </a:rPr>
              <a:t>The five benchmarks of effective educational </a:t>
            </a:r>
            <a:r>
              <a:rPr lang="en-US" b="0" dirty="0">
                <a:latin typeface="+mn-lt"/>
                <a:cs typeface="Arial" pitchFamily="34" charset="0"/>
              </a:rPr>
              <a:t>practice are active and collaborative learning, student effort, academic challenge, student-faculty interaction, and support for learners.</a:t>
            </a:r>
          </a:p>
          <a:p>
            <a:endParaRPr lang="en-US" dirty="0">
              <a:latin typeface="+mn-lt"/>
            </a:endParaRPr>
          </a:p>
          <a:p>
            <a:endParaRPr lang="en-US" dirty="0">
              <a:latin typeface="+mn-lt"/>
            </a:endParaRPr>
          </a:p>
        </p:txBody>
      </p:sp>
      <p:sp>
        <p:nvSpPr>
          <p:cNvPr id="4" name="Slide Number Placeholder 3"/>
          <p:cNvSpPr>
            <a:spLocks noGrp="1"/>
          </p:cNvSpPr>
          <p:nvPr>
            <p:ph type="sldNum" sz="quarter" idx="10"/>
          </p:nvPr>
        </p:nvSpPr>
        <p:spPr/>
        <p:txBody>
          <a:bodyPr/>
          <a:lstStyle/>
          <a:p>
            <a:fld id="{93AF1055-CB92-40EF-BD09-A2225F1FCAC6}" type="slidenum">
              <a:rPr lang="en-US" smtClean="0"/>
              <a:pPr/>
              <a:t>19</a:t>
            </a:fld>
            <a:endParaRPr lang="en-US"/>
          </a:p>
        </p:txBody>
      </p:sp>
    </p:spTree>
    <p:extLst>
      <p:ext uri="{BB962C8B-B14F-4D97-AF65-F5344CB8AC3E}">
        <p14:creationId xmlns:p14="http://schemas.microsoft.com/office/powerpoint/2010/main" val="221231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AF1055-CB92-40EF-BD09-A2225F1FCAC6}" type="slidenum">
              <a:rPr lang="en-US" smtClean="0"/>
              <a:pPr/>
              <a:t>2</a:t>
            </a:fld>
            <a:endParaRPr lang="en-US" dirty="0"/>
          </a:p>
        </p:txBody>
      </p:sp>
    </p:spTree>
    <p:extLst>
      <p:ext uri="{BB962C8B-B14F-4D97-AF65-F5344CB8AC3E}">
        <p14:creationId xmlns:p14="http://schemas.microsoft.com/office/powerpoint/2010/main" val="3103743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dirty="0">
                <a:latin typeface="+mn-lt"/>
                <a:cs typeface="Arial" pitchFamily="34" charset="0"/>
              </a:rPr>
              <a:t>Each individual benchmark score was computed by averaging the scores on survey items that make up that benchmark. Benchmark scores are standardized so that the mean — the average of all participating students — always is 50 and the standard deviation is 25.</a:t>
            </a:r>
          </a:p>
          <a:p>
            <a:endParaRPr lang="en-US" sz="1200" i="1" dirty="0">
              <a:latin typeface="+mn-lt"/>
              <a:cs typeface="Arial" pitchFamily="34" charset="0"/>
            </a:endParaRPr>
          </a:p>
          <a:p>
            <a:r>
              <a:rPr lang="en-US" sz="1200" i="1" dirty="0">
                <a:latin typeface="+mn-lt"/>
                <a:cs typeface="Arial" pitchFamily="34" charset="0"/>
              </a:rPr>
              <a:t>The most valuable use of benchmarks is to see your</a:t>
            </a:r>
            <a:r>
              <a:rPr lang="en-US" sz="1200" i="1" baseline="0" dirty="0">
                <a:latin typeface="+mn-lt"/>
                <a:cs typeface="Arial" pitchFamily="34" charset="0"/>
              </a:rPr>
              <a:t> </a:t>
            </a:r>
            <a:r>
              <a:rPr lang="en-US" sz="1200" i="1" dirty="0">
                <a:latin typeface="+mn-lt"/>
                <a:cs typeface="Arial" pitchFamily="34" charset="0"/>
              </a:rPr>
              <a:t>college’s deviation from the mean, and the standardized score provides an easy way to assess whether an individual college is performing above or below the mean (50) on each benchmark. The standardized scores make it possible for colleges to compare their own performance across benchmarks and with groups of similar colleges.</a:t>
            </a:r>
          </a:p>
          <a:p>
            <a:pPr defTabSz="931727"/>
            <a:endParaRPr lang="en-US" sz="1200" i="1" dirty="0">
              <a:latin typeface="+mn-lt"/>
              <a:cs typeface="Arial" pitchFamily="34" charset="0"/>
            </a:endParaRPr>
          </a:p>
          <a:p>
            <a:pPr defTabSz="931727"/>
            <a:r>
              <a:rPr lang="en-US" sz="1200" i="1" dirty="0">
                <a:latin typeface="+mn-lt"/>
                <a:cs typeface="Arial" pitchFamily="34" charset="0"/>
              </a:rPr>
              <a:t>The Center encourages colleges to ask continually whether current performance is good enough — and to reach for excellence in student engagement.</a:t>
            </a:r>
          </a:p>
          <a:p>
            <a:pPr defTabSz="931727"/>
            <a:endParaRPr lang="en-US" sz="1200" i="1" dirty="0">
              <a:latin typeface="+mn-lt"/>
              <a:cs typeface="Arial" pitchFamily="34" charset="0"/>
            </a:endParaRPr>
          </a:p>
          <a:p>
            <a:pPr defTabSz="931727"/>
            <a:r>
              <a:rPr lang="en-US" sz="1200" i="1" dirty="0">
                <a:latin typeface="+mn-lt"/>
                <a:cs typeface="Arial" pitchFamily="34" charset="0"/>
              </a:rPr>
              <a:t>You college’s benchmark score</a:t>
            </a:r>
            <a:r>
              <a:rPr lang="en-US" sz="1200" i="1" baseline="0" dirty="0">
                <a:latin typeface="+mn-lt"/>
                <a:cs typeface="Arial" pitchFamily="34" charset="0"/>
              </a:rPr>
              <a:t>s are available through </a:t>
            </a:r>
            <a:r>
              <a:rPr lang="en-US" sz="1200" i="1" dirty="0">
                <a:latin typeface="+mn-lt"/>
              </a:rPr>
              <a:t>Standard Reports for [College Name]/All Students/Benchmarks.</a:t>
            </a:r>
            <a:endParaRPr lang="en-US" sz="1200" i="1" dirty="0">
              <a:latin typeface="+mn-lt"/>
              <a:cs typeface="Arial" pitchFamily="34" charset="0"/>
            </a:endParaRPr>
          </a:p>
          <a:p>
            <a:endParaRPr lang="en-US" dirty="0">
              <a:latin typeface="+mn-lt"/>
              <a:cs typeface="Arial" pitchFamily="34" charset="0"/>
            </a:endParaRPr>
          </a:p>
          <a:p>
            <a:endParaRPr lang="en-US" dirty="0">
              <a:latin typeface="+mn-lt"/>
              <a:cs typeface="Arial" pitchFamily="34" charset="0"/>
            </a:endParaRPr>
          </a:p>
          <a:p>
            <a:endParaRPr lang="en-US" dirty="0">
              <a:latin typeface="+mn-lt"/>
              <a:cs typeface="Arial" pitchFamily="34" charset="0"/>
            </a:endParaRPr>
          </a:p>
        </p:txBody>
      </p:sp>
      <p:sp>
        <p:nvSpPr>
          <p:cNvPr id="4" name="Slide Number Placeholder 3"/>
          <p:cNvSpPr>
            <a:spLocks noGrp="1"/>
          </p:cNvSpPr>
          <p:nvPr>
            <p:ph type="sldNum" sz="quarter" idx="10"/>
          </p:nvPr>
        </p:nvSpPr>
        <p:spPr/>
        <p:txBody>
          <a:bodyPr/>
          <a:lstStyle/>
          <a:p>
            <a:fld id="{93AF1055-CB92-40EF-BD09-A2225F1FCAC6}" type="slidenum">
              <a:rPr lang="en-US" smtClean="0"/>
              <a:pPr/>
              <a:t>20</a:t>
            </a:fld>
            <a:endParaRPr lang="en-US"/>
          </a:p>
        </p:txBody>
      </p:sp>
    </p:spTree>
    <p:extLst>
      <p:ext uri="{BB962C8B-B14F-4D97-AF65-F5344CB8AC3E}">
        <p14:creationId xmlns:p14="http://schemas.microsoft.com/office/powerpoint/2010/main" val="27201935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latin typeface="+mn-lt"/>
                <a:cs typeface="Arial" pitchFamily="34" charset="0"/>
              </a:rPr>
              <a:t>The Center offers five ways that colleges can use benchmarks to better understand their performance — and to reach for excellence. Colleges can:</a:t>
            </a:r>
          </a:p>
          <a:p>
            <a:endParaRPr lang="en-US" i="1" dirty="0">
              <a:latin typeface="+mn-lt"/>
              <a:cs typeface="Arial" pitchFamily="34" charset="0"/>
            </a:endParaRPr>
          </a:p>
          <a:p>
            <a:pPr marL="275170" indent="-275170">
              <a:buAutoNum type="arabicPeriod"/>
            </a:pPr>
            <a:r>
              <a:rPr lang="en-US" i="1" dirty="0">
                <a:latin typeface="+mn-lt"/>
                <a:cs typeface="Arial" pitchFamily="34" charset="0"/>
              </a:rPr>
              <a:t>Compare their performance to that of the national average — and at the same time, resist the average. Comparing themselves to the average of participating colleges (the 50 mark) is a start. But then colleges should assess their performance on the individual survey items that make up the benchmark. Most colleges will find areas for improvement at the item level.</a:t>
            </a:r>
          </a:p>
          <a:p>
            <a:pPr marL="275170" indent="-275170">
              <a:buAutoNum type="arabicPeriod"/>
            </a:pPr>
            <a:r>
              <a:rPr lang="en-US" i="1" dirty="0">
                <a:latin typeface="+mn-lt"/>
                <a:cs typeface="Arial" pitchFamily="34" charset="0"/>
              </a:rPr>
              <a:t>Measure their overall performance against results for their least-engaged group. A college might aspire to make sure all subgroups (e.g., less than full-time and full-time students; developmental students; students across all racial, ethnic, and income groups; etc.) engage in their education at similarly high levels.</a:t>
            </a:r>
          </a:p>
          <a:p>
            <a:pPr marL="275170" indent="-275170">
              <a:buAutoNum type="arabicPeriod"/>
            </a:pPr>
            <a:r>
              <a:rPr lang="en-US" i="1" dirty="0">
                <a:latin typeface="+mn-lt"/>
                <a:cs typeface="Arial" pitchFamily="34" charset="0"/>
              </a:rPr>
              <a:t>Examine areas that their college values strongly. They might focus, for example, on survey items related to service to high-risk students or on those related to academic rigor (e.g., are they asking students to read and write enough?).</a:t>
            </a:r>
          </a:p>
          <a:p>
            <a:pPr marL="275170" indent="-275170">
              <a:buAutoNum type="arabicPeriod"/>
            </a:pPr>
            <a:r>
              <a:rPr lang="en-US" i="1" dirty="0">
                <a:latin typeface="+mn-lt"/>
                <a:cs typeface="Arial" pitchFamily="34" charset="0"/>
              </a:rPr>
              <a:t>Make the most important comparison: where they are now, compared with where they want to be. This is the mark of an institution committed to continuous improvement.</a:t>
            </a:r>
          </a:p>
          <a:p>
            <a:endParaRPr lang="en-US" i="1" dirty="0">
              <a:latin typeface="+mn-lt"/>
              <a:cs typeface="Arial" pitchFamily="34" charset="0"/>
            </a:endParaRPr>
          </a:p>
          <a:p>
            <a:r>
              <a:rPr lang="en-US" i="1" dirty="0">
                <a:latin typeface="+mn-lt"/>
                <a:cs typeface="Arial" pitchFamily="34" charset="0"/>
              </a:rPr>
              <a:t>On</a:t>
            </a:r>
            <a:r>
              <a:rPr lang="en-US" i="1" baseline="0" dirty="0">
                <a:latin typeface="+mn-lt"/>
                <a:cs typeface="Arial" pitchFamily="34" charset="0"/>
              </a:rPr>
              <a:t> this slide, you can compare your benchmark scores to a comparison group. </a:t>
            </a:r>
            <a:r>
              <a:rPr lang="en-US" i="1" dirty="0">
                <a:latin typeface="+mn-lt"/>
                <a:cs typeface="Arial" pitchFamily="34" charset="0"/>
              </a:rPr>
              <a:t>Some comparisons you might want to make include:</a:t>
            </a:r>
          </a:p>
          <a:p>
            <a:pPr marL="183447" indent="-183447">
              <a:buFont typeface="Arial" pitchFamily="34" charset="0"/>
              <a:buChar char="•"/>
            </a:pPr>
            <a:r>
              <a:rPr lang="en-US" i="1" dirty="0">
                <a:latin typeface="+mn-lt"/>
                <a:cs typeface="Arial" pitchFamily="34" charset="0"/>
              </a:rPr>
              <a:t>Subgroups within your college</a:t>
            </a:r>
          </a:p>
          <a:p>
            <a:pPr marL="183447" indent="-183447">
              <a:buFont typeface="Arial" pitchFamily="34" charset="0"/>
              <a:buChar char="•"/>
            </a:pPr>
            <a:r>
              <a:rPr lang="en-US" i="1" baseline="0" dirty="0">
                <a:latin typeface="+mn-lt"/>
                <a:cs typeface="Arial" pitchFamily="34" charset="0"/>
              </a:rPr>
              <a:t>College</a:t>
            </a:r>
            <a:r>
              <a:rPr lang="en-US" i="1" dirty="0">
                <a:latin typeface="+mn-lt"/>
                <a:cs typeface="Arial" pitchFamily="34" charset="0"/>
              </a:rPr>
              <a:t>s of similar</a:t>
            </a:r>
            <a:r>
              <a:rPr lang="en-US" i="1" baseline="0" dirty="0">
                <a:latin typeface="+mn-lt"/>
                <a:cs typeface="Arial" pitchFamily="34" charset="0"/>
              </a:rPr>
              <a:t> size </a:t>
            </a:r>
          </a:p>
          <a:p>
            <a:pPr marL="183447" indent="-183447">
              <a:buFont typeface="Arial" pitchFamily="34" charset="0"/>
              <a:buChar char="•"/>
            </a:pPr>
            <a:r>
              <a:rPr lang="en-US" i="1" dirty="0"/>
              <a:t>Consortium</a:t>
            </a:r>
            <a:r>
              <a:rPr lang="en-US" i="1" baseline="0" dirty="0"/>
              <a:t> comparison group</a:t>
            </a:r>
            <a:endParaRPr lang="en-US" dirty="0">
              <a:latin typeface="+mn-lt"/>
              <a:cs typeface="Arial" pitchFamily="34" charset="0"/>
            </a:endParaRPr>
          </a:p>
        </p:txBody>
      </p:sp>
      <p:sp>
        <p:nvSpPr>
          <p:cNvPr id="4" name="Slide Number Placeholder 3"/>
          <p:cNvSpPr>
            <a:spLocks noGrp="1"/>
          </p:cNvSpPr>
          <p:nvPr>
            <p:ph type="sldNum" sz="quarter" idx="10"/>
          </p:nvPr>
        </p:nvSpPr>
        <p:spPr/>
        <p:txBody>
          <a:bodyPr/>
          <a:lstStyle/>
          <a:p>
            <a:fld id="{93AF1055-CB92-40EF-BD09-A2225F1FCAC6}" type="slidenum">
              <a:rPr lang="en-US" smtClean="0"/>
              <a:pPr/>
              <a:t>21</a:t>
            </a:fld>
            <a:endParaRPr lang="en-US"/>
          </a:p>
        </p:txBody>
      </p:sp>
    </p:spTree>
    <p:extLst>
      <p:ext uri="{BB962C8B-B14F-4D97-AF65-F5344CB8AC3E}">
        <p14:creationId xmlns:p14="http://schemas.microsoft.com/office/powerpoint/2010/main" val="27201935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latin typeface="+mn-lt"/>
                <a:cs typeface="Arial" pitchFamily="34" charset="0"/>
              </a:rPr>
              <a:t>Don’t forget to make the most important comparison: where you are now, compared with where you want to be. This is the mark of an institution committed to continuous</a:t>
            </a:r>
            <a:r>
              <a:rPr lang="en-US" i="1" baseline="0" dirty="0">
                <a:latin typeface="+mn-lt"/>
                <a:cs typeface="Arial" pitchFamily="34" charset="0"/>
              </a:rPr>
              <a:t> </a:t>
            </a:r>
            <a:r>
              <a:rPr lang="en-US" i="1" dirty="0">
                <a:latin typeface="+mn-lt"/>
                <a:cs typeface="Arial" pitchFamily="34" charset="0"/>
              </a:rPr>
              <a:t>improvement.</a:t>
            </a:r>
          </a:p>
          <a:p>
            <a:endParaRPr lang="en-US" dirty="0">
              <a:latin typeface="+mn-lt"/>
              <a:cs typeface="Arial" pitchFamily="34" charset="0"/>
            </a:endParaRPr>
          </a:p>
        </p:txBody>
      </p:sp>
      <p:sp>
        <p:nvSpPr>
          <p:cNvPr id="4" name="Slide Number Placeholder 3"/>
          <p:cNvSpPr>
            <a:spLocks noGrp="1"/>
          </p:cNvSpPr>
          <p:nvPr>
            <p:ph type="sldNum" sz="quarter" idx="10"/>
          </p:nvPr>
        </p:nvSpPr>
        <p:spPr/>
        <p:txBody>
          <a:bodyPr/>
          <a:lstStyle/>
          <a:p>
            <a:fld id="{93AF1055-CB92-40EF-BD09-A2225F1FCAC6}" type="slidenum">
              <a:rPr lang="en-US" smtClean="0"/>
              <a:pPr/>
              <a:t>22</a:t>
            </a:fld>
            <a:endParaRPr lang="en-US"/>
          </a:p>
        </p:txBody>
      </p:sp>
    </p:spTree>
    <p:extLst>
      <p:ext uri="{BB962C8B-B14F-4D97-AF65-F5344CB8AC3E}">
        <p14:creationId xmlns:p14="http://schemas.microsoft.com/office/powerpoint/2010/main" val="11177234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latin typeface="+mn-lt"/>
                <a:cs typeface="Arial" pitchFamily="34" charset="0"/>
              </a:rPr>
              <a:t>This is an opportunity to customize one or more slides that show how your college is reaching for excellence. You might, for example, discuss how your college is using CCSSE data to better understand and improve its practices — e.g., by comparing yourself to the national average (the 50 mark), measuring overall performance against performance by your least-engaged student groups, gauging your work in the areas your college strongly values, or contrasting where you are with where you want to be.</a:t>
            </a:r>
          </a:p>
          <a:p>
            <a:endParaRPr lang="en-US" dirty="0">
              <a:latin typeface="+mn-lt"/>
            </a:endParaRPr>
          </a:p>
        </p:txBody>
      </p:sp>
      <p:sp>
        <p:nvSpPr>
          <p:cNvPr id="4" name="Slide Number Placeholder 3"/>
          <p:cNvSpPr>
            <a:spLocks noGrp="1"/>
          </p:cNvSpPr>
          <p:nvPr>
            <p:ph type="sldNum" sz="quarter" idx="10"/>
          </p:nvPr>
        </p:nvSpPr>
        <p:spPr/>
        <p:txBody>
          <a:bodyPr/>
          <a:lstStyle/>
          <a:p>
            <a:fld id="{93AF1055-CB92-40EF-BD09-A2225F1FCAC6}" type="slidenum">
              <a:rPr lang="en-US" smtClean="0"/>
              <a:pPr/>
              <a:t>23</a:t>
            </a:fld>
            <a:endParaRPr lang="en-US"/>
          </a:p>
        </p:txBody>
      </p:sp>
    </p:spTree>
    <p:extLst>
      <p:ext uri="{BB962C8B-B14F-4D97-AF65-F5344CB8AC3E}">
        <p14:creationId xmlns:p14="http://schemas.microsoft.com/office/powerpoint/2010/main" val="16214873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AF1055-CB92-40EF-BD09-A2225F1FCAC6}" type="slidenum">
              <a:rPr lang="en-US" smtClean="0"/>
              <a:pPr/>
              <a:t>24</a:t>
            </a:fld>
            <a:endParaRPr lang="en-US"/>
          </a:p>
        </p:txBody>
      </p:sp>
    </p:spTree>
    <p:extLst>
      <p:ext uri="{BB962C8B-B14F-4D97-AF65-F5344CB8AC3E}">
        <p14:creationId xmlns:p14="http://schemas.microsoft.com/office/powerpoint/2010/main" val="15011295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latin typeface="+mn-lt"/>
                <a:cs typeface="Arial" pitchFamily="34" charset="0"/>
              </a:rPr>
              <a:t>Among CCSSE respondents, XX% report that completing a certificate is a goal, XX% say obtaining an associate degree is a goal, and XX% say transferring</a:t>
            </a:r>
            <a:r>
              <a:rPr lang="en-US" i="1" baseline="0" dirty="0">
                <a:latin typeface="+mn-lt"/>
                <a:cs typeface="Arial" pitchFamily="34" charset="0"/>
              </a:rPr>
              <a:t> to a four-year college or university is a goal </a:t>
            </a:r>
            <a:r>
              <a:rPr lang="en-US" i="1" dirty="0">
                <a:latin typeface="+mn-lt"/>
                <a:cs typeface="Arial" pitchFamily="34" charset="0"/>
              </a:rPr>
              <a:t>(survey item #17, </a:t>
            </a:r>
            <a:r>
              <a:rPr lang="en-US" i="1" dirty="0"/>
              <a:t>Standard Reports for [College Name]/All Students/Frequencies</a:t>
            </a:r>
            <a:r>
              <a:rPr lang="en-US" i="1" baseline="0" dirty="0">
                <a:latin typeface="+mn-lt"/>
                <a:cs typeface="Arial" pitchFamily="34" charset="0"/>
              </a:rPr>
              <a:t>)</a:t>
            </a:r>
            <a:r>
              <a:rPr lang="en-US" i="1" dirty="0">
                <a:latin typeface="+mn-lt"/>
                <a:cs typeface="Arial" pitchFamily="34" charset="0"/>
              </a:rPr>
              <a:t>. </a:t>
            </a:r>
          </a:p>
          <a:p>
            <a:endParaRPr lang="en-US" dirty="0">
              <a:latin typeface="+mn-lt"/>
              <a:cs typeface="Arial" pitchFamily="34" charset="0"/>
            </a:endParaRPr>
          </a:p>
          <a:p>
            <a:endParaRPr lang="en-US" dirty="0">
              <a:latin typeface="+mn-lt"/>
              <a:cs typeface="Arial" pitchFamily="34" charset="0"/>
            </a:endParaRPr>
          </a:p>
        </p:txBody>
      </p:sp>
      <p:sp>
        <p:nvSpPr>
          <p:cNvPr id="4" name="Slide Number Placeholder 3"/>
          <p:cNvSpPr>
            <a:spLocks noGrp="1"/>
          </p:cNvSpPr>
          <p:nvPr>
            <p:ph type="sldNum" sz="quarter" idx="10"/>
          </p:nvPr>
        </p:nvSpPr>
        <p:spPr/>
        <p:txBody>
          <a:bodyPr/>
          <a:lstStyle/>
          <a:p>
            <a:fld id="{93AF1055-CB92-40EF-BD09-A2225F1FCAC6}" type="slidenum">
              <a:rPr lang="en-US" smtClean="0"/>
              <a:pPr/>
              <a:t>25</a:t>
            </a:fld>
            <a:endParaRPr lang="en-US"/>
          </a:p>
        </p:txBody>
      </p:sp>
    </p:spTree>
    <p:extLst>
      <p:ext uri="{BB962C8B-B14F-4D97-AF65-F5344CB8AC3E}">
        <p14:creationId xmlns:p14="http://schemas.microsoft.com/office/powerpoint/2010/main" val="11613258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235">
              <a:defRPr/>
            </a:pPr>
            <a:r>
              <a:rPr lang="en-US" i="0" dirty="0">
                <a:latin typeface="+mn-lt"/>
                <a:cs typeface="Arial" pitchFamily="34" charset="0"/>
              </a:rPr>
              <a:t>Asked about their plans after the current semester, XX% of students report </a:t>
            </a:r>
            <a:r>
              <a:rPr lang="en-US" i="1" dirty="0">
                <a:latin typeface="+mn-lt"/>
                <a:cs typeface="Arial" pitchFamily="34" charset="0"/>
              </a:rPr>
              <a:t>(survey</a:t>
            </a:r>
            <a:r>
              <a:rPr lang="en-US" i="1" baseline="0" dirty="0">
                <a:latin typeface="+mn-lt"/>
                <a:cs typeface="Arial" pitchFamily="34" charset="0"/>
              </a:rPr>
              <a:t> item #20</a:t>
            </a:r>
            <a:r>
              <a:rPr lang="en-US" i="1" dirty="0">
                <a:latin typeface="+mn-lt"/>
                <a:cs typeface="Arial" pitchFamily="34" charset="0"/>
              </a:rPr>
              <a:t>, </a:t>
            </a:r>
            <a:r>
              <a:rPr lang="en-US" i="1" dirty="0"/>
              <a:t>Standard Reports for [College Name]/All Students/Frequencies</a:t>
            </a:r>
            <a:r>
              <a:rPr lang="en-US" i="1" baseline="0" dirty="0">
                <a:latin typeface="+mn-lt"/>
                <a:cs typeface="Arial" pitchFamily="34" charset="0"/>
              </a:rPr>
              <a:t>)</a:t>
            </a:r>
            <a:r>
              <a:rPr lang="en-US" i="0" baseline="0" dirty="0">
                <a:latin typeface="+mn-lt"/>
                <a:cs typeface="Arial" pitchFamily="34" charset="0"/>
              </a:rPr>
              <a:t> </a:t>
            </a:r>
            <a:r>
              <a:rPr lang="en-US" i="0" dirty="0">
                <a:latin typeface="+mn-lt"/>
                <a:cs typeface="Arial" pitchFamily="34" charset="0"/>
              </a:rPr>
              <a:t>that they have no plans to return or are uncertain about their future plans. These data clearly point to an opportunity for our college, through strengthened academic planning and advising, to help students establish an academic plan and pathway that will help them persist in college.</a:t>
            </a:r>
          </a:p>
          <a:p>
            <a:endParaRPr lang="en-US" i="0" dirty="0">
              <a:latin typeface="+mn-lt"/>
              <a:cs typeface="Arial" pitchFamily="34" charset="0"/>
            </a:endParaRPr>
          </a:p>
          <a:p>
            <a:r>
              <a:rPr lang="en-US" i="0" dirty="0">
                <a:latin typeface="+mn-lt"/>
                <a:cs typeface="Arial" pitchFamily="34" charset="0"/>
              </a:rPr>
              <a:t>When</a:t>
            </a:r>
            <a:r>
              <a:rPr lang="en-US" i="0" baseline="0" dirty="0">
                <a:latin typeface="+mn-lt"/>
                <a:cs typeface="Arial" pitchFamily="34" charset="0"/>
              </a:rPr>
              <a:t> asked how likely it is that the issues highlighted on the slide would cause them to withdraw from class or from this college, nearly half of students answered that lack of finances would be a </a:t>
            </a:r>
            <a:r>
              <a:rPr lang="en-US" i="1" baseline="0" dirty="0">
                <a:latin typeface="+mn-lt"/>
                <a:cs typeface="Arial" pitchFamily="34" charset="0"/>
              </a:rPr>
              <a:t>very likely </a:t>
            </a:r>
            <a:r>
              <a:rPr lang="en-US" i="0" baseline="0" dirty="0">
                <a:latin typeface="+mn-lt"/>
                <a:cs typeface="Arial" pitchFamily="34" charset="0"/>
              </a:rPr>
              <a:t>or </a:t>
            </a:r>
            <a:r>
              <a:rPr lang="en-US" i="1" baseline="0" dirty="0">
                <a:latin typeface="+mn-lt"/>
                <a:cs typeface="Arial" pitchFamily="34" charset="0"/>
              </a:rPr>
              <a:t>likely</a:t>
            </a:r>
            <a:r>
              <a:rPr lang="en-US" i="0" baseline="0" dirty="0">
                <a:latin typeface="+mn-lt"/>
                <a:cs typeface="Arial" pitchFamily="34" charset="0"/>
              </a:rPr>
              <a:t>  cause for them to withdrawal </a:t>
            </a:r>
            <a:r>
              <a:rPr lang="en-US" i="1" baseline="0" dirty="0">
                <a:latin typeface="+mn-lt"/>
                <a:cs typeface="Arial" pitchFamily="34" charset="0"/>
              </a:rPr>
              <a:t>(survey item #14, </a:t>
            </a:r>
            <a:r>
              <a:rPr lang="en-US" i="1" dirty="0"/>
              <a:t>Standard Reports for [College Name]/All Students/Frequencies</a:t>
            </a:r>
            <a:r>
              <a:rPr lang="en-US" i="1" baseline="0" dirty="0">
                <a:latin typeface="+mn-lt"/>
                <a:cs typeface="Arial" pitchFamily="34" charset="0"/>
              </a:rPr>
              <a:t>)</a:t>
            </a:r>
            <a:r>
              <a:rPr lang="en-US" i="0" baseline="0" dirty="0">
                <a:latin typeface="+mn-lt"/>
                <a:cs typeface="Arial" pitchFamily="34" charset="0"/>
              </a:rPr>
              <a:t>.</a:t>
            </a:r>
          </a:p>
          <a:p>
            <a:endParaRPr lang="en-US" baseline="0" dirty="0">
              <a:latin typeface="+mn-lt"/>
              <a:cs typeface="Arial" pitchFamily="34" charset="0"/>
            </a:endParaRPr>
          </a:p>
          <a:p>
            <a:endParaRPr lang="en-US" dirty="0">
              <a:latin typeface="+mn-lt"/>
              <a:cs typeface="Arial" pitchFamily="34" charset="0"/>
            </a:endParaRPr>
          </a:p>
          <a:p>
            <a:endParaRPr lang="en-US" dirty="0">
              <a:latin typeface="+mn-lt"/>
              <a:cs typeface="Arial" pitchFamily="34" charset="0"/>
            </a:endParaRPr>
          </a:p>
        </p:txBody>
      </p:sp>
      <p:sp>
        <p:nvSpPr>
          <p:cNvPr id="4" name="Slide Number Placeholder 3"/>
          <p:cNvSpPr>
            <a:spLocks noGrp="1"/>
          </p:cNvSpPr>
          <p:nvPr>
            <p:ph type="sldNum" sz="quarter" idx="10"/>
          </p:nvPr>
        </p:nvSpPr>
        <p:spPr/>
        <p:txBody>
          <a:bodyPr/>
          <a:lstStyle/>
          <a:p>
            <a:fld id="{93AF1055-CB92-40EF-BD09-A2225F1FCAC6}" type="slidenum">
              <a:rPr lang="en-US" smtClean="0"/>
              <a:pPr/>
              <a:t>26</a:t>
            </a:fld>
            <a:endParaRPr lang="en-US"/>
          </a:p>
        </p:txBody>
      </p:sp>
    </p:spTree>
    <p:extLst>
      <p:ext uri="{BB962C8B-B14F-4D97-AF65-F5344CB8AC3E}">
        <p14:creationId xmlns:p14="http://schemas.microsoft.com/office/powerpoint/2010/main" val="12258301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400" dirty="0"/>
              <a:t>The "part-</a:t>
            </a:r>
            <a:r>
              <a:rPr lang="en-US" sz="1400" dirty="0" err="1"/>
              <a:t>timeness</a:t>
            </a:r>
            <a:r>
              <a:rPr lang="en-US" sz="1400" dirty="0"/>
              <a:t>" of students is one of the greatest challenges community colleges face in creating strong campus connections. Students who enroll less than full-time are less engaged than their full-time peers, and more likely to drop out of college. </a:t>
            </a:r>
          </a:p>
          <a:p>
            <a:pPr defTabSz="917235">
              <a:defRPr/>
            </a:pPr>
            <a:endParaRPr lang="en-US" sz="1400" dirty="0">
              <a:cs typeface="Arial" pitchFamily="34" charset="0"/>
            </a:endParaRPr>
          </a:p>
          <a:p>
            <a:pPr defTabSz="917235">
              <a:defRPr/>
            </a:pPr>
            <a:r>
              <a:rPr lang="en-US" sz="1400" i="1" dirty="0">
                <a:cs typeface="Arial" pitchFamily="34" charset="0"/>
              </a:rPr>
              <a:t>Consider the experience of less than full-time and full-time students as shown by your college’s institutional data.  Use the Standard Reports under </a:t>
            </a:r>
            <a:r>
              <a:rPr lang="en-US" sz="1400" i="1" dirty="0"/>
              <a:t>Standard Reports for [College Name]/</a:t>
            </a:r>
            <a:r>
              <a:rPr lang="en-US" sz="1400" i="1" dirty="0">
                <a:cs typeface="Arial" pitchFamily="34" charset="0"/>
              </a:rPr>
              <a:t>Enrollment Status (Less than Full-time and Full-time) to note differences between less than full-time and full-time students on your campus, using the example here….</a:t>
            </a:r>
            <a:r>
              <a:rPr lang="en-US" sz="1400" i="1" dirty="0"/>
              <a:t> </a:t>
            </a:r>
          </a:p>
          <a:p>
            <a:pPr defTabSz="917235">
              <a:defRPr/>
            </a:pPr>
            <a:endParaRPr lang="en-US" sz="1400" dirty="0">
              <a:ea typeface="ＭＳ Ｐゴシック" charset="-128"/>
              <a:cs typeface="Arial" pitchFamily="34" charset="0"/>
            </a:endParaRPr>
          </a:p>
          <a:p>
            <a:pPr defTabSz="917235">
              <a:defRPr/>
            </a:pPr>
            <a:r>
              <a:rPr lang="en-US" sz="1400" i="1" dirty="0">
                <a:ea typeface="ＭＳ Ｐゴシック" charset="-128"/>
              </a:rPr>
              <a:t>Only XX% of less than full-time students versus XX% of full-time students say they “often” or “very often” talk about career plans with an instructor or advisor. Moreover, XX% of less than full-time students versus XX% of full-time students say they “never” have those conversations (survey item #4m).</a:t>
            </a:r>
          </a:p>
          <a:p>
            <a:pPr defTabSz="917235">
              <a:defRPr/>
            </a:pPr>
            <a:endParaRPr lang="en-US" sz="1400" i="1" dirty="0">
              <a:cs typeface="Arial" pitchFamily="34" charset="0"/>
            </a:endParaRPr>
          </a:p>
          <a:p>
            <a:pPr defTabSz="917235">
              <a:defRPr/>
            </a:pPr>
            <a:r>
              <a:rPr lang="en-US" sz="1400" i="1" dirty="0">
                <a:cs typeface="Arial" pitchFamily="34" charset="0"/>
              </a:rPr>
              <a:t>Additionally, less than full-time students were less likely to work with other students on projects during class, make class presentations, and participate in a community-based project as part of a course (survey items #4f, #4b, and #4i).</a:t>
            </a:r>
          </a:p>
          <a:p>
            <a:pPr defTabSz="917235">
              <a:defRPr/>
            </a:pPr>
            <a:endParaRPr lang="en-US" sz="1400" i="1" dirty="0">
              <a:cs typeface="Arial" pitchFamily="34" charset="0"/>
            </a:endParaRPr>
          </a:p>
          <a:p>
            <a:pPr defTabSz="917235">
              <a:defRPr/>
            </a:pPr>
            <a:r>
              <a:rPr lang="en-US" sz="1400" i="1" dirty="0"/>
              <a:t>Discuss what your institution is doing to engage less than full-time students.</a:t>
            </a:r>
          </a:p>
        </p:txBody>
      </p:sp>
      <p:sp>
        <p:nvSpPr>
          <p:cNvPr id="4" name="Slide Number Placeholder 3"/>
          <p:cNvSpPr>
            <a:spLocks noGrp="1"/>
          </p:cNvSpPr>
          <p:nvPr>
            <p:ph type="sldNum" sz="quarter" idx="10"/>
          </p:nvPr>
        </p:nvSpPr>
        <p:spPr/>
        <p:txBody>
          <a:bodyPr/>
          <a:lstStyle/>
          <a:p>
            <a:fld id="{93AF1055-CB92-40EF-BD09-A2225F1FCAC6}" type="slidenum">
              <a:rPr lang="en-US" smtClean="0"/>
              <a:pPr/>
              <a:t>27</a:t>
            </a:fld>
            <a:endParaRPr lang="en-US"/>
          </a:p>
        </p:txBody>
      </p:sp>
    </p:spTree>
    <p:extLst>
      <p:ext uri="{BB962C8B-B14F-4D97-AF65-F5344CB8AC3E}">
        <p14:creationId xmlns:p14="http://schemas.microsoft.com/office/powerpoint/2010/main" val="29627846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AF1055-CB92-40EF-BD09-A2225F1FCAC6}" type="slidenum">
              <a:rPr lang="en-US" smtClean="0"/>
              <a:pPr/>
              <a:t>28</a:t>
            </a:fld>
            <a:endParaRPr lang="en-US"/>
          </a:p>
        </p:txBody>
      </p:sp>
    </p:spTree>
    <p:extLst>
      <p:ext uri="{BB962C8B-B14F-4D97-AF65-F5344CB8AC3E}">
        <p14:creationId xmlns:p14="http://schemas.microsoft.com/office/powerpoint/2010/main" val="18142222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cs typeface="Arial" pitchFamily="34" charset="0"/>
              </a:rPr>
              <a:t>The Center describes four key strategies to promote the strengthened classroom experiences that ultimately are requisite to both increased levels of college completion and deeper levels of learning.</a:t>
            </a:r>
          </a:p>
          <a:p>
            <a:endParaRPr lang="en-US" dirty="0">
              <a:latin typeface="+mn-lt"/>
              <a:cs typeface="Arial" pitchFamily="34" charset="0"/>
            </a:endParaRPr>
          </a:p>
          <a:p>
            <a:r>
              <a:rPr lang="en-US" dirty="0">
                <a:latin typeface="+mn-lt"/>
                <a:cs typeface="Arial" pitchFamily="34" charset="0"/>
              </a:rPr>
              <a:t>In this discussion, the term </a:t>
            </a:r>
            <a:r>
              <a:rPr lang="en-US" i="1" dirty="0">
                <a:latin typeface="+mn-lt"/>
                <a:cs typeface="Arial" pitchFamily="34" charset="0"/>
              </a:rPr>
              <a:t>classroom experiences</a:t>
            </a:r>
            <a:r>
              <a:rPr lang="en-US" dirty="0">
                <a:latin typeface="+mn-lt"/>
                <a:cs typeface="Arial" pitchFamily="34" charset="0"/>
              </a:rPr>
              <a:t> refers to any activity that takes place as part of a regularly scheduled course.</a:t>
            </a:r>
          </a:p>
          <a:p>
            <a:endParaRPr lang="en-US" dirty="0">
              <a:latin typeface="+mn-lt"/>
              <a:cs typeface="Arial" pitchFamily="34" charset="0"/>
            </a:endParaRPr>
          </a:p>
          <a:p>
            <a:r>
              <a:rPr lang="en-US" dirty="0">
                <a:latin typeface="+mn-lt"/>
                <a:cs typeface="Arial" pitchFamily="34" charset="0"/>
              </a:rPr>
              <a:t>The key strategies are:</a:t>
            </a:r>
          </a:p>
          <a:p>
            <a:endParaRPr lang="en-US" dirty="0">
              <a:latin typeface="+mn-lt"/>
              <a:cs typeface="Arial" pitchFamily="34" charset="0"/>
            </a:endParaRPr>
          </a:p>
          <a:p>
            <a:pPr marL="183447" indent="-183447">
              <a:buFont typeface="Arial" pitchFamily="34" charset="0"/>
              <a:buChar char="•"/>
            </a:pPr>
            <a:r>
              <a:rPr lang="en-US" dirty="0">
                <a:latin typeface="+mn-lt"/>
                <a:cs typeface="Arial" pitchFamily="34" charset="0"/>
              </a:rPr>
              <a:t>Strengthen classroom engagement</a:t>
            </a:r>
          </a:p>
          <a:p>
            <a:pPr marL="183447" indent="-183447">
              <a:buFont typeface="Arial" pitchFamily="34" charset="0"/>
              <a:buChar char="•"/>
            </a:pPr>
            <a:r>
              <a:rPr lang="en-US" dirty="0">
                <a:latin typeface="+mn-lt"/>
                <a:cs typeface="Arial" pitchFamily="34" charset="0"/>
              </a:rPr>
              <a:t>Integrate student support into learning experiences</a:t>
            </a:r>
          </a:p>
          <a:p>
            <a:pPr marL="183447" indent="-183447">
              <a:buFont typeface="Arial" pitchFamily="34" charset="0"/>
              <a:buChar char="•"/>
            </a:pPr>
            <a:r>
              <a:rPr lang="en-US" dirty="0">
                <a:latin typeface="+mn-lt"/>
                <a:cs typeface="Arial" pitchFamily="34" charset="0"/>
              </a:rPr>
              <a:t>Expand professional development focused on engaging students</a:t>
            </a:r>
          </a:p>
          <a:p>
            <a:pPr marL="183447" indent="-183447">
              <a:buFont typeface="Arial" pitchFamily="34" charset="0"/>
              <a:buChar char="•"/>
            </a:pPr>
            <a:r>
              <a:rPr lang="en-US" dirty="0">
                <a:latin typeface="+mn-lt"/>
                <a:cs typeface="Arial" pitchFamily="34" charset="0"/>
              </a:rPr>
              <a:t>Focus institutional policies on creating the conditions for learning</a:t>
            </a:r>
          </a:p>
          <a:p>
            <a:endParaRPr lang="en-US" dirty="0">
              <a:latin typeface="+mn-lt"/>
            </a:endParaRPr>
          </a:p>
        </p:txBody>
      </p:sp>
      <p:sp>
        <p:nvSpPr>
          <p:cNvPr id="4" name="Slide Number Placeholder 3"/>
          <p:cNvSpPr>
            <a:spLocks noGrp="1"/>
          </p:cNvSpPr>
          <p:nvPr>
            <p:ph type="sldNum" sz="quarter" idx="10"/>
          </p:nvPr>
        </p:nvSpPr>
        <p:spPr/>
        <p:txBody>
          <a:bodyPr/>
          <a:lstStyle/>
          <a:p>
            <a:fld id="{93AF1055-CB92-40EF-BD09-A2225F1FCAC6}" type="slidenum">
              <a:rPr lang="en-US" smtClean="0"/>
              <a:pPr/>
              <a:t>29</a:t>
            </a:fld>
            <a:endParaRPr lang="en-US"/>
          </a:p>
        </p:txBody>
      </p:sp>
    </p:spTree>
    <p:extLst>
      <p:ext uri="{BB962C8B-B14F-4D97-AF65-F5344CB8AC3E}">
        <p14:creationId xmlns:p14="http://schemas.microsoft.com/office/powerpoint/2010/main" val="2242500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AF1055-CB92-40EF-BD09-A2225F1FCAC6}" type="slidenum">
              <a:rPr lang="en-US" smtClean="0"/>
              <a:pPr/>
              <a:t>3</a:t>
            </a:fld>
            <a:endParaRPr lang="en-US"/>
          </a:p>
        </p:txBody>
      </p:sp>
    </p:spTree>
    <p:extLst>
      <p:ext uri="{BB962C8B-B14F-4D97-AF65-F5344CB8AC3E}">
        <p14:creationId xmlns:p14="http://schemas.microsoft.com/office/powerpoint/2010/main" val="9892458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cs typeface="Arial" pitchFamily="34" charset="0"/>
              </a:rPr>
              <a:t>Moving the needle on student outcomes at community colleges substantially depends on what happens in the classroom. Colleges must make the most of the time students spend with their instructors. To do so, they should raise expectations; promote active, engaged learning; emphasize deep learning; build and encourage relationships; and ensure that students know where they stand.</a:t>
            </a:r>
          </a:p>
        </p:txBody>
      </p:sp>
      <p:sp>
        <p:nvSpPr>
          <p:cNvPr id="4" name="Slide Number Placeholder 3"/>
          <p:cNvSpPr>
            <a:spLocks noGrp="1"/>
          </p:cNvSpPr>
          <p:nvPr>
            <p:ph type="sldNum" sz="quarter" idx="10"/>
          </p:nvPr>
        </p:nvSpPr>
        <p:spPr/>
        <p:txBody>
          <a:bodyPr/>
          <a:lstStyle/>
          <a:p>
            <a:fld id="{93AF1055-CB92-40EF-BD09-A2225F1FCAC6}" type="slidenum">
              <a:rPr lang="en-US" smtClean="0"/>
              <a:pPr/>
              <a:t>30</a:t>
            </a:fld>
            <a:endParaRPr lang="en-US"/>
          </a:p>
        </p:txBody>
      </p:sp>
    </p:spTree>
    <p:extLst>
      <p:ext uri="{BB962C8B-B14F-4D97-AF65-F5344CB8AC3E}">
        <p14:creationId xmlns:p14="http://schemas.microsoft.com/office/powerpoint/2010/main" val="42919490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cs typeface="Arial" pitchFamily="34" charset="0"/>
              </a:rPr>
              <a:t>In school, work, and play — in life generally — people perform better when they are expected to do so. To help students reach their potential, colleges must demand high performance. Instructors should set high standards and communicate them clearly, deliberately, and consistently.</a:t>
            </a:r>
          </a:p>
          <a:p>
            <a:endParaRPr lang="en-US" dirty="0">
              <a:latin typeface="+mn-lt"/>
            </a:endParaRPr>
          </a:p>
          <a:p>
            <a:endParaRPr lang="en-US" dirty="0">
              <a:latin typeface="+mn-lt"/>
            </a:endParaRPr>
          </a:p>
        </p:txBody>
      </p:sp>
      <p:sp>
        <p:nvSpPr>
          <p:cNvPr id="4" name="Slide Number Placeholder 3"/>
          <p:cNvSpPr>
            <a:spLocks noGrp="1"/>
          </p:cNvSpPr>
          <p:nvPr>
            <p:ph type="sldNum" sz="quarter" idx="10"/>
          </p:nvPr>
        </p:nvSpPr>
        <p:spPr/>
        <p:txBody>
          <a:bodyPr/>
          <a:lstStyle/>
          <a:p>
            <a:fld id="{93AF1055-CB92-40EF-BD09-A2225F1FCAC6}" type="slidenum">
              <a:rPr lang="en-US" smtClean="0"/>
              <a:pPr/>
              <a:t>31</a:t>
            </a:fld>
            <a:endParaRPr lang="en-US"/>
          </a:p>
        </p:txBody>
      </p:sp>
    </p:spTree>
    <p:extLst>
      <p:ext uri="{BB962C8B-B14F-4D97-AF65-F5344CB8AC3E}">
        <p14:creationId xmlns:p14="http://schemas.microsoft.com/office/powerpoint/2010/main" val="16625338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i="1" dirty="0">
                <a:cs typeface="Arial" pitchFamily="34" charset="0"/>
              </a:rPr>
              <a:t>CCSSE</a:t>
            </a:r>
            <a:r>
              <a:rPr lang="en-US" sz="1400" dirty="0">
                <a:cs typeface="Arial" pitchFamily="34" charset="0"/>
              </a:rPr>
              <a:t> data indicate that students work hard to meet instructor’s expectation. </a:t>
            </a:r>
          </a:p>
          <a:p>
            <a:endParaRPr lang="en-US" sz="1400" dirty="0">
              <a:cs typeface="Arial" pitchFamily="34" charset="0"/>
            </a:endParaRPr>
          </a:p>
          <a:p>
            <a:pPr defTabSz="917235">
              <a:defRPr/>
            </a:pPr>
            <a:r>
              <a:rPr lang="en-US" sz="1400" i="1" dirty="0">
                <a:cs typeface="Arial" pitchFamily="34" charset="0"/>
              </a:rPr>
              <a:t>Insert data for your college, such as XX% of students report “often” or very often” working harder than they thought they could to meet an instructor standards or expectations (survey item #4p, </a:t>
            </a:r>
            <a:r>
              <a:rPr lang="en-US" sz="1400" i="1" dirty="0"/>
              <a:t>Standard Reports for [College Name]/All Students/Frequencies</a:t>
            </a:r>
            <a:r>
              <a:rPr lang="en-US" sz="1400" i="1" dirty="0">
                <a:cs typeface="Arial" pitchFamily="34" charset="0"/>
              </a:rPr>
              <a:t>).</a:t>
            </a:r>
          </a:p>
          <a:p>
            <a:endParaRPr lang="en-US" sz="1400" dirty="0"/>
          </a:p>
        </p:txBody>
      </p:sp>
      <p:sp>
        <p:nvSpPr>
          <p:cNvPr id="4" name="Slide Number Placeholder 3"/>
          <p:cNvSpPr>
            <a:spLocks noGrp="1"/>
          </p:cNvSpPr>
          <p:nvPr>
            <p:ph type="sldNum" sz="quarter" idx="10"/>
          </p:nvPr>
        </p:nvSpPr>
        <p:spPr/>
        <p:txBody>
          <a:bodyPr/>
          <a:lstStyle/>
          <a:p>
            <a:fld id="{93AF1055-CB92-40EF-BD09-A2225F1FCAC6}" type="slidenum">
              <a:rPr lang="en-US" smtClean="0"/>
              <a:pPr/>
              <a:t>32</a:t>
            </a:fld>
            <a:endParaRPr lang="en-US"/>
          </a:p>
        </p:txBody>
      </p:sp>
    </p:spTree>
    <p:extLst>
      <p:ext uri="{BB962C8B-B14F-4D97-AF65-F5344CB8AC3E}">
        <p14:creationId xmlns:p14="http://schemas.microsoft.com/office/powerpoint/2010/main" val="3328899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latin typeface="+mn-lt"/>
                <a:cs typeface="Arial" pitchFamily="34" charset="0"/>
              </a:rPr>
              <a:t>XX% of respondents report spending five or fewer hours per week preparing for class (survey item #10a, </a:t>
            </a:r>
            <a:r>
              <a:rPr lang="en-US" i="1" dirty="0"/>
              <a:t>Standard Reports for [College Name]/All Students/Frequencies</a:t>
            </a:r>
            <a:r>
              <a:rPr lang="en-US" i="1" baseline="0" dirty="0">
                <a:latin typeface="+mn-lt"/>
                <a:cs typeface="Arial" pitchFamily="34" charset="0"/>
              </a:rPr>
              <a:t>)</a:t>
            </a:r>
            <a:r>
              <a:rPr lang="en-US" i="1" dirty="0">
                <a:latin typeface="+mn-lt"/>
                <a:cs typeface="Arial" pitchFamily="34" charset="0"/>
              </a:rPr>
              <a:t>. </a:t>
            </a:r>
          </a:p>
          <a:p>
            <a:endParaRPr lang="en-US" i="1" dirty="0">
              <a:latin typeface="+mn-lt"/>
              <a:cs typeface="Arial" pitchFamily="34" charset="0"/>
            </a:endParaRPr>
          </a:p>
          <a:p>
            <a:r>
              <a:rPr lang="en-US" i="1" dirty="0">
                <a:latin typeface="+mn-lt"/>
                <a:cs typeface="Arial" pitchFamily="34" charset="0"/>
              </a:rPr>
              <a:t>XX% of respondents report that they “never” prepared two or more drafts of a paper or assignment before turning it in (survey item #4c, </a:t>
            </a:r>
            <a:r>
              <a:rPr lang="en-US" i="1" dirty="0"/>
              <a:t>Standard Reports for [College Name]/All Students/Frequencies</a:t>
            </a:r>
            <a:r>
              <a:rPr lang="en-US" i="1" baseline="0" dirty="0">
                <a:latin typeface="+mn-lt"/>
                <a:cs typeface="Arial" pitchFamily="34" charset="0"/>
              </a:rPr>
              <a:t>)</a:t>
            </a:r>
            <a:r>
              <a:rPr lang="en-US" i="1" dirty="0">
                <a:latin typeface="+mn-lt"/>
                <a:cs typeface="Arial" pitchFamily="34" charset="0"/>
              </a:rPr>
              <a:t>. </a:t>
            </a:r>
          </a:p>
          <a:p>
            <a:endParaRPr lang="en-US" i="1" dirty="0">
              <a:latin typeface="+mn-lt"/>
              <a:cs typeface="Arial" pitchFamily="34" charset="0"/>
            </a:endParaRPr>
          </a:p>
          <a:p>
            <a:r>
              <a:rPr lang="en-US" i="1" dirty="0">
                <a:latin typeface="+mn-lt"/>
                <a:cs typeface="Arial" pitchFamily="34" charset="0"/>
              </a:rPr>
              <a:t>XX% CCSSE respondents report that they came to class unprepared at least sometimes (survey item #4e, </a:t>
            </a:r>
            <a:r>
              <a:rPr lang="en-US" i="1" dirty="0"/>
              <a:t>Standard Reports for [College Name]/All Students/Frequencies</a:t>
            </a:r>
            <a:r>
              <a:rPr lang="en-US" i="1" baseline="0" dirty="0">
                <a:latin typeface="+mn-lt"/>
                <a:cs typeface="Arial" pitchFamily="34" charset="0"/>
              </a:rPr>
              <a:t>)</a:t>
            </a:r>
            <a:r>
              <a:rPr lang="en-US" i="1" dirty="0">
                <a:latin typeface="+mn-lt"/>
                <a:cs typeface="Arial" pitchFamily="34" charset="0"/>
              </a:rPr>
              <a:t>. </a:t>
            </a:r>
          </a:p>
        </p:txBody>
      </p:sp>
      <p:sp>
        <p:nvSpPr>
          <p:cNvPr id="4" name="Slide Number Placeholder 3"/>
          <p:cNvSpPr>
            <a:spLocks noGrp="1"/>
          </p:cNvSpPr>
          <p:nvPr>
            <p:ph type="sldNum" sz="quarter" idx="10"/>
          </p:nvPr>
        </p:nvSpPr>
        <p:spPr/>
        <p:txBody>
          <a:bodyPr/>
          <a:lstStyle/>
          <a:p>
            <a:fld id="{93AF1055-CB92-40EF-BD09-A2225F1FCAC6}" type="slidenum">
              <a:rPr lang="en-US" smtClean="0"/>
              <a:pPr/>
              <a:t>33</a:t>
            </a:fld>
            <a:endParaRPr lang="en-US"/>
          </a:p>
        </p:txBody>
      </p:sp>
    </p:spTree>
    <p:extLst>
      <p:ext uri="{BB962C8B-B14F-4D97-AF65-F5344CB8AC3E}">
        <p14:creationId xmlns:p14="http://schemas.microsoft.com/office/powerpoint/2010/main" val="4381813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cs typeface="Arial" pitchFamily="34" charset="0"/>
              </a:rPr>
              <a:t>Students learn and retain more information — and persist and succeed at higher levels — when they are actively involved in learning rather than passively receiving information. Student focus group participants say active instructional approaches that encourage engaged learning, such as small-group work and student-led activities, make them more enthusiastic about their classes and more likely to attend and participate.</a:t>
            </a:r>
          </a:p>
        </p:txBody>
      </p:sp>
      <p:sp>
        <p:nvSpPr>
          <p:cNvPr id="4" name="Slide Number Placeholder 3"/>
          <p:cNvSpPr>
            <a:spLocks noGrp="1"/>
          </p:cNvSpPr>
          <p:nvPr>
            <p:ph type="sldNum" sz="quarter" idx="10"/>
          </p:nvPr>
        </p:nvSpPr>
        <p:spPr/>
        <p:txBody>
          <a:bodyPr/>
          <a:lstStyle/>
          <a:p>
            <a:fld id="{93AF1055-CB92-40EF-BD09-A2225F1FCAC6}" type="slidenum">
              <a:rPr lang="en-US" smtClean="0"/>
              <a:pPr/>
              <a:t>34</a:t>
            </a:fld>
            <a:endParaRPr lang="en-US"/>
          </a:p>
        </p:txBody>
      </p:sp>
    </p:spTree>
    <p:extLst>
      <p:ext uri="{BB962C8B-B14F-4D97-AF65-F5344CB8AC3E}">
        <p14:creationId xmlns:p14="http://schemas.microsoft.com/office/powerpoint/2010/main" val="10568138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cs typeface="Arial" pitchFamily="34" charset="0"/>
              </a:rPr>
              <a:t>Data from Center surveys indicate that there are opportunities to heighten the level of collaborative learning that happens both in and outside the classroom. </a:t>
            </a:r>
          </a:p>
          <a:p>
            <a:endParaRPr lang="en-US" i="1" dirty="0">
              <a:latin typeface="+mn-lt"/>
              <a:cs typeface="Arial" pitchFamily="34" charset="0"/>
            </a:endParaRPr>
          </a:p>
          <a:p>
            <a:pPr defTabSz="917235">
              <a:defRPr/>
            </a:pPr>
            <a:r>
              <a:rPr lang="en-US" i="1" dirty="0">
                <a:latin typeface="+mn-lt"/>
                <a:cs typeface="Arial" pitchFamily="34" charset="0"/>
              </a:rPr>
              <a:t>XX% of CCSSE respondents report that they “never” worked with classmates outside of class to prepare class assignments</a:t>
            </a:r>
            <a:r>
              <a:rPr lang="en-US" i="1" baseline="0" dirty="0">
                <a:latin typeface="+mn-lt"/>
                <a:cs typeface="Arial" pitchFamily="34" charset="0"/>
              </a:rPr>
              <a:t> </a:t>
            </a:r>
            <a:r>
              <a:rPr lang="en-US" i="1" dirty="0">
                <a:latin typeface="+mn-lt"/>
                <a:cs typeface="Arial" pitchFamily="34" charset="0"/>
              </a:rPr>
              <a:t>(survey item #4g, </a:t>
            </a:r>
            <a:r>
              <a:rPr lang="en-US" i="1" dirty="0"/>
              <a:t>Standard Reports for [College Name]/All Students/Frequencies</a:t>
            </a:r>
            <a:r>
              <a:rPr lang="en-US" i="1" baseline="0" dirty="0">
                <a:latin typeface="+mn-lt"/>
                <a:cs typeface="Arial" pitchFamily="34" charset="0"/>
              </a:rPr>
              <a:t>)</a:t>
            </a:r>
            <a:r>
              <a:rPr lang="en-US" i="1" dirty="0">
                <a:latin typeface="+mn-lt"/>
                <a:cs typeface="Arial" pitchFamily="34" charset="0"/>
              </a:rPr>
              <a:t>.</a:t>
            </a:r>
          </a:p>
          <a:p>
            <a:pPr defTabSz="917235">
              <a:defRPr/>
            </a:pPr>
            <a:endParaRPr lang="en-US" i="1" dirty="0">
              <a:latin typeface="+mn-lt"/>
              <a:cs typeface="Arial" pitchFamily="34" charset="0"/>
            </a:endParaRPr>
          </a:p>
          <a:p>
            <a:pPr defTabSz="917235">
              <a:defRPr/>
            </a:pPr>
            <a:r>
              <a:rPr lang="en-US" i="1" dirty="0">
                <a:latin typeface="+mn-lt"/>
                <a:cs typeface="Arial" pitchFamily="34" charset="0"/>
              </a:rPr>
              <a:t>XX% of CCSSE respondents report that they “never” worked with other students on projects during class (survey item #4f, Standard</a:t>
            </a:r>
            <a:r>
              <a:rPr lang="en-US" i="1" baseline="0" dirty="0">
                <a:latin typeface="+mn-lt"/>
                <a:cs typeface="Arial" pitchFamily="34" charset="0"/>
              </a:rPr>
              <a:t> Reports for </a:t>
            </a:r>
            <a:r>
              <a:rPr lang="en-US" i="1" dirty="0"/>
              <a:t>Standard Reports for [College Name]/All Students/Frequencies</a:t>
            </a:r>
            <a:r>
              <a:rPr lang="en-US" i="1" baseline="0" dirty="0">
                <a:latin typeface="+mn-lt"/>
                <a:cs typeface="Arial" pitchFamily="34" charset="0"/>
              </a:rPr>
              <a:t>)</a:t>
            </a:r>
            <a:r>
              <a:rPr lang="en-US" i="1" dirty="0">
                <a:latin typeface="+mn-lt"/>
                <a:cs typeface="Arial" pitchFamily="34" charset="0"/>
              </a:rPr>
              <a:t>.</a:t>
            </a:r>
          </a:p>
          <a:p>
            <a:pPr defTabSz="917235">
              <a:defRPr/>
            </a:pPr>
            <a:endParaRPr lang="en-US" i="1" dirty="0">
              <a:latin typeface="+mn-lt"/>
              <a:cs typeface="Arial" pitchFamily="34" charset="0"/>
            </a:endParaRPr>
          </a:p>
          <a:p>
            <a:pPr defTabSz="917235">
              <a:defRPr/>
            </a:pPr>
            <a:r>
              <a:rPr lang="en-US" i="1" dirty="0">
                <a:latin typeface="+mn-lt"/>
                <a:cs typeface="Arial" pitchFamily="34" charset="0"/>
              </a:rPr>
              <a:t>XX% of CCSSE respondents report that they “never” made a class presentations</a:t>
            </a:r>
            <a:r>
              <a:rPr lang="en-US" i="1" baseline="0" dirty="0">
                <a:latin typeface="+mn-lt"/>
                <a:cs typeface="Arial" pitchFamily="34" charset="0"/>
              </a:rPr>
              <a:t> (</a:t>
            </a:r>
            <a:r>
              <a:rPr lang="en-US" i="1" dirty="0">
                <a:latin typeface="+mn-lt"/>
                <a:cs typeface="Arial" pitchFamily="34" charset="0"/>
              </a:rPr>
              <a:t>survey item #4b, </a:t>
            </a:r>
            <a:r>
              <a:rPr lang="en-US" i="1" dirty="0"/>
              <a:t>Standard Reports for [College Name]/All Students/Frequencies</a:t>
            </a:r>
            <a:r>
              <a:rPr lang="en-US" i="1" baseline="0" dirty="0">
                <a:latin typeface="+mn-lt"/>
                <a:cs typeface="Arial" pitchFamily="34" charset="0"/>
              </a:rPr>
              <a:t>)</a:t>
            </a:r>
            <a:r>
              <a:rPr lang="en-US" i="1" dirty="0">
                <a:latin typeface="+mn-lt"/>
                <a:cs typeface="Arial" pitchFamily="34" charset="0"/>
              </a:rPr>
              <a:t>.</a:t>
            </a:r>
          </a:p>
          <a:p>
            <a:pPr marL="174699" indent="-174699">
              <a:buFont typeface="Arial" pitchFamily="34" charset="0"/>
              <a:buChar char="•"/>
            </a:pPr>
            <a:endParaRPr lang="en-US" dirty="0">
              <a:latin typeface="+mn-lt"/>
              <a:cs typeface="Arial" pitchFamily="34" charset="0"/>
            </a:endParaRPr>
          </a:p>
        </p:txBody>
      </p:sp>
      <p:sp>
        <p:nvSpPr>
          <p:cNvPr id="4" name="Slide Number Placeholder 3"/>
          <p:cNvSpPr>
            <a:spLocks noGrp="1"/>
          </p:cNvSpPr>
          <p:nvPr>
            <p:ph type="sldNum" sz="quarter" idx="10"/>
          </p:nvPr>
        </p:nvSpPr>
        <p:spPr/>
        <p:txBody>
          <a:bodyPr/>
          <a:lstStyle/>
          <a:p>
            <a:fld id="{93AF1055-CB92-40EF-BD09-A2225F1FCAC6}" type="slidenum">
              <a:rPr lang="en-US" smtClean="0"/>
              <a:pPr/>
              <a:t>35</a:t>
            </a:fld>
            <a:endParaRPr lang="en-US"/>
          </a:p>
        </p:txBody>
      </p:sp>
    </p:spTree>
    <p:extLst>
      <p:ext uri="{BB962C8B-B14F-4D97-AF65-F5344CB8AC3E}">
        <p14:creationId xmlns:p14="http://schemas.microsoft.com/office/powerpoint/2010/main" val="10568138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cs typeface="Arial" pitchFamily="34" charset="0"/>
              </a:rPr>
              <a:t>Memorization may help students pass an exam, but it doesn’t necessarily expand students’ understanding of the world around them, help them make connections across disciplines, or promote the application of knowledge and skills in new situations. </a:t>
            </a:r>
          </a:p>
          <a:p>
            <a:endParaRPr lang="en-US" i="1" dirty="0">
              <a:latin typeface="+mn-lt"/>
              <a:cs typeface="Arial" pitchFamily="34" charset="0"/>
            </a:endParaRPr>
          </a:p>
          <a:p>
            <a:r>
              <a:rPr lang="en-US" i="1" dirty="0">
                <a:latin typeface="+mn-lt"/>
                <a:cs typeface="Arial" pitchFamily="34" charset="0"/>
              </a:rPr>
              <a:t>XX% of CCSSE respondents said that their coursework emphasized memorization, compared with XX% who said their coursework emphasized analyzing the basic elements of an idea, XX% who said that their coursework emphasized synthesizing and organizing ideas, and XX% who said their coursework emphasized making judgments about the soundness of information or arguments</a:t>
            </a:r>
            <a:r>
              <a:rPr lang="en-US" i="1" baseline="0" dirty="0">
                <a:latin typeface="+mn-lt"/>
                <a:cs typeface="Arial" pitchFamily="34" charset="0"/>
              </a:rPr>
              <a:t> </a:t>
            </a:r>
            <a:r>
              <a:rPr lang="en-US" i="1" dirty="0">
                <a:latin typeface="+mn-lt"/>
                <a:cs typeface="Arial" pitchFamily="34" charset="0"/>
              </a:rPr>
              <a:t>(survey item #5, </a:t>
            </a:r>
            <a:r>
              <a:rPr lang="en-US" i="1" dirty="0"/>
              <a:t>Standard Reports for [College Name]/All Students/Frequencies</a:t>
            </a:r>
            <a:r>
              <a:rPr lang="en-US" i="1" baseline="0" dirty="0">
                <a:latin typeface="+mn-lt"/>
                <a:cs typeface="Arial" pitchFamily="34" charset="0"/>
              </a:rPr>
              <a:t>)</a:t>
            </a:r>
            <a:r>
              <a:rPr lang="en-US" i="1" dirty="0">
                <a:latin typeface="+mn-lt"/>
                <a:cs typeface="Arial" pitchFamily="34" charset="0"/>
              </a:rPr>
              <a:t>.</a:t>
            </a:r>
          </a:p>
        </p:txBody>
      </p:sp>
      <p:sp>
        <p:nvSpPr>
          <p:cNvPr id="4" name="Slide Number Placeholder 3"/>
          <p:cNvSpPr>
            <a:spLocks noGrp="1"/>
          </p:cNvSpPr>
          <p:nvPr>
            <p:ph type="sldNum" sz="quarter" idx="10"/>
          </p:nvPr>
        </p:nvSpPr>
        <p:spPr/>
        <p:txBody>
          <a:bodyPr/>
          <a:lstStyle/>
          <a:p>
            <a:fld id="{93AF1055-CB92-40EF-BD09-A2225F1FCAC6}" type="slidenum">
              <a:rPr lang="en-US" smtClean="0"/>
              <a:pPr/>
              <a:t>36</a:t>
            </a:fld>
            <a:endParaRPr lang="en-US"/>
          </a:p>
        </p:txBody>
      </p:sp>
    </p:spTree>
    <p:extLst>
      <p:ext uri="{BB962C8B-B14F-4D97-AF65-F5344CB8AC3E}">
        <p14:creationId xmlns:p14="http://schemas.microsoft.com/office/powerpoint/2010/main" val="24366059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cs typeface="Arial" pitchFamily="34" charset="0"/>
              </a:rPr>
              <a:t>Personal connections are an important factor in student success. Most students struggle at one time or another. Focus group participants report that relationships with other students, faculty, and staff members strengthened their resolve to return to class the next day, the next month, and the next year. </a:t>
            </a:r>
          </a:p>
          <a:p>
            <a:endParaRPr lang="en-US" dirty="0">
              <a:latin typeface="+mn-lt"/>
              <a:cs typeface="Arial" pitchFamily="34" charset="0"/>
            </a:endParaRPr>
          </a:p>
          <a:p>
            <a:r>
              <a:rPr lang="en-US" dirty="0">
                <a:latin typeface="+mn-lt"/>
                <a:cs typeface="Arial" pitchFamily="34" charset="0"/>
              </a:rPr>
              <a:t>Personal connections may boost attendance and retention. </a:t>
            </a:r>
            <a:r>
              <a:rPr lang="en-US" i="1" dirty="0">
                <a:latin typeface="+mn-lt"/>
                <a:cs typeface="Arial" pitchFamily="34" charset="0"/>
              </a:rPr>
              <a:t>Initiative on Student Success </a:t>
            </a:r>
            <a:r>
              <a:rPr lang="en-US" dirty="0">
                <a:latin typeface="+mn-lt"/>
                <a:cs typeface="Arial" pitchFamily="34" charset="0"/>
              </a:rPr>
              <a:t>focus group participants suggest that just knowing someone else’s name can make a wary student feel more comfortable. Moreover, being called by name, which eliminates the option of hiding behind anonymity, is a powerful motivator. Thus, many community college instructors devise ways to learn students’ names — and help students learn one another’s names — in the first few class meetings.</a:t>
            </a:r>
          </a:p>
          <a:p>
            <a:endParaRPr lang="en-US" dirty="0">
              <a:latin typeface="+mn-lt"/>
            </a:endParaRPr>
          </a:p>
        </p:txBody>
      </p:sp>
      <p:sp>
        <p:nvSpPr>
          <p:cNvPr id="4" name="Slide Number Placeholder 3"/>
          <p:cNvSpPr>
            <a:spLocks noGrp="1"/>
          </p:cNvSpPr>
          <p:nvPr>
            <p:ph type="sldNum" sz="quarter" idx="10"/>
          </p:nvPr>
        </p:nvSpPr>
        <p:spPr/>
        <p:txBody>
          <a:bodyPr/>
          <a:lstStyle/>
          <a:p>
            <a:fld id="{93AF1055-CB92-40EF-BD09-A2225F1FCAC6}" type="slidenum">
              <a:rPr lang="en-US" smtClean="0"/>
              <a:pPr/>
              <a:t>37</a:t>
            </a:fld>
            <a:endParaRPr lang="en-US"/>
          </a:p>
        </p:txBody>
      </p:sp>
    </p:spTree>
    <p:extLst>
      <p:ext uri="{BB962C8B-B14F-4D97-AF65-F5344CB8AC3E}">
        <p14:creationId xmlns:p14="http://schemas.microsoft.com/office/powerpoint/2010/main" val="30597704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Survey results reveal both areas in which colleges are doing well and areas for improvement in creating multiple, intentional connections with students.</a:t>
            </a:r>
            <a:endParaRPr lang="en-US" i="1" u="sng" dirty="0"/>
          </a:p>
          <a:p>
            <a:endParaRPr lang="en-US" i="1" u="none" dirty="0"/>
          </a:p>
          <a:p>
            <a:r>
              <a:rPr lang="en-US" i="1" u="none" dirty="0">
                <a:latin typeface="+mn-lt"/>
                <a:cs typeface="Arial" pitchFamily="34" charset="0"/>
              </a:rPr>
              <a:t>XX%</a:t>
            </a:r>
            <a:r>
              <a:rPr lang="en-US" i="1" u="none" baseline="0" dirty="0">
                <a:latin typeface="+mn-lt"/>
                <a:cs typeface="Arial" pitchFamily="34" charset="0"/>
              </a:rPr>
              <a:t> of students responded that the college emphasizes </a:t>
            </a:r>
            <a:r>
              <a:rPr lang="en-US" i="1" u="none" dirty="0">
                <a:latin typeface="+mn-lt"/>
                <a:cs typeface="Arial" pitchFamily="34" charset="0"/>
              </a:rPr>
              <a:t>contact among students from different economic, social and racial or ethnic backgrounds</a:t>
            </a:r>
            <a:r>
              <a:rPr lang="en-US" i="1" u="none" baseline="0" dirty="0">
                <a:latin typeface="+mn-lt"/>
                <a:cs typeface="Arial" pitchFamily="34" charset="0"/>
              </a:rPr>
              <a:t> “quite a bit” or “very much” </a:t>
            </a:r>
            <a:r>
              <a:rPr lang="en-US" i="1" u="none" dirty="0">
                <a:latin typeface="+mn-lt"/>
                <a:cs typeface="Arial" pitchFamily="34" charset="0"/>
              </a:rPr>
              <a:t>(survey item #9c, Standard</a:t>
            </a:r>
            <a:r>
              <a:rPr lang="en-US" i="1" u="none" baseline="0" dirty="0">
                <a:latin typeface="+mn-lt"/>
                <a:cs typeface="Arial" pitchFamily="34" charset="0"/>
              </a:rPr>
              <a:t> Reports for All Students/All Students – My College/Frequencies) and XX% responded that the colleges emphasizes p</a:t>
            </a:r>
            <a:r>
              <a:rPr lang="en-US" i="1" u="none" dirty="0">
                <a:latin typeface="+mn-lt"/>
                <a:cs typeface="Arial" pitchFamily="34" charset="0"/>
              </a:rPr>
              <a:t>roviding the support they need to thrive socially “quite a bit” or “very much” (survey item #9e, </a:t>
            </a:r>
            <a:r>
              <a:rPr lang="en-US" i="1" dirty="0"/>
              <a:t>Standard Reports for [College Name]/All Students/Frequencies</a:t>
            </a:r>
            <a:r>
              <a:rPr lang="en-US" i="1" u="none" baseline="0" dirty="0">
                <a:latin typeface="+mn-lt"/>
                <a:cs typeface="Arial" pitchFamily="34" charset="0"/>
              </a:rPr>
              <a:t>).</a:t>
            </a:r>
            <a:endParaRPr lang="en-US" i="1" u="none" dirty="0">
              <a:latin typeface="+mn-lt"/>
              <a:cs typeface="Arial" pitchFamily="34" charset="0"/>
            </a:endParaRPr>
          </a:p>
          <a:p>
            <a:pPr defTabSz="917235">
              <a:defRPr/>
            </a:pPr>
            <a:endParaRPr lang="en-US" i="1" u="none" dirty="0">
              <a:latin typeface="+mn-lt"/>
              <a:cs typeface="Arial" pitchFamily="34" charset="0"/>
            </a:endParaRPr>
          </a:p>
          <a:p>
            <a:pPr defTabSz="917235">
              <a:defRPr/>
            </a:pPr>
            <a:r>
              <a:rPr lang="en-US" i="1" u="none" dirty="0">
                <a:latin typeface="+mn-lt"/>
                <a:cs typeface="Arial" pitchFamily="34" charset="0"/>
              </a:rPr>
              <a:t>However, </a:t>
            </a:r>
            <a:r>
              <a:rPr lang="en-US" i="1" u="none" baseline="0" dirty="0">
                <a:latin typeface="+mn-lt"/>
                <a:cs typeface="Arial" pitchFamily="34" charset="0"/>
              </a:rPr>
              <a:t>XX% of students responded that they have never w</a:t>
            </a:r>
            <a:r>
              <a:rPr lang="en-US" i="1" u="none" dirty="0">
                <a:latin typeface="+mn-lt"/>
                <a:cs typeface="Arial" pitchFamily="34" charset="0"/>
              </a:rPr>
              <a:t>orked</a:t>
            </a:r>
            <a:r>
              <a:rPr lang="en-US" i="1" u="none" baseline="0" dirty="0">
                <a:latin typeface="+mn-lt"/>
                <a:cs typeface="Arial" pitchFamily="34" charset="0"/>
              </a:rPr>
              <a:t> with instructors on activities other than coursework </a:t>
            </a:r>
            <a:r>
              <a:rPr lang="en-US" i="1" u="none" dirty="0">
                <a:latin typeface="+mn-lt"/>
                <a:cs typeface="Arial" pitchFamily="34" charset="0"/>
              </a:rPr>
              <a:t>(survey item #4q, </a:t>
            </a:r>
            <a:r>
              <a:rPr lang="en-US" i="1" dirty="0"/>
              <a:t>Standard Reports for [College Name]/All Students/Frequencies</a:t>
            </a:r>
            <a:r>
              <a:rPr lang="en-US" i="1" u="none" baseline="0" dirty="0">
                <a:latin typeface="+mn-lt"/>
                <a:cs typeface="Arial" pitchFamily="34" charset="0"/>
              </a:rPr>
              <a:t>)</a:t>
            </a:r>
            <a:r>
              <a:rPr lang="en-US" i="1" u="none" dirty="0">
                <a:latin typeface="+mn-lt"/>
                <a:cs typeface="Arial" pitchFamily="34" charset="0"/>
              </a:rPr>
              <a:t>.</a:t>
            </a:r>
          </a:p>
          <a:p>
            <a:endParaRPr lang="en-US" dirty="0">
              <a:latin typeface="+mn-lt"/>
              <a:cs typeface="Arial" pitchFamily="34" charset="0"/>
            </a:endParaRPr>
          </a:p>
        </p:txBody>
      </p:sp>
      <p:sp>
        <p:nvSpPr>
          <p:cNvPr id="4" name="Slide Number Placeholder 3"/>
          <p:cNvSpPr>
            <a:spLocks noGrp="1"/>
          </p:cNvSpPr>
          <p:nvPr>
            <p:ph type="sldNum" sz="quarter" idx="10"/>
          </p:nvPr>
        </p:nvSpPr>
        <p:spPr/>
        <p:txBody>
          <a:bodyPr/>
          <a:lstStyle/>
          <a:p>
            <a:fld id="{93AF1055-CB92-40EF-BD09-A2225F1FCAC6}" type="slidenum">
              <a:rPr lang="en-US" smtClean="0"/>
              <a:pPr/>
              <a:t>38</a:t>
            </a:fld>
            <a:endParaRPr lang="en-US"/>
          </a:p>
        </p:txBody>
      </p:sp>
    </p:spTree>
    <p:extLst>
      <p:ext uri="{BB962C8B-B14F-4D97-AF65-F5344CB8AC3E}">
        <p14:creationId xmlns:p14="http://schemas.microsoft.com/office/powerpoint/2010/main" val="30597704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cs typeface="Arial" pitchFamily="34" charset="0"/>
              </a:rPr>
              <a:t>Some community college students may need help understanding where they stand and how to use feedback productively. In focus groups, students frequently report that they were unaware of their poor academic standing in a particular course until it was too late to salvage their grade.</a:t>
            </a:r>
          </a:p>
          <a:p>
            <a:endParaRPr lang="en-US" i="1" dirty="0">
              <a:latin typeface="+mn-lt"/>
              <a:cs typeface="Arial" pitchFamily="34" charset="0"/>
            </a:endParaRPr>
          </a:p>
          <a:p>
            <a:r>
              <a:rPr lang="en-US" i="1" dirty="0">
                <a:latin typeface="+mn-lt"/>
                <a:cs typeface="Arial" pitchFamily="34" charset="0"/>
              </a:rPr>
              <a:t>XX% of CCSSE respondents report that they “never” received prompt written or oral feedback from instructors on their performance</a:t>
            </a:r>
            <a:r>
              <a:rPr lang="en-US" i="1" baseline="0" dirty="0">
                <a:latin typeface="+mn-lt"/>
                <a:cs typeface="Arial" pitchFamily="34" charset="0"/>
              </a:rPr>
              <a:t> </a:t>
            </a:r>
            <a:r>
              <a:rPr lang="en-US" i="1" dirty="0">
                <a:latin typeface="+mn-lt"/>
                <a:cs typeface="Arial" pitchFamily="34" charset="0"/>
              </a:rPr>
              <a:t>(survey item #4o, </a:t>
            </a:r>
            <a:r>
              <a:rPr lang="en-US" i="1" dirty="0"/>
              <a:t>Standard Reports for [College Name]/All Students/Frequencies</a:t>
            </a:r>
            <a:r>
              <a:rPr lang="en-US" i="1" baseline="0" dirty="0">
                <a:latin typeface="+mn-lt"/>
                <a:cs typeface="Arial" pitchFamily="34" charset="0"/>
              </a:rPr>
              <a:t>).</a:t>
            </a:r>
            <a:r>
              <a:rPr lang="en-US" i="1" dirty="0">
                <a:latin typeface="+mn-lt"/>
                <a:cs typeface="Arial" pitchFamily="34" charset="0"/>
              </a:rPr>
              <a:t> </a:t>
            </a:r>
          </a:p>
          <a:p>
            <a:endParaRPr lang="en-US" i="1" dirty="0">
              <a:latin typeface="+mn-lt"/>
              <a:cs typeface="Arial" pitchFamily="34" charset="0"/>
            </a:endParaRPr>
          </a:p>
          <a:p>
            <a:r>
              <a:rPr lang="en-US" i="1" dirty="0">
                <a:latin typeface="+mn-lt"/>
                <a:cs typeface="Arial" pitchFamily="34" charset="0"/>
              </a:rPr>
              <a:t>XX% of CCSSE respondents report that they “never” discussed grades or assignments with an instructor</a:t>
            </a:r>
            <a:r>
              <a:rPr lang="en-US" i="1" baseline="0" dirty="0">
                <a:latin typeface="+mn-lt"/>
                <a:cs typeface="Arial" pitchFamily="34" charset="0"/>
              </a:rPr>
              <a:t> </a:t>
            </a:r>
            <a:r>
              <a:rPr lang="en-US" i="1" dirty="0">
                <a:latin typeface="+mn-lt"/>
                <a:cs typeface="Arial" pitchFamily="34" charset="0"/>
              </a:rPr>
              <a:t>(survey item #4l, </a:t>
            </a:r>
            <a:r>
              <a:rPr lang="en-US" i="1" dirty="0"/>
              <a:t>Standard Reports for [College Name]/All Students/Frequencies</a:t>
            </a:r>
            <a:r>
              <a:rPr lang="en-US" i="1" baseline="0" dirty="0">
                <a:latin typeface="+mn-lt"/>
                <a:cs typeface="Arial" pitchFamily="34" charset="0"/>
              </a:rPr>
              <a:t>).</a:t>
            </a:r>
            <a:endParaRPr lang="en-US" i="1" dirty="0">
              <a:latin typeface="+mn-lt"/>
              <a:cs typeface="Arial" pitchFamily="34" charset="0"/>
            </a:endParaRPr>
          </a:p>
          <a:p>
            <a:pPr marL="174699" indent="-174699">
              <a:buFont typeface="Arial" pitchFamily="34" charset="0"/>
              <a:buChar char="•"/>
            </a:pPr>
            <a:endParaRPr lang="en-US" dirty="0">
              <a:latin typeface="+mn-lt"/>
            </a:endParaRPr>
          </a:p>
        </p:txBody>
      </p:sp>
      <p:sp>
        <p:nvSpPr>
          <p:cNvPr id="4" name="Slide Number Placeholder 3"/>
          <p:cNvSpPr>
            <a:spLocks noGrp="1"/>
          </p:cNvSpPr>
          <p:nvPr>
            <p:ph type="sldNum" sz="quarter" idx="10"/>
          </p:nvPr>
        </p:nvSpPr>
        <p:spPr/>
        <p:txBody>
          <a:bodyPr/>
          <a:lstStyle/>
          <a:p>
            <a:fld id="{93AF1055-CB92-40EF-BD09-A2225F1FCAC6}" type="slidenum">
              <a:rPr lang="en-US" smtClean="0"/>
              <a:pPr/>
              <a:t>39</a:t>
            </a:fld>
            <a:endParaRPr lang="en-US"/>
          </a:p>
        </p:txBody>
      </p:sp>
    </p:spTree>
    <p:extLst>
      <p:ext uri="{BB962C8B-B14F-4D97-AF65-F5344CB8AC3E}">
        <p14:creationId xmlns:p14="http://schemas.microsoft.com/office/powerpoint/2010/main" val="758060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27"/>
            <a:r>
              <a:rPr lang="en-US" dirty="0"/>
              <a:t>The Community College Survey of Student Engagement (</a:t>
            </a:r>
            <a:r>
              <a:rPr lang="en-US" i="1" dirty="0"/>
              <a:t>CCSSE</a:t>
            </a:r>
            <a:r>
              <a:rPr lang="en-US" dirty="0"/>
              <a:t>) is a</a:t>
            </a:r>
            <a:r>
              <a:rPr lang="en-US" baseline="0" dirty="0"/>
              <a:t> product and service</a:t>
            </a:r>
            <a:r>
              <a:rPr lang="en-US" dirty="0"/>
              <a:t> of The Center for Community College Student Engagement. It provides information about effective educational practice in community colleges and assists institutions in using that information to promote improvements in student learning and persistence. The Center’s goal is to provide member colleges with results that can be used to inform decision making and target institutional improvements. Student engagement, or the amount of time and energy students invest in meaningful educational practices, is the underlying foundation for the Center’s work. The </a:t>
            </a:r>
            <a:r>
              <a:rPr lang="en-US" i="1" dirty="0"/>
              <a:t>CCSSE</a:t>
            </a:r>
            <a:r>
              <a:rPr lang="en-US" dirty="0"/>
              <a:t> survey instrument is designed to capture student engagement as a measure of institutional quality.</a:t>
            </a:r>
          </a:p>
          <a:p>
            <a:pPr defTabSz="931727"/>
            <a:endParaRPr lang="en-US" dirty="0"/>
          </a:p>
          <a:p>
            <a:pPr defTabSz="931727"/>
            <a:endParaRPr lang="en-US" dirty="0"/>
          </a:p>
          <a:p>
            <a:endParaRPr lang="en-US" dirty="0"/>
          </a:p>
        </p:txBody>
      </p:sp>
      <p:sp>
        <p:nvSpPr>
          <p:cNvPr id="4" name="Slide Number Placeholder 3"/>
          <p:cNvSpPr>
            <a:spLocks noGrp="1"/>
          </p:cNvSpPr>
          <p:nvPr>
            <p:ph type="sldNum" sz="quarter" idx="10"/>
          </p:nvPr>
        </p:nvSpPr>
        <p:spPr/>
        <p:txBody>
          <a:bodyPr/>
          <a:lstStyle/>
          <a:p>
            <a:fld id="{93AF1055-CB92-40EF-BD09-A2225F1FCAC6}" type="slidenum">
              <a:rPr lang="en-US" smtClean="0"/>
              <a:pPr/>
              <a:t>4</a:t>
            </a:fld>
            <a:endParaRPr lang="en-US" dirty="0"/>
          </a:p>
        </p:txBody>
      </p:sp>
    </p:spTree>
    <p:extLst>
      <p:ext uri="{BB962C8B-B14F-4D97-AF65-F5344CB8AC3E}">
        <p14:creationId xmlns:p14="http://schemas.microsoft.com/office/powerpoint/2010/main" val="27453354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cs typeface="Arial" pitchFamily="34" charset="0"/>
              </a:rPr>
              <a:t>Students are most likely to succeed when expectations are high and they receive the support they need to rise to those expectations. Community colleges offer a wide variety of support services, but students cannot use services if they are unaware of them. In addition, students don’t take advantage of services when they don’t know how to access them, find them to be inconvenient, or feel stigmatized by using them.</a:t>
            </a:r>
          </a:p>
          <a:p>
            <a:endParaRPr lang="en-US" dirty="0">
              <a:latin typeface="+mn-lt"/>
            </a:endParaRPr>
          </a:p>
        </p:txBody>
      </p:sp>
      <p:sp>
        <p:nvSpPr>
          <p:cNvPr id="4" name="Slide Number Placeholder 3"/>
          <p:cNvSpPr>
            <a:spLocks noGrp="1"/>
          </p:cNvSpPr>
          <p:nvPr>
            <p:ph type="sldNum" sz="quarter" idx="10"/>
          </p:nvPr>
        </p:nvSpPr>
        <p:spPr/>
        <p:txBody>
          <a:bodyPr/>
          <a:lstStyle/>
          <a:p>
            <a:fld id="{93AF1055-CB92-40EF-BD09-A2225F1FCAC6}" type="slidenum">
              <a:rPr lang="en-US" smtClean="0"/>
              <a:pPr/>
              <a:t>40</a:t>
            </a:fld>
            <a:endParaRPr lang="en-US"/>
          </a:p>
        </p:txBody>
      </p:sp>
    </p:spTree>
    <p:extLst>
      <p:ext uri="{BB962C8B-B14F-4D97-AF65-F5344CB8AC3E}">
        <p14:creationId xmlns:p14="http://schemas.microsoft.com/office/powerpoint/2010/main" val="34961734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latin typeface="+mn-lt"/>
                <a:cs typeface="Arial" pitchFamily="34" charset="0"/>
              </a:rPr>
              <a:t>While respondents say they value student services — XX% report “rarely or never” using academic advising/planning services. In addition, XX% report “rarely or never” using skill labs (survey items #13a, #13b, #13d, and #13e, </a:t>
            </a:r>
            <a:r>
              <a:rPr lang="en-US" i="1" dirty="0"/>
              <a:t>Standard Reports for [College Name]/All Students/Frequencies</a:t>
            </a:r>
            <a:r>
              <a:rPr lang="en-US" i="1" baseline="0" dirty="0">
                <a:latin typeface="+mn-lt"/>
                <a:cs typeface="Arial" pitchFamily="34" charset="0"/>
              </a:rPr>
              <a:t>).</a:t>
            </a:r>
            <a:endParaRPr lang="en-US" i="1" dirty="0">
              <a:latin typeface="+mn-lt"/>
              <a:cs typeface="Arial" pitchFamily="34" charset="0"/>
            </a:endParaRPr>
          </a:p>
          <a:p>
            <a:endParaRPr lang="en-US" dirty="0">
              <a:latin typeface="+mn-lt"/>
            </a:endParaRPr>
          </a:p>
        </p:txBody>
      </p:sp>
      <p:sp>
        <p:nvSpPr>
          <p:cNvPr id="4" name="Slide Number Placeholder 3"/>
          <p:cNvSpPr>
            <a:spLocks noGrp="1"/>
          </p:cNvSpPr>
          <p:nvPr>
            <p:ph type="sldNum" sz="quarter" idx="10"/>
          </p:nvPr>
        </p:nvSpPr>
        <p:spPr/>
        <p:txBody>
          <a:bodyPr/>
          <a:lstStyle/>
          <a:p>
            <a:fld id="{93AF1055-CB92-40EF-BD09-A2225F1FCAC6}" type="slidenum">
              <a:rPr lang="en-US" smtClean="0"/>
              <a:pPr/>
              <a:t>41</a:t>
            </a:fld>
            <a:endParaRPr lang="en-US"/>
          </a:p>
        </p:txBody>
      </p:sp>
    </p:spTree>
    <p:extLst>
      <p:ext uri="{BB962C8B-B14F-4D97-AF65-F5344CB8AC3E}">
        <p14:creationId xmlns:p14="http://schemas.microsoft.com/office/powerpoint/2010/main" val="34345611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latin typeface="+mn-lt"/>
                <a:cs typeface="Arial" pitchFamily="34" charset="0"/>
              </a:rPr>
              <a:t>Institutional policies focused on student success are most effective when colleges mandate student participation in activities that are shown to increase persistence and improve student outcomes. </a:t>
            </a:r>
          </a:p>
          <a:p>
            <a:endParaRPr lang="en-US" i="0" dirty="0">
              <a:latin typeface="+mn-lt"/>
              <a:cs typeface="Arial" pitchFamily="34" charset="0"/>
            </a:endParaRPr>
          </a:p>
          <a:p>
            <a:r>
              <a:rPr lang="en-US" i="0" dirty="0">
                <a:latin typeface="+mn-lt"/>
                <a:cs typeface="Arial" pitchFamily="34" charset="0"/>
              </a:rPr>
              <a:t>For example, colleges can require students to participate in orientation or to meet with an advisor before registering for classes or to enroll in a student success course in their first academic term. Institutional policies also can help faculty members be consistent in their requirements of students. For example, an institution-wide policy can require student participation in study groups, and faculty can help enforce that policy by making it a requirement for their courses.</a:t>
            </a:r>
          </a:p>
          <a:p>
            <a:endParaRPr lang="en-US" dirty="0">
              <a:latin typeface="+mn-lt"/>
            </a:endParaRPr>
          </a:p>
        </p:txBody>
      </p:sp>
      <p:sp>
        <p:nvSpPr>
          <p:cNvPr id="4" name="Slide Number Placeholder 3"/>
          <p:cNvSpPr>
            <a:spLocks noGrp="1"/>
          </p:cNvSpPr>
          <p:nvPr>
            <p:ph type="sldNum" sz="quarter" idx="10"/>
          </p:nvPr>
        </p:nvSpPr>
        <p:spPr/>
        <p:txBody>
          <a:bodyPr/>
          <a:lstStyle/>
          <a:p>
            <a:fld id="{93AF1055-CB92-40EF-BD09-A2225F1FCAC6}" type="slidenum">
              <a:rPr lang="en-US" smtClean="0"/>
              <a:pPr/>
              <a:t>42</a:t>
            </a:fld>
            <a:endParaRPr lang="en-US"/>
          </a:p>
        </p:txBody>
      </p:sp>
    </p:spTree>
    <p:extLst>
      <p:ext uri="{BB962C8B-B14F-4D97-AF65-F5344CB8AC3E}">
        <p14:creationId xmlns:p14="http://schemas.microsoft.com/office/powerpoint/2010/main" val="18186628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i="1" baseline="0" dirty="0">
                <a:latin typeface="+mn-lt"/>
                <a:cs typeface="Arial" pitchFamily="34" charset="0"/>
              </a:rPr>
              <a:t>Viewing results on student attendance and class preparedness might lead you to uncover areas where institutional policies could affect conditions for learning (survey items #4u and #4e, </a:t>
            </a:r>
            <a:r>
              <a:rPr lang="en-US" i="1" dirty="0"/>
              <a:t>Standard Reports for [College Name]/All Students/Frequencies</a:t>
            </a:r>
            <a:r>
              <a:rPr lang="en-US" i="1" baseline="0" dirty="0">
                <a:latin typeface="+mn-lt"/>
                <a:cs typeface="Arial" pitchFamily="34" charset="0"/>
              </a:rPr>
              <a:t>). </a:t>
            </a:r>
          </a:p>
        </p:txBody>
      </p:sp>
      <p:sp>
        <p:nvSpPr>
          <p:cNvPr id="4" name="Slide Number Placeholder 3"/>
          <p:cNvSpPr>
            <a:spLocks noGrp="1"/>
          </p:cNvSpPr>
          <p:nvPr>
            <p:ph type="sldNum" sz="quarter" idx="10"/>
          </p:nvPr>
        </p:nvSpPr>
        <p:spPr/>
        <p:txBody>
          <a:bodyPr/>
          <a:lstStyle/>
          <a:p>
            <a:fld id="{93AF1055-CB92-40EF-BD09-A2225F1FCAC6}" type="slidenum">
              <a:rPr lang="en-US" smtClean="0"/>
              <a:pPr/>
              <a:t>43</a:t>
            </a:fld>
            <a:endParaRPr lang="en-US"/>
          </a:p>
        </p:txBody>
      </p:sp>
    </p:spTree>
    <p:extLst>
      <p:ext uri="{BB962C8B-B14F-4D97-AF65-F5344CB8AC3E}">
        <p14:creationId xmlns:p14="http://schemas.microsoft.com/office/powerpoint/2010/main" val="6339946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AF1055-CB92-40EF-BD09-A2225F1FCAC6}" type="slidenum">
              <a:rPr lang="en-US" smtClean="0"/>
              <a:pPr/>
              <a:t>44</a:t>
            </a:fld>
            <a:endParaRPr lang="en-US"/>
          </a:p>
        </p:txBody>
      </p:sp>
    </p:spTree>
    <p:extLst>
      <p:ext uri="{BB962C8B-B14F-4D97-AF65-F5344CB8AC3E}">
        <p14:creationId xmlns:p14="http://schemas.microsoft.com/office/powerpoint/2010/main" val="170135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AF1055-CB92-40EF-BD09-A2225F1FCAC6}" type="slidenum">
              <a:rPr lang="en-US" smtClean="0"/>
              <a:pPr/>
              <a:t>5</a:t>
            </a:fld>
            <a:endParaRPr lang="en-US" dirty="0"/>
          </a:p>
        </p:txBody>
      </p:sp>
    </p:spTree>
    <p:extLst>
      <p:ext uri="{BB962C8B-B14F-4D97-AF65-F5344CB8AC3E}">
        <p14:creationId xmlns:p14="http://schemas.microsoft.com/office/powerpoint/2010/main" val="3458150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7235">
              <a:defRPr/>
            </a:pPr>
            <a:r>
              <a:rPr lang="en-US" dirty="0"/>
              <a:t>In </a:t>
            </a:r>
            <a:r>
              <a:rPr lang="en-US" i="1" dirty="0"/>
              <a:t>CCSSE</a:t>
            </a:r>
            <a:r>
              <a:rPr lang="en-US" dirty="0"/>
              <a:t> sampling procedures, students are sampled at the classroom level. Of those students sampled at our institution, XXX </a:t>
            </a:r>
            <a:r>
              <a:rPr lang="en-US" i="1" dirty="0"/>
              <a:t>(Standard Reports/Appendix/Table 2: Percent of Target/”Adjusted Survey Count”)</a:t>
            </a:r>
            <a:r>
              <a:rPr lang="en-US" dirty="0"/>
              <a:t> respondents submitted usable surveys. The number of completed surveys produced an overall “percent of target” rate of XX% </a:t>
            </a:r>
            <a:r>
              <a:rPr lang="en-US" i="1" dirty="0"/>
              <a:t>(Standard Reports/Appendix/Table 2: Percent of Target/”Percent of Target”)</a:t>
            </a:r>
            <a:r>
              <a:rPr lang="en-US" dirty="0"/>
              <a:t>. The</a:t>
            </a:r>
            <a:r>
              <a:rPr lang="en-US" baseline="0" dirty="0"/>
              <a:t> p</a:t>
            </a:r>
            <a:r>
              <a:rPr lang="en-US" dirty="0"/>
              <a:t>ercent of target rate is the ratio of the adjusted number of completed surveys (surveys that were filled out properly</a:t>
            </a:r>
            <a:r>
              <a:rPr lang="en-US" baseline="0" dirty="0"/>
              <a:t> and did not fall into any of the exclusionary categories) </a:t>
            </a:r>
            <a:r>
              <a:rPr lang="en-US" dirty="0"/>
              <a:t>to the target sample size. </a:t>
            </a:r>
          </a:p>
          <a:p>
            <a:pPr defTabSz="917235">
              <a:defRPr/>
            </a:pPr>
            <a:endParaRPr lang="en-US" i="1" dirty="0"/>
          </a:p>
          <a:p>
            <a:pPr defTabSz="917235">
              <a:defRPr/>
            </a:pPr>
            <a:r>
              <a:rPr lang="en-US" i="1" dirty="0"/>
              <a:t>Note:</a:t>
            </a:r>
            <a:r>
              <a:rPr lang="en-US" i="1" baseline="0" dirty="0"/>
              <a:t> When reviewing your results, take into account the number of survey respondents, particularly for survey items that have a small number of respondents. Items with few respondents are less likely to be reliable that items with many respondents.</a:t>
            </a:r>
            <a:endParaRPr lang="en-US" i="1" dirty="0"/>
          </a:p>
          <a:p>
            <a:endParaRPr lang="en-US" dirty="0"/>
          </a:p>
        </p:txBody>
      </p:sp>
      <p:sp>
        <p:nvSpPr>
          <p:cNvPr id="4" name="Slide Number Placeholder 3"/>
          <p:cNvSpPr>
            <a:spLocks noGrp="1"/>
          </p:cNvSpPr>
          <p:nvPr>
            <p:ph type="sldNum" sz="quarter" idx="10"/>
          </p:nvPr>
        </p:nvSpPr>
        <p:spPr/>
        <p:txBody>
          <a:bodyPr/>
          <a:lstStyle/>
          <a:p>
            <a:fld id="{93AF1055-CB92-40EF-BD09-A2225F1FCAC6}" type="slidenum">
              <a:rPr lang="en-US" smtClean="0"/>
              <a:pPr/>
              <a:t>6</a:t>
            </a:fld>
            <a:endParaRPr lang="en-US" dirty="0"/>
          </a:p>
        </p:txBody>
      </p:sp>
    </p:spTree>
    <p:extLst>
      <p:ext uri="{BB962C8B-B14F-4D97-AF65-F5344CB8AC3E}">
        <p14:creationId xmlns:p14="http://schemas.microsoft.com/office/powerpoint/2010/main" val="706889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cs typeface="Arial" pitchFamily="34" charset="0"/>
              </a:rPr>
              <a:t>Exclusions serve the purpose of ensuring that all institutional reports are based on the same sampling methods and that results are therefore comparable across institutions. Respondents are excluded from institutional reports for the following reasons: </a:t>
            </a:r>
          </a:p>
          <a:p>
            <a:pPr marL="275170" indent="-275170"/>
            <a:endParaRPr lang="en-US" sz="1200" dirty="0">
              <a:cs typeface="Arial" pitchFamily="34" charset="0"/>
            </a:endParaRPr>
          </a:p>
          <a:p>
            <a:pPr marL="275170" lvl="2" indent="-275170">
              <a:buFont typeface="Arial" pitchFamily="34" charset="0"/>
              <a:buChar char="•"/>
            </a:pPr>
            <a:r>
              <a:rPr lang="en-US" sz="1200" dirty="0">
                <a:cs typeface="Arial" pitchFamily="34" charset="0"/>
              </a:rPr>
              <a:t>The respondent did not indicate whether he or she was enrolled full-time or less than full-time at the institution. Because all results are either weighted or broken down by enrollment status, this is essential information for reporting. </a:t>
            </a:r>
          </a:p>
          <a:p>
            <a:pPr marL="275170" indent="-275170"/>
            <a:endParaRPr lang="en-US" sz="1200" dirty="0">
              <a:cs typeface="Arial" pitchFamily="34" charset="0"/>
            </a:endParaRPr>
          </a:p>
          <a:p>
            <a:pPr marL="275170" lvl="2" indent="-275170">
              <a:buFont typeface="Arial" pitchFamily="34" charset="0"/>
              <a:buChar char="•"/>
            </a:pPr>
            <a:r>
              <a:rPr lang="en-US" sz="1200" dirty="0">
                <a:cs typeface="Arial" pitchFamily="34" charset="0"/>
              </a:rPr>
              <a:t>The survey is invalid. A survey is invalid if a student does not answer any of the 21 sub-items in survey item 4, answers </a:t>
            </a:r>
            <a:r>
              <a:rPr lang="en-US" sz="1200" i="1" dirty="0">
                <a:cs typeface="Arial" pitchFamily="34" charset="0"/>
              </a:rPr>
              <a:t>very often </a:t>
            </a:r>
            <a:r>
              <a:rPr lang="en-US" sz="1200" dirty="0">
                <a:cs typeface="Arial" pitchFamily="34" charset="0"/>
              </a:rPr>
              <a:t>to all 21 sub-items, or answers </a:t>
            </a:r>
            <a:r>
              <a:rPr lang="en-US" sz="1200" i="1" dirty="0">
                <a:cs typeface="Arial" pitchFamily="34" charset="0"/>
              </a:rPr>
              <a:t>never</a:t>
            </a:r>
            <a:r>
              <a:rPr lang="en-US" sz="1200" dirty="0">
                <a:cs typeface="Arial" pitchFamily="34" charset="0"/>
              </a:rPr>
              <a:t> to all 21 sub-items.</a:t>
            </a:r>
          </a:p>
          <a:p>
            <a:pPr marL="275170" indent="-275170"/>
            <a:endParaRPr lang="en-US" sz="1200" dirty="0">
              <a:cs typeface="Arial" pitchFamily="34" charset="0"/>
            </a:endParaRPr>
          </a:p>
          <a:p>
            <a:pPr marL="275170" lvl="2" indent="-275170">
              <a:buFont typeface="Arial" pitchFamily="34" charset="0"/>
              <a:buChar char="•"/>
            </a:pPr>
            <a:r>
              <a:rPr lang="en-US" sz="1200" dirty="0">
                <a:cs typeface="Arial" pitchFamily="34" charset="0"/>
              </a:rPr>
              <a:t>The student reported his or her age as under 18. University of Texas at Austin’s IRB precludes the Center from surveying students under the age of 18 without written parental consent.</a:t>
            </a:r>
          </a:p>
          <a:p>
            <a:pPr marL="275170" indent="-275170"/>
            <a:endParaRPr lang="en-US" sz="1200" dirty="0">
              <a:cs typeface="Arial" pitchFamily="34" charset="0"/>
            </a:endParaRPr>
          </a:p>
          <a:p>
            <a:pPr marL="275170" lvl="2" indent="-275170">
              <a:buFont typeface="Arial" pitchFamily="34" charset="0"/>
              <a:buChar char="•"/>
            </a:pPr>
            <a:r>
              <a:rPr lang="en-US" sz="1200" dirty="0">
                <a:cs typeface="Arial" pitchFamily="34" charset="0"/>
              </a:rPr>
              <a:t>The student indicated that he or she had taken the survey in a previous class or did not respond to the item 3. </a:t>
            </a:r>
          </a:p>
          <a:p>
            <a:pPr marL="275170" indent="-275170"/>
            <a:endParaRPr lang="en-US" sz="1200" dirty="0">
              <a:cs typeface="Arial" pitchFamily="34" charset="0"/>
            </a:endParaRPr>
          </a:p>
          <a:p>
            <a:pPr marL="275170" lvl="2" indent="-275170">
              <a:buFont typeface="Arial" pitchFamily="34" charset="0"/>
              <a:buChar char="•"/>
            </a:pPr>
            <a:r>
              <a:rPr lang="en-US" sz="1200" dirty="0">
                <a:cs typeface="Arial" pitchFamily="34" charset="0"/>
              </a:rPr>
              <a:t>Oversampled respondents are not included because they are selected outside of </a:t>
            </a:r>
            <a:r>
              <a:rPr lang="en-US" sz="1200" i="1" dirty="0">
                <a:cs typeface="Arial" pitchFamily="34" charset="0"/>
              </a:rPr>
              <a:t>CCSSE</a:t>
            </a:r>
            <a:r>
              <a:rPr lang="en-US" sz="1200" dirty="0">
                <a:cs typeface="Arial" pitchFamily="34" charset="0"/>
              </a:rPr>
              <a:t>’s primary sampling procedures. </a:t>
            </a:r>
            <a:endParaRPr lang="en-US" sz="1200" dirty="0">
              <a:latin typeface="+mn-lt"/>
              <a:cs typeface="Arial" pitchFamily="34" charset="0"/>
            </a:endParaRPr>
          </a:p>
        </p:txBody>
      </p:sp>
      <p:sp>
        <p:nvSpPr>
          <p:cNvPr id="4" name="Slide Number Placeholder 3"/>
          <p:cNvSpPr>
            <a:spLocks noGrp="1"/>
          </p:cNvSpPr>
          <p:nvPr>
            <p:ph type="sldNum" sz="quarter" idx="10"/>
          </p:nvPr>
        </p:nvSpPr>
        <p:spPr/>
        <p:txBody>
          <a:bodyPr/>
          <a:lstStyle/>
          <a:p>
            <a:fld id="{93AF1055-CB92-40EF-BD09-A2225F1FCAC6}" type="slidenum">
              <a:rPr lang="en-US" smtClean="0"/>
              <a:pPr/>
              <a:t>7</a:t>
            </a:fld>
            <a:endParaRPr lang="en-US" dirty="0"/>
          </a:p>
        </p:txBody>
      </p:sp>
    </p:spTree>
    <p:extLst>
      <p:ext uri="{BB962C8B-B14F-4D97-AF65-F5344CB8AC3E}">
        <p14:creationId xmlns:p14="http://schemas.microsoft.com/office/powerpoint/2010/main" val="2718723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a:t>Enrollment Status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XX% of surveyed students report being less than full-time college students</a:t>
            </a:r>
            <a:r>
              <a:rPr lang="en-US" baseline="0" dirty="0"/>
              <a:t> compared to 28% of the 2016 </a:t>
            </a:r>
            <a:r>
              <a:rPr lang="en-US" i="1" baseline="0" dirty="0"/>
              <a:t>CCSSE </a:t>
            </a:r>
            <a:r>
              <a:rPr lang="en-US" baseline="0" dirty="0"/>
              <a:t>Cohort colleges’ student respondents (</a:t>
            </a:r>
            <a:r>
              <a:rPr lang="en-US" i="1" baseline="0" dirty="0"/>
              <a:t>CCSSE</a:t>
            </a:r>
            <a:r>
              <a:rPr lang="en-US" i="0" baseline="0" dirty="0"/>
              <a:t>  </a:t>
            </a:r>
            <a:r>
              <a:rPr lang="en-US" baseline="0" dirty="0"/>
              <a:t>2016 Cohort Overview).  XX% </a:t>
            </a:r>
            <a:r>
              <a:rPr lang="en-US" i="1" u="none" dirty="0"/>
              <a:t>(survey</a:t>
            </a:r>
            <a:r>
              <a:rPr lang="en-US" i="1" u="none" baseline="0" dirty="0"/>
              <a:t> item #2, </a:t>
            </a:r>
            <a:r>
              <a:rPr lang="en-US" i="1" u="none" dirty="0"/>
              <a:t>Standard Reports/Appendix/Table 1: Respondents to Underlying Populations)  </a:t>
            </a:r>
            <a:r>
              <a:rPr lang="en-US" i="0" u="none" dirty="0"/>
              <a:t>of</a:t>
            </a:r>
            <a:r>
              <a:rPr lang="en-US" i="0" u="none" baseline="0" dirty="0"/>
              <a:t> the student respondents at our college report attending full-time, while 72% of the 2016 </a:t>
            </a:r>
            <a:r>
              <a:rPr lang="en-US" i="1" u="none" baseline="0" dirty="0"/>
              <a:t>CCSSE</a:t>
            </a:r>
            <a:r>
              <a:rPr lang="en-US" i="0" u="none" baseline="0" dirty="0"/>
              <a:t> Cohort colleges’ student respondents attended full-time.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u="non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Population data* for all students at our college, however, is XX% less than full-time and XX% full-time. </a:t>
            </a:r>
            <a:r>
              <a:rPr lang="en-US" u="none" dirty="0"/>
              <a:t>This inverse representation is a result of the sampling technique and the in-class administration process. For this reason, survey results are either weighted or disaggregated on the full-time/less than full-time variable so that reports will accurately </a:t>
            </a:r>
            <a:r>
              <a:rPr lang="en-US" dirty="0"/>
              <a:t>reflect the underlying student population.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u="none"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u="none" dirty="0"/>
          </a:p>
          <a:p>
            <a:pPr marL="0" marR="0" indent="0" algn="l" defTabSz="914400" rtl="0" eaLnBrk="1" fontAlgn="auto" latinLnBrk="0" hangingPunct="1">
              <a:lnSpc>
                <a:spcPct val="100000"/>
              </a:lnSpc>
              <a:spcBef>
                <a:spcPts val="0"/>
              </a:spcBef>
              <a:spcAft>
                <a:spcPts val="0"/>
              </a:spcAft>
              <a:buClrTx/>
              <a:buSzTx/>
              <a:buFontTx/>
              <a:buNone/>
              <a:tabLst/>
              <a:defRPr/>
            </a:pPr>
            <a:r>
              <a:rPr lang="en-US" u="none" dirty="0"/>
              <a:t>*Population</a:t>
            </a:r>
            <a:r>
              <a:rPr lang="en-US" u="none" baseline="0" dirty="0"/>
              <a:t> data are those reported for the most recent IPEDS enrollment report. </a:t>
            </a:r>
            <a:r>
              <a:rPr lang="en-US" u="none" dirty="0"/>
              <a:t> </a:t>
            </a:r>
            <a:endParaRPr lang="en-US" dirty="0"/>
          </a:p>
        </p:txBody>
      </p:sp>
      <p:sp>
        <p:nvSpPr>
          <p:cNvPr id="4" name="Slide Number Placeholder 3"/>
          <p:cNvSpPr>
            <a:spLocks noGrp="1"/>
          </p:cNvSpPr>
          <p:nvPr>
            <p:ph type="sldNum" sz="quarter" idx="10"/>
          </p:nvPr>
        </p:nvSpPr>
        <p:spPr/>
        <p:txBody>
          <a:bodyPr/>
          <a:lstStyle/>
          <a:p>
            <a:fld id="{93AF1055-CB92-40EF-BD09-A2225F1FCAC6}" type="slidenum">
              <a:rPr lang="en-US" smtClean="0"/>
              <a:pPr/>
              <a:t>8</a:t>
            </a:fld>
            <a:endParaRPr lang="en-US" dirty="0"/>
          </a:p>
        </p:txBody>
      </p:sp>
    </p:spTree>
    <p:extLst>
      <p:ext uri="{BB962C8B-B14F-4D97-AF65-F5344CB8AC3E}">
        <p14:creationId xmlns:p14="http://schemas.microsoft.com/office/powerpoint/2010/main" val="4079932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a:t>Age</a:t>
            </a:r>
            <a:endParaRPr lang="en-US" dirty="0"/>
          </a:p>
          <a:p>
            <a:r>
              <a:rPr lang="en-US" dirty="0"/>
              <a:t>Student respondents at our college range in age from XX to XX years old. Approximately XX% are between 18 to 24</a:t>
            </a:r>
            <a:r>
              <a:rPr lang="en-US" baseline="0" dirty="0"/>
              <a:t> </a:t>
            </a:r>
            <a:r>
              <a:rPr lang="en-US" dirty="0"/>
              <a:t>years old while XX% are 25+. </a:t>
            </a:r>
            <a:r>
              <a:rPr lang="en-US" sz="1200" i="1" kern="1200" dirty="0">
                <a:solidFill>
                  <a:schemeClr val="tx1"/>
                </a:solidFill>
                <a:latin typeface="+mn-lt"/>
                <a:ea typeface="+mn-ea"/>
                <a:cs typeface="+mn-cs"/>
              </a:rPr>
              <a:t>Compare</a:t>
            </a:r>
            <a:r>
              <a:rPr lang="en-US" sz="1200" i="1" kern="1200" baseline="0" dirty="0">
                <a:solidFill>
                  <a:schemeClr val="tx1"/>
                </a:solidFill>
                <a:latin typeface="+mn-lt"/>
                <a:ea typeface="+mn-ea"/>
                <a:cs typeface="+mn-cs"/>
              </a:rPr>
              <a:t> this data with cohort respondents</a:t>
            </a:r>
            <a:r>
              <a:rPr lang="en-US" sz="1200" kern="1200" dirty="0">
                <a:solidFill>
                  <a:schemeClr val="tx1"/>
                </a:solidFill>
                <a:latin typeface="+mn-lt"/>
                <a:ea typeface="+mn-ea"/>
                <a:cs typeface="+mn-cs"/>
              </a:rPr>
              <a:t>.</a:t>
            </a:r>
            <a:r>
              <a:rPr lang="en-US" sz="1200" kern="1200" baseline="0" dirty="0">
                <a:solidFill>
                  <a:schemeClr val="tx1"/>
                </a:solidFill>
                <a:latin typeface="+mn-lt"/>
                <a:ea typeface="+mn-ea"/>
                <a:cs typeface="+mn-cs"/>
              </a:rPr>
              <a:t> </a:t>
            </a:r>
            <a:r>
              <a:rPr lang="en-US" i="1" dirty="0"/>
              <a:t>(survey item #29, Standard Reports/Appendix/Table 1: Respondents to Underlying Populations)</a:t>
            </a:r>
          </a:p>
          <a:p>
            <a:r>
              <a:rPr lang="en-US" b="1" dirty="0"/>
              <a:t> </a:t>
            </a:r>
            <a:endParaRPr lang="en-US" dirty="0"/>
          </a:p>
          <a:p>
            <a:endParaRPr lang="en-US" dirty="0"/>
          </a:p>
        </p:txBody>
      </p:sp>
      <p:sp>
        <p:nvSpPr>
          <p:cNvPr id="4" name="Slide Number Placeholder 3"/>
          <p:cNvSpPr>
            <a:spLocks noGrp="1"/>
          </p:cNvSpPr>
          <p:nvPr>
            <p:ph type="sldNum" sz="quarter" idx="10"/>
          </p:nvPr>
        </p:nvSpPr>
        <p:spPr/>
        <p:txBody>
          <a:bodyPr/>
          <a:lstStyle/>
          <a:p>
            <a:fld id="{93AF1055-CB92-40EF-BD09-A2225F1FCAC6}" type="slidenum">
              <a:rPr lang="en-US" smtClean="0"/>
              <a:pPr/>
              <a:t>9</a:t>
            </a:fld>
            <a:endParaRPr lang="en-US" dirty="0"/>
          </a:p>
        </p:txBody>
      </p:sp>
    </p:spTree>
    <p:extLst>
      <p:ext uri="{BB962C8B-B14F-4D97-AF65-F5344CB8AC3E}">
        <p14:creationId xmlns:p14="http://schemas.microsoft.com/office/powerpoint/2010/main" val="12065760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657600" y="2286000"/>
            <a:ext cx="5029200" cy="2209800"/>
          </a:xfrm>
        </p:spPr>
        <p:txBody>
          <a:bodyPr anchor="t"/>
          <a:lstStyle/>
          <a:p>
            <a:r>
              <a:rPr lang="en-US" dirty="0"/>
              <a:t>Click to edit Master title style</a:t>
            </a:r>
          </a:p>
        </p:txBody>
      </p:sp>
      <p:sp>
        <p:nvSpPr>
          <p:cNvPr id="3" name="Subtitle 2"/>
          <p:cNvSpPr>
            <a:spLocks noGrp="1"/>
          </p:cNvSpPr>
          <p:nvPr>
            <p:ph type="subTitle" idx="1"/>
          </p:nvPr>
        </p:nvSpPr>
        <p:spPr>
          <a:xfrm>
            <a:off x="3733800" y="4724400"/>
            <a:ext cx="2971800" cy="1752600"/>
          </a:xfrm>
        </p:spPr>
        <p:txBody>
          <a:bodyPr>
            <a:normAutofit/>
          </a:bodyPr>
          <a:lstStyle>
            <a:lvl1pPr marL="0" indent="0" algn="l">
              <a:buNone/>
              <a:defRPr sz="2800">
                <a:solidFill>
                  <a:schemeClr val="tx1">
                    <a:tint val="75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902844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487362"/>
            <a:ext cx="8534400" cy="1036638"/>
          </a:xfrm>
        </p:spPr>
        <p:txBody>
          <a:bodyPr/>
          <a:lstStyle>
            <a:lvl1pPr>
              <a:lnSpc>
                <a:spcPts val="4400"/>
              </a:lnSpc>
              <a:defRPr>
                <a:solidFill>
                  <a:srgbClr val="00427A"/>
                </a:solidFill>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9F3A0D"/>
              </a:buClr>
              <a:defRPr>
                <a:solidFill>
                  <a:srgbClr val="00427A"/>
                </a:solidFill>
              </a:defRPr>
            </a:lvl1pPr>
            <a:lvl2pPr>
              <a:defRPr>
                <a:solidFill>
                  <a:srgbClr val="9F3A0D"/>
                </a:solidFill>
              </a:defRPr>
            </a:lvl2pPr>
            <a:lvl3pPr>
              <a:defRPr>
                <a:solidFill>
                  <a:srgbClr val="9F3A0D"/>
                </a:solidFill>
              </a:defRPr>
            </a:lvl3pPr>
            <a:lvl4pPr>
              <a:defRPr>
                <a:solidFill>
                  <a:srgbClr val="9F3A0D"/>
                </a:solidFill>
              </a:defRPr>
            </a:lvl4pPr>
            <a:lvl5pPr>
              <a:defRPr>
                <a:solidFill>
                  <a:srgbClr val="9F3A0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800BDF-7CA0-4F0E-9DB8-2BB12D865371}" type="slidenum">
              <a:rPr lang="en-US" smtClean="0"/>
              <a:pPr/>
              <a:t>‹#›</a:t>
            </a:fld>
            <a:endParaRPr lang="en-US"/>
          </a:p>
        </p:txBody>
      </p:sp>
      <p:cxnSp>
        <p:nvCxnSpPr>
          <p:cNvPr id="7" name="Straight Connector 6"/>
          <p:cNvCxnSpPr/>
          <p:nvPr userDrawn="1"/>
        </p:nvCxnSpPr>
        <p:spPr>
          <a:xfrm>
            <a:off x="457200" y="1477962"/>
            <a:ext cx="8305800" cy="0"/>
          </a:xfrm>
          <a:prstGeom prst="line">
            <a:avLst/>
          </a:prstGeom>
          <a:ln w="28575">
            <a:solidFill>
              <a:srgbClr val="C78E4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9697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0" y="2286000"/>
            <a:ext cx="5105401" cy="1447800"/>
          </a:xfrm>
        </p:spPr>
        <p:txBody>
          <a:bodyPr anchor="b"/>
          <a:lstStyle>
            <a:lvl1pPr algn="l">
              <a:defRPr sz="4000" b="1" cap="none"/>
            </a:lvl1pPr>
          </a:lstStyle>
          <a:p>
            <a:r>
              <a:rPr lang="en-US" dirty="0"/>
              <a:t>Click To Edit Master Title Style</a:t>
            </a:r>
          </a:p>
        </p:txBody>
      </p:sp>
      <p:sp>
        <p:nvSpPr>
          <p:cNvPr id="3" name="Text Placeholder 2"/>
          <p:cNvSpPr>
            <a:spLocks noGrp="1"/>
          </p:cNvSpPr>
          <p:nvPr>
            <p:ph type="body" idx="1"/>
          </p:nvPr>
        </p:nvSpPr>
        <p:spPr>
          <a:xfrm>
            <a:off x="3810001" y="3821113"/>
            <a:ext cx="5105399" cy="1500187"/>
          </a:xfrm>
        </p:spPr>
        <p:txBody>
          <a:bodyPr anchor="t"/>
          <a:lstStyle>
            <a:lvl1pPr marL="0" indent="0">
              <a:buNone/>
              <a:defRPr sz="2000">
                <a:solidFill>
                  <a:srgbClr val="00427A"/>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877281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800BDF-7CA0-4F0E-9DB8-2BB12D865371}" type="slidenum">
              <a:rPr lang="en-US" smtClean="0"/>
              <a:pPr/>
              <a:t>‹#›</a:t>
            </a:fld>
            <a:endParaRPr lang="en-US"/>
          </a:p>
        </p:txBody>
      </p:sp>
      <p:cxnSp>
        <p:nvCxnSpPr>
          <p:cNvPr id="8" name="Straight Connector 7"/>
          <p:cNvCxnSpPr/>
          <p:nvPr userDrawn="1"/>
        </p:nvCxnSpPr>
        <p:spPr>
          <a:xfrm>
            <a:off x="457200" y="1371600"/>
            <a:ext cx="8305800" cy="0"/>
          </a:xfrm>
          <a:prstGeom prst="line">
            <a:avLst/>
          </a:prstGeom>
          <a:ln w="28575">
            <a:solidFill>
              <a:srgbClr val="F2DAB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8867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800BDF-7CA0-4F0E-9DB8-2BB12D865371}" type="slidenum">
              <a:rPr lang="en-US" smtClean="0"/>
              <a:pPr/>
              <a:t>‹#›</a:t>
            </a:fld>
            <a:endParaRPr lang="en-US"/>
          </a:p>
        </p:txBody>
      </p:sp>
      <p:cxnSp>
        <p:nvCxnSpPr>
          <p:cNvPr id="6" name="Straight Connector 5"/>
          <p:cNvCxnSpPr/>
          <p:nvPr userDrawn="1"/>
        </p:nvCxnSpPr>
        <p:spPr>
          <a:xfrm>
            <a:off x="457200" y="1371600"/>
            <a:ext cx="8305800" cy="0"/>
          </a:xfrm>
          <a:prstGeom prst="line">
            <a:avLst/>
          </a:prstGeom>
          <a:ln w="28575">
            <a:solidFill>
              <a:srgbClr val="F2DAB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2085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800BDF-7CA0-4F0E-9DB8-2BB12D865371}" type="slidenum">
              <a:rPr lang="en-US" smtClean="0"/>
              <a:pPr/>
              <a:t>‹#›</a:t>
            </a:fld>
            <a:endParaRPr lang="en-US"/>
          </a:p>
        </p:txBody>
      </p:sp>
    </p:spTree>
    <p:extLst>
      <p:ext uri="{BB962C8B-B14F-4D97-AF65-F5344CB8AC3E}">
        <p14:creationId xmlns:p14="http://schemas.microsoft.com/office/powerpoint/2010/main" val="2816579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381000"/>
            <a:ext cx="8534400" cy="1036638"/>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378003" y="1600200"/>
            <a:ext cx="8382000" cy="4419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81000" y="6096000"/>
            <a:ext cx="8382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34400" y="6477000"/>
            <a:ext cx="609600" cy="320675"/>
          </a:xfrm>
          <a:prstGeom prst="rect">
            <a:avLst/>
          </a:prstGeom>
        </p:spPr>
        <p:txBody>
          <a:bodyPr vert="horz" lIns="91440" tIns="45720" rIns="91440" bIns="45720" rtlCol="0" anchor="ctr"/>
          <a:lstStyle>
            <a:lvl1pPr algn="r">
              <a:defRPr sz="1000">
                <a:solidFill>
                  <a:srgbClr val="C78E44"/>
                </a:solidFill>
              </a:defRPr>
            </a:lvl1pPr>
          </a:lstStyle>
          <a:p>
            <a:fld id="{AA800BDF-7CA0-4F0E-9DB8-2BB12D865371}" type="slidenum">
              <a:rPr lang="en-US" smtClean="0"/>
              <a:pPr/>
              <a:t>‹#›</a:t>
            </a:fld>
            <a:endParaRPr lang="en-US" dirty="0"/>
          </a:p>
        </p:txBody>
      </p:sp>
    </p:spTree>
    <p:extLst>
      <p:ext uri="{BB962C8B-B14F-4D97-AF65-F5344CB8AC3E}">
        <p14:creationId xmlns:p14="http://schemas.microsoft.com/office/powerpoint/2010/main" val="592696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hf hdr="0" ftr="0" dt="0"/>
  <p:txStyles>
    <p:titleStyle>
      <a:lvl1pPr algn="l" defTabSz="914400" rtl="0" eaLnBrk="1" latinLnBrk="0" hangingPunct="1">
        <a:spcBef>
          <a:spcPct val="0"/>
        </a:spcBef>
        <a:buNone/>
        <a:defRPr sz="4400" b="1" i="0" u="none" kern="1200">
          <a:solidFill>
            <a:srgbClr val="9F3A0D"/>
          </a:solidFill>
          <a:latin typeface="+mj-lt"/>
          <a:ea typeface="+mj-ea"/>
          <a:cs typeface="+mj-cs"/>
        </a:defRPr>
      </a:lvl1pPr>
    </p:titleStyle>
    <p:bodyStyle>
      <a:lvl1pPr marL="342900" indent="-342900" algn="l" defTabSz="914400" rtl="0" eaLnBrk="1" latinLnBrk="0" hangingPunct="1">
        <a:spcBef>
          <a:spcPct val="20000"/>
        </a:spcBef>
        <a:buClr>
          <a:srgbClr val="C78E44"/>
        </a:buClr>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57600" y="1981200"/>
            <a:ext cx="5486400" cy="1676400"/>
          </a:xfrm>
        </p:spPr>
        <p:txBody>
          <a:bodyPr>
            <a:noAutofit/>
          </a:bodyPr>
          <a:lstStyle/>
          <a:p>
            <a:pPr>
              <a:lnSpc>
                <a:spcPts val="6000"/>
              </a:lnSpc>
            </a:pPr>
            <a:r>
              <a:rPr lang="en-US" sz="4000" i="1" dirty="0"/>
              <a:t>CCSSE</a:t>
            </a:r>
            <a:r>
              <a:rPr lang="en-US" sz="4000" dirty="0"/>
              <a:t> 2016 Findings for Cuesta College</a:t>
            </a:r>
          </a:p>
        </p:txBody>
      </p:sp>
      <p:sp>
        <p:nvSpPr>
          <p:cNvPr id="3" name="Subtitle 2"/>
          <p:cNvSpPr>
            <a:spLocks noGrp="1"/>
          </p:cNvSpPr>
          <p:nvPr>
            <p:ph type="subTitle" idx="1"/>
          </p:nvPr>
        </p:nvSpPr>
        <p:spPr>
          <a:xfrm>
            <a:off x="3733800" y="3886200"/>
            <a:ext cx="5257800" cy="609600"/>
          </a:xfrm>
        </p:spPr>
        <p:txBody>
          <a:bodyPr>
            <a:normAutofit fontScale="92500" lnSpcReduction="20000"/>
          </a:bodyPr>
          <a:lstStyle/>
          <a:p>
            <a:r>
              <a:rPr lang="en-US" sz="2200" b="1" dirty="0">
                <a:solidFill>
                  <a:srgbClr val="00427A"/>
                </a:solidFill>
              </a:rPr>
              <a:t>San Luis Obispo County Community College District</a:t>
            </a:r>
          </a:p>
        </p:txBody>
      </p:sp>
      <p:sp>
        <p:nvSpPr>
          <p:cNvPr id="4" name="TextBox 3"/>
          <p:cNvSpPr txBox="1"/>
          <p:nvPr/>
        </p:nvSpPr>
        <p:spPr>
          <a:xfrm>
            <a:off x="3733800" y="6627168"/>
            <a:ext cx="4934364" cy="230832"/>
          </a:xfrm>
          <a:prstGeom prst="rect">
            <a:avLst/>
          </a:prstGeom>
          <a:noFill/>
        </p:spPr>
        <p:txBody>
          <a:bodyPr wrap="none" rtlCol="0">
            <a:spAutoFit/>
          </a:bodyPr>
          <a:lstStyle/>
          <a:p>
            <a:r>
              <a:rPr lang="en-US" sz="900" dirty="0">
                <a:solidFill>
                  <a:srgbClr val="C78E44"/>
                </a:solidFill>
              </a:rPr>
              <a:t>The Center for Community College Student Engagement  |  The University of Texas at Austin</a:t>
            </a:r>
          </a:p>
        </p:txBody>
      </p:sp>
    </p:spTree>
    <p:extLst>
      <p:ext uri="{BB962C8B-B14F-4D97-AF65-F5344CB8AC3E}">
        <p14:creationId xmlns:p14="http://schemas.microsoft.com/office/powerpoint/2010/main" val="2528293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Student Respondent Profile:</a:t>
            </a:r>
            <a:br>
              <a:rPr lang="en-US" dirty="0"/>
            </a:br>
            <a:r>
              <a:rPr lang="en-US" dirty="0"/>
              <a:t>Sex</a:t>
            </a:r>
          </a:p>
        </p:txBody>
      </p:sp>
      <p:sp>
        <p:nvSpPr>
          <p:cNvPr id="4" name="Slide Number Placeholder 3"/>
          <p:cNvSpPr>
            <a:spLocks noGrp="1"/>
          </p:cNvSpPr>
          <p:nvPr>
            <p:ph type="sldNum" sz="quarter" idx="12"/>
          </p:nvPr>
        </p:nvSpPr>
        <p:spPr/>
        <p:txBody>
          <a:bodyPr/>
          <a:lstStyle/>
          <a:p>
            <a:fld id="{AA800BDF-7CA0-4F0E-9DB8-2BB12D865371}" type="slidenum">
              <a:rPr lang="en-US" smtClean="0"/>
              <a:pPr/>
              <a:t>10</a:t>
            </a:fld>
            <a:endParaRPr lang="en-US"/>
          </a:p>
        </p:txBody>
      </p:sp>
      <p:graphicFrame>
        <p:nvGraphicFramePr>
          <p:cNvPr id="5" name="Chart 4"/>
          <p:cNvGraphicFramePr/>
          <p:nvPr>
            <p:extLst>
              <p:ext uri="{D42A27DB-BD31-4B8C-83A1-F6EECF244321}">
                <p14:modId xmlns:p14="http://schemas.microsoft.com/office/powerpoint/2010/main" val="2321454722"/>
              </p:ext>
            </p:extLst>
          </p:nvPr>
        </p:nvGraphicFramePr>
        <p:xfrm>
          <a:off x="457200" y="19050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04800" y="6248400"/>
            <a:ext cx="1828800" cy="215444"/>
          </a:xfrm>
          <a:prstGeom prst="rect">
            <a:avLst/>
          </a:prstGeom>
          <a:noFill/>
        </p:spPr>
        <p:txBody>
          <a:bodyPr wrap="square" rtlCol="0">
            <a:spAutoFit/>
          </a:bodyPr>
          <a:lstStyle/>
          <a:p>
            <a:r>
              <a:rPr lang="en-US" sz="800" i="1" dirty="0"/>
              <a:t>Source: 2016 CCSSE data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Student Respondent Profile: </a:t>
            </a:r>
            <a:br>
              <a:rPr lang="en-US" dirty="0"/>
            </a:br>
            <a:r>
              <a:rPr lang="en-US" dirty="0"/>
              <a:t>Racial Identification</a:t>
            </a:r>
          </a:p>
        </p:txBody>
      </p:sp>
      <p:sp>
        <p:nvSpPr>
          <p:cNvPr id="4" name="Slide Number Placeholder 3"/>
          <p:cNvSpPr>
            <a:spLocks noGrp="1"/>
          </p:cNvSpPr>
          <p:nvPr>
            <p:ph type="sldNum" sz="quarter" idx="12"/>
          </p:nvPr>
        </p:nvSpPr>
        <p:spPr/>
        <p:txBody>
          <a:bodyPr/>
          <a:lstStyle/>
          <a:p>
            <a:fld id="{AA800BDF-7CA0-4F0E-9DB8-2BB12D865371}" type="slidenum">
              <a:rPr lang="en-US" smtClean="0"/>
              <a:pPr/>
              <a:t>11</a:t>
            </a:fld>
            <a:endParaRPr lang="en-US" dirty="0"/>
          </a:p>
        </p:txBody>
      </p:sp>
      <p:sp>
        <p:nvSpPr>
          <p:cNvPr id="11" name="TextBox 10"/>
          <p:cNvSpPr txBox="1"/>
          <p:nvPr/>
        </p:nvSpPr>
        <p:spPr>
          <a:xfrm>
            <a:off x="304800" y="6248400"/>
            <a:ext cx="1828800" cy="215444"/>
          </a:xfrm>
          <a:prstGeom prst="rect">
            <a:avLst/>
          </a:prstGeom>
          <a:noFill/>
        </p:spPr>
        <p:txBody>
          <a:bodyPr wrap="square" rtlCol="0">
            <a:spAutoFit/>
          </a:bodyPr>
          <a:lstStyle/>
          <a:p>
            <a:r>
              <a:rPr lang="en-US" sz="800" i="1" dirty="0"/>
              <a:t>Source: 2016 CCSSE data</a:t>
            </a:r>
          </a:p>
        </p:txBody>
      </p:sp>
      <p:graphicFrame>
        <p:nvGraphicFramePr>
          <p:cNvPr id="7" name="Chart 6"/>
          <p:cNvGraphicFramePr/>
          <p:nvPr>
            <p:extLst>
              <p:ext uri="{D42A27DB-BD31-4B8C-83A1-F6EECF244321}">
                <p14:modId xmlns:p14="http://schemas.microsoft.com/office/powerpoint/2010/main" val="2359918345"/>
              </p:ext>
            </p:extLst>
          </p:nvPr>
        </p:nvGraphicFramePr>
        <p:xfrm>
          <a:off x="457200" y="1828800"/>
          <a:ext cx="8077200" cy="4292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Student Respondent Profile: </a:t>
            </a:r>
            <a:br>
              <a:rPr lang="en-US" dirty="0"/>
            </a:br>
            <a:r>
              <a:rPr lang="en-US" dirty="0"/>
              <a:t>First-Generation Status</a:t>
            </a:r>
          </a:p>
        </p:txBody>
      </p:sp>
      <p:sp>
        <p:nvSpPr>
          <p:cNvPr id="4" name="Slide Number Placeholder 3"/>
          <p:cNvSpPr>
            <a:spLocks noGrp="1"/>
          </p:cNvSpPr>
          <p:nvPr>
            <p:ph type="sldNum" sz="quarter" idx="12"/>
          </p:nvPr>
        </p:nvSpPr>
        <p:spPr/>
        <p:txBody>
          <a:bodyPr/>
          <a:lstStyle/>
          <a:p>
            <a:fld id="{AA800BDF-7CA0-4F0E-9DB8-2BB12D865371}" type="slidenum">
              <a:rPr lang="en-US" smtClean="0"/>
              <a:pPr/>
              <a:t>12</a:t>
            </a:fld>
            <a:endParaRPr lang="en-US" dirty="0"/>
          </a:p>
        </p:txBody>
      </p:sp>
      <p:graphicFrame>
        <p:nvGraphicFramePr>
          <p:cNvPr id="6" name="Chart 5"/>
          <p:cNvGraphicFramePr/>
          <p:nvPr>
            <p:extLst>
              <p:ext uri="{D42A27DB-BD31-4B8C-83A1-F6EECF244321}">
                <p14:modId xmlns:p14="http://schemas.microsoft.com/office/powerpoint/2010/main" val="1751460308"/>
              </p:ext>
            </p:extLst>
          </p:nvPr>
        </p:nvGraphicFramePr>
        <p:xfrm>
          <a:off x="381000" y="990600"/>
          <a:ext cx="83058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248400"/>
            <a:ext cx="1828800" cy="215444"/>
          </a:xfrm>
          <a:prstGeom prst="rect">
            <a:avLst/>
          </a:prstGeom>
          <a:noFill/>
        </p:spPr>
        <p:txBody>
          <a:bodyPr wrap="square" rtlCol="0">
            <a:spAutoFit/>
          </a:bodyPr>
          <a:lstStyle/>
          <a:p>
            <a:r>
              <a:rPr lang="en-US" sz="800" i="1" dirty="0"/>
              <a:t>Source: 2016 CCSSE data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Student Respondent Profile: </a:t>
            </a:r>
            <a:br>
              <a:rPr lang="en-US" dirty="0"/>
            </a:br>
            <a:r>
              <a:rPr lang="en-US" dirty="0"/>
              <a:t>Educational Attainment</a:t>
            </a:r>
          </a:p>
        </p:txBody>
      </p:sp>
      <p:sp>
        <p:nvSpPr>
          <p:cNvPr id="4" name="Slide Number Placeholder 3"/>
          <p:cNvSpPr>
            <a:spLocks noGrp="1"/>
          </p:cNvSpPr>
          <p:nvPr>
            <p:ph type="sldNum" sz="quarter" idx="12"/>
          </p:nvPr>
        </p:nvSpPr>
        <p:spPr/>
        <p:txBody>
          <a:bodyPr/>
          <a:lstStyle/>
          <a:p>
            <a:fld id="{AA800BDF-7CA0-4F0E-9DB8-2BB12D865371}" type="slidenum">
              <a:rPr lang="en-US" smtClean="0"/>
              <a:pPr/>
              <a:t>13</a:t>
            </a:fld>
            <a:endParaRPr lang="en-US"/>
          </a:p>
        </p:txBody>
      </p:sp>
      <p:sp>
        <p:nvSpPr>
          <p:cNvPr id="6" name="TextBox 5"/>
          <p:cNvSpPr txBox="1"/>
          <p:nvPr/>
        </p:nvSpPr>
        <p:spPr>
          <a:xfrm>
            <a:off x="304800" y="6248400"/>
            <a:ext cx="1828800" cy="215444"/>
          </a:xfrm>
          <a:prstGeom prst="rect">
            <a:avLst/>
          </a:prstGeom>
          <a:noFill/>
        </p:spPr>
        <p:txBody>
          <a:bodyPr wrap="square" rtlCol="0">
            <a:spAutoFit/>
          </a:bodyPr>
          <a:lstStyle/>
          <a:p>
            <a:r>
              <a:rPr lang="en-US" sz="800" i="1" dirty="0"/>
              <a:t>Source: 2016 CCSSE data</a:t>
            </a:r>
          </a:p>
        </p:txBody>
      </p:sp>
      <p:graphicFrame>
        <p:nvGraphicFramePr>
          <p:cNvPr id="7" name="Chart 6"/>
          <p:cNvGraphicFramePr/>
          <p:nvPr>
            <p:extLst>
              <p:ext uri="{D42A27DB-BD31-4B8C-83A1-F6EECF244321}">
                <p14:modId xmlns:p14="http://schemas.microsoft.com/office/powerpoint/2010/main" val="1743830577"/>
              </p:ext>
            </p:extLst>
          </p:nvPr>
        </p:nvGraphicFramePr>
        <p:xfrm>
          <a:off x="381000" y="1752600"/>
          <a:ext cx="8305800" cy="4267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Student Respondent Profile:</a:t>
            </a:r>
            <a:br>
              <a:rPr lang="en-US" dirty="0"/>
            </a:br>
            <a:r>
              <a:rPr lang="en-US" dirty="0"/>
              <a:t>Goals</a:t>
            </a:r>
          </a:p>
        </p:txBody>
      </p:sp>
      <p:sp>
        <p:nvSpPr>
          <p:cNvPr id="4" name="Slide Number Placeholder 3"/>
          <p:cNvSpPr>
            <a:spLocks noGrp="1"/>
          </p:cNvSpPr>
          <p:nvPr>
            <p:ph type="sldNum" sz="quarter" idx="12"/>
          </p:nvPr>
        </p:nvSpPr>
        <p:spPr/>
        <p:txBody>
          <a:bodyPr/>
          <a:lstStyle/>
          <a:p>
            <a:fld id="{AA800BDF-7CA0-4F0E-9DB8-2BB12D865371}" type="slidenum">
              <a:rPr lang="en-US" smtClean="0"/>
              <a:pPr/>
              <a:t>14</a:t>
            </a:fld>
            <a:endParaRPr lang="en-US"/>
          </a:p>
        </p:txBody>
      </p:sp>
      <p:sp>
        <p:nvSpPr>
          <p:cNvPr id="5" name="TextBox 4"/>
          <p:cNvSpPr txBox="1"/>
          <p:nvPr/>
        </p:nvSpPr>
        <p:spPr>
          <a:xfrm>
            <a:off x="304800" y="6248400"/>
            <a:ext cx="1828800" cy="215444"/>
          </a:xfrm>
          <a:prstGeom prst="rect">
            <a:avLst/>
          </a:prstGeom>
          <a:noFill/>
        </p:spPr>
        <p:txBody>
          <a:bodyPr wrap="square" rtlCol="0">
            <a:spAutoFit/>
          </a:bodyPr>
          <a:lstStyle/>
          <a:p>
            <a:r>
              <a:rPr lang="en-US" sz="800" i="1" dirty="0"/>
              <a:t>Source: 2016 CCSSE data</a:t>
            </a:r>
          </a:p>
        </p:txBody>
      </p:sp>
      <p:graphicFrame>
        <p:nvGraphicFramePr>
          <p:cNvPr id="6" name="Content Placeholder 2"/>
          <p:cNvGraphicFramePr>
            <a:graphicFrameLocks noGrp="1"/>
          </p:cNvGraphicFramePr>
          <p:nvPr>
            <p:ph idx="1"/>
            <p:extLst>
              <p:ext uri="{D42A27DB-BD31-4B8C-83A1-F6EECF244321}">
                <p14:modId xmlns:p14="http://schemas.microsoft.com/office/powerpoint/2010/main" val="619562499"/>
              </p:ext>
            </p:extLst>
          </p:nvPr>
        </p:nvGraphicFramePr>
        <p:xfrm>
          <a:off x="533400" y="1676400"/>
          <a:ext cx="8153400" cy="4495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Student Respondent Profile: </a:t>
            </a:r>
            <a:br>
              <a:rPr lang="en-US" dirty="0"/>
            </a:br>
            <a:r>
              <a:rPr lang="en-US" dirty="0"/>
              <a:t>Total Credit Hours Earned</a:t>
            </a:r>
          </a:p>
        </p:txBody>
      </p:sp>
      <p:sp>
        <p:nvSpPr>
          <p:cNvPr id="4" name="Slide Number Placeholder 3"/>
          <p:cNvSpPr>
            <a:spLocks noGrp="1"/>
          </p:cNvSpPr>
          <p:nvPr>
            <p:ph type="sldNum" sz="quarter" idx="12"/>
          </p:nvPr>
        </p:nvSpPr>
        <p:spPr/>
        <p:txBody>
          <a:bodyPr/>
          <a:lstStyle/>
          <a:p>
            <a:fld id="{AA800BDF-7CA0-4F0E-9DB8-2BB12D865371}" type="slidenum">
              <a:rPr lang="en-US" smtClean="0"/>
              <a:pPr/>
              <a:t>15</a:t>
            </a:fld>
            <a:endParaRPr lang="en-US"/>
          </a:p>
        </p:txBody>
      </p:sp>
      <p:sp>
        <p:nvSpPr>
          <p:cNvPr id="10" name="TextBox 9"/>
          <p:cNvSpPr txBox="1"/>
          <p:nvPr/>
        </p:nvSpPr>
        <p:spPr>
          <a:xfrm>
            <a:off x="304800" y="6248400"/>
            <a:ext cx="1828800" cy="215444"/>
          </a:xfrm>
          <a:prstGeom prst="rect">
            <a:avLst/>
          </a:prstGeom>
          <a:noFill/>
        </p:spPr>
        <p:txBody>
          <a:bodyPr wrap="square" rtlCol="0">
            <a:spAutoFit/>
          </a:bodyPr>
          <a:lstStyle/>
          <a:p>
            <a:r>
              <a:rPr lang="en-US" sz="800" i="1" dirty="0"/>
              <a:t>Source: 2016 CCSSE data</a:t>
            </a:r>
          </a:p>
        </p:txBody>
      </p:sp>
      <p:graphicFrame>
        <p:nvGraphicFramePr>
          <p:cNvPr id="9" name="Chart 8"/>
          <p:cNvGraphicFramePr/>
          <p:nvPr>
            <p:extLst>
              <p:ext uri="{D42A27DB-BD31-4B8C-83A1-F6EECF244321}">
                <p14:modId xmlns:p14="http://schemas.microsoft.com/office/powerpoint/2010/main" val="2923932088"/>
              </p:ext>
            </p:extLst>
          </p:nvPr>
        </p:nvGraphicFramePr>
        <p:xfrm>
          <a:off x="381000" y="1752600"/>
          <a:ext cx="8305800" cy="4267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Student Respondent Profile: </a:t>
            </a:r>
            <a:br>
              <a:rPr lang="en-US" dirty="0"/>
            </a:br>
            <a:r>
              <a:rPr lang="en-US" dirty="0"/>
              <a:t>External Commitments</a:t>
            </a:r>
          </a:p>
        </p:txBody>
      </p:sp>
      <p:sp>
        <p:nvSpPr>
          <p:cNvPr id="4" name="Slide Number Placeholder 3"/>
          <p:cNvSpPr>
            <a:spLocks noGrp="1"/>
          </p:cNvSpPr>
          <p:nvPr>
            <p:ph type="sldNum" sz="quarter" idx="12"/>
          </p:nvPr>
        </p:nvSpPr>
        <p:spPr/>
        <p:txBody>
          <a:bodyPr/>
          <a:lstStyle/>
          <a:p>
            <a:fld id="{AA800BDF-7CA0-4F0E-9DB8-2BB12D865371}" type="slidenum">
              <a:rPr lang="en-US" smtClean="0"/>
              <a:pPr/>
              <a:t>16</a:t>
            </a:fld>
            <a:endParaRPr lang="en-US"/>
          </a:p>
        </p:txBody>
      </p:sp>
      <p:sp>
        <p:nvSpPr>
          <p:cNvPr id="10" name="TextBox 9"/>
          <p:cNvSpPr txBox="1"/>
          <p:nvPr/>
        </p:nvSpPr>
        <p:spPr>
          <a:xfrm>
            <a:off x="304800" y="6248400"/>
            <a:ext cx="1828800" cy="215444"/>
          </a:xfrm>
          <a:prstGeom prst="rect">
            <a:avLst/>
          </a:prstGeom>
          <a:noFill/>
        </p:spPr>
        <p:txBody>
          <a:bodyPr wrap="square" rtlCol="0">
            <a:spAutoFit/>
          </a:bodyPr>
          <a:lstStyle/>
          <a:p>
            <a:r>
              <a:rPr lang="en-US" sz="800" i="1" dirty="0"/>
              <a:t>Source: 2016 CCSSE data</a:t>
            </a:r>
          </a:p>
        </p:txBody>
      </p:sp>
      <p:graphicFrame>
        <p:nvGraphicFramePr>
          <p:cNvPr id="15" name="Chart 14"/>
          <p:cNvGraphicFramePr/>
          <p:nvPr>
            <p:extLst>
              <p:ext uri="{D42A27DB-BD31-4B8C-83A1-F6EECF244321}">
                <p14:modId xmlns:p14="http://schemas.microsoft.com/office/powerpoint/2010/main" val="2331346973"/>
              </p:ext>
            </p:extLst>
          </p:nvPr>
        </p:nvGraphicFramePr>
        <p:xfrm>
          <a:off x="533400" y="1676400"/>
          <a:ext cx="8153400" cy="4495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Student Respondent Profile: </a:t>
            </a:r>
            <a:br>
              <a:rPr lang="en-US" dirty="0"/>
            </a:br>
            <a:r>
              <a:rPr lang="en-US" dirty="0"/>
              <a:t>College-Sponsored Activities</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AA800BDF-7CA0-4F0E-9DB8-2BB12D865371}" type="slidenum">
              <a:rPr lang="en-US" smtClean="0"/>
              <a:pPr/>
              <a:t>17</a:t>
            </a:fld>
            <a:endParaRPr lang="en-US"/>
          </a:p>
        </p:txBody>
      </p:sp>
      <p:sp>
        <p:nvSpPr>
          <p:cNvPr id="10" name="TextBox 9"/>
          <p:cNvSpPr txBox="1"/>
          <p:nvPr/>
        </p:nvSpPr>
        <p:spPr>
          <a:xfrm>
            <a:off x="304800" y="6248400"/>
            <a:ext cx="1828800" cy="215444"/>
          </a:xfrm>
          <a:prstGeom prst="rect">
            <a:avLst/>
          </a:prstGeom>
          <a:noFill/>
        </p:spPr>
        <p:txBody>
          <a:bodyPr wrap="square" rtlCol="0">
            <a:spAutoFit/>
          </a:bodyPr>
          <a:lstStyle/>
          <a:p>
            <a:r>
              <a:rPr lang="en-US" sz="800" i="1" dirty="0"/>
              <a:t>Source: 2016 CCSSE data</a:t>
            </a:r>
          </a:p>
        </p:txBody>
      </p:sp>
      <p:graphicFrame>
        <p:nvGraphicFramePr>
          <p:cNvPr id="9" name="Chart 8"/>
          <p:cNvGraphicFramePr/>
          <p:nvPr>
            <p:extLst>
              <p:ext uri="{D42A27DB-BD31-4B8C-83A1-F6EECF244321}">
                <p14:modId xmlns:p14="http://schemas.microsoft.com/office/powerpoint/2010/main" val="1393865420"/>
              </p:ext>
            </p:extLst>
          </p:nvPr>
        </p:nvGraphicFramePr>
        <p:xfrm>
          <a:off x="381000" y="1752600"/>
          <a:ext cx="8305800" cy="4267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CCSSE</a:t>
            </a:r>
            <a:r>
              <a:rPr lang="en-US" dirty="0"/>
              <a:t>  Benchmarks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490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CCSSE</a:t>
            </a:r>
            <a:r>
              <a:rPr lang="en-US" dirty="0"/>
              <a:t> Benchmarks for </a:t>
            </a:r>
            <a:br>
              <a:rPr lang="en-US" dirty="0"/>
            </a:br>
            <a:r>
              <a:rPr lang="en-US" dirty="0"/>
              <a:t>Effective Educational Practice</a:t>
            </a:r>
          </a:p>
        </p:txBody>
      </p:sp>
      <p:sp>
        <p:nvSpPr>
          <p:cNvPr id="3" name="Content Placeholder 2"/>
          <p:cNvSpPr>
            <a:spLocks noGrp="1"/>
          </p:cNvSpPr>
          <p:nvPr>
            <p:ph idx="1"/>
          </p:nvPr>
        </p:nvSpPr>
        <p:spPr>
          <a:xfrm>
            <a:off x="378003" y="1600200"/>
            <a:ext cx="8382000" cy="4495800"/>
          </a:xfrm>
        </p:spPr>
        <p:txBody>
          <a:bodyPr>
            <a:normAutofit/>
          </a:bodyPr>
          <a:lstStyle/>
          <a:p>
            <a:pPr marL="0" indent="0">
              <a:spcAft>
                <a:spcPts val="1200"/>
              </a:spcAft>
              <a:buNone/>
            </a:pPr>
            <a:r>
              <a:rPr lang="en-US" dirty="0"/>
              <a:t>The five </a:t>
            </a:r>
            <a:r>
              <a:rPr lang="en-US" i="1" dirty="0"/>
              <a:t>CCSSE </a:t>
            </a:r>
            <a:r>
              <a:rPr lang="en-US" dirty="0"/>
              <a:t>benchmarks are</a:t>
            </a:r>
            <a:endParaRPr lang="en-US" sz="2500" dirty="0"/>
          </a:p>
          <a:p>
            <a:pPr lvl="1">
              <a:lnSpc>
                <a:spcPct val="90000"/>
              </a:lnSpc>
              <a:spcAft>
                <a:spcPts val="1200"/>
              </a:spcAft>
              <a:buFont typeface="Arial" pitchFamily="34" charset="0"/>
              <a:buChar char="•"/>
            </a:pPr>
            <a:r>
              <a:rPr lang="en-US" dirty="0">
                <a:ea typeface="ＭＳ Ｐゴシック" charset="-128"/>
              </a:rPr>
              <a:t>Active and Collaborative Learning</a:t>
            </a:r>
          </a:p>
          <a:p>
            <a:pPr lvl="1">
              <a:lnSpc>
                <a:spcPct val="90000"/>
              </a:lnSpc>
              <a:spcAft>
                <a:spcPts val="1200"/>
              </a:spcAft>
              <a:buFont typeface="Arial" pitchFamily="34" charset="0"/>
              <a:buChar char="•"/>
            </a:pPr>
            <a:r>
              <a:rPr lang="en-US" dirty="0">
                <a:ea typeface="ＭＳ Ｐゴシック" charset="-128"/>
              </a:rPr>
              <a:t>Student Effort</a:t>
            </a:r>
          </a:p>
          <a:p>
            <a:pPr lvl="1">
              <a:lnSpc>
                <a:spcPct val="90000"/>
              </a:lnSpc>
              <a:spcAft>
                <a:spcPts val="1200"/>
              </a:spcAft>
              <a:buFont typeface="Arial" pitchFamily="34" charset="0"/>
              <a:buChar char="•"/>
            </a:pPr>
            <a:r>
              <a:rPr lang="en-US" dirty="0">
                <a:ea typeface="ＭＳ Ｐゴシック" charset="-128"/>
              </a:rPr>
              <a:t>Academic Challenge</a:t>
            </a:r>
          </a:p>
          <a:p>
            <a:pPr lvl="1">
              <a:lnSpc>
                <a:spcPct val="90000"/>
              </a:lnSpc>
              <a:spcAft>
                <a:spcPts val="1200"/>
              </a:spcAft>
              <a:buFont typeface="Arial" pitchFamily="34" charset="0"/>
              <a:buChar char="•"/>
            </a:pPr>
            <a:r>
              <a:rPr lang="en-US" dirty="0">
                <a:ea typeface="ＭＳ Ｐゴシック" charset="-128"/>
              </a:rPr>
              <a:t>Student-Faculty Interaction</a:t>
            </a:r>
          </a:p>
          <a:p>
            <a:pPr lvl="1">
              <a:lnSpc>
                <a:spcPct val="90000"/>
              </a:lnSpc>
              <a:spcAft>
                <a:spcPts val="1200"/>
              </a:spcAft>
              <a:buFont typeface="Arial" pitchFamily="34" charset="0"/>
              <a:buChar char="•"/>
            </a:pPr>
            <a:r>
              <a:rPr lang="en-US" noProof="1">
                <a:ea typeface="ＭＳ Ｐゴシック" charset="-128"/>
              </a:rPr>
              <a:t>Support for Learners</a:t>
            </a:r>
            <a:endParaRPr lang="en-US" dirty="0">
              <a:ea typeface="ＭＳ Ｐゴシック" charset="-128"/>
            </a:endParaRPr>
          </a:p>
          <a:p>
            <a:endParaRPr lang="en-US" dirty="0"/>
          </a:p>
        </p:txBody>
      </p:sp>
      <p:sp>
        <p:nvSpPr>
          <p:cNvPr id="4" name="Slide Number Placeholder 3"/>
          <p:cNvSpPr>
            <a:spLocks noGrp="1"/>
          </p:cNvSpPr>
          <p:nvPr>
            <p:ph type="sldNum" sz="quarter" idx="12"/>
          </p:nvPr>
        </p:nvSpPr>
        <p:spPr/>
        <p:txBody>
          <a:bodyPr/>
          <a:lstStyle/>
          <a:p>
            <a:fld id="{AA800BDF-7CA0-4F0E-9DB8-2BB12D865371}" type="slidenum">
              <a:rPr lang="en-US" smtClean="0"/>
              <a:pPr/>
              <a:t>19</a:t>
            </a:fld>
            <a:endParaRPr lang="en-US"/>
          </a:p>
        </p:txBody>
      </p:sp>
    </p:spTree>
    <p:extLst>
      <p:ext uri="{BB962C8B-B14F-4D97-AF65-F5344CB8AC3E}">
        <p14:creationId xmlns:p14="http://schemas.microsoft.com/office/powerpoint/2010/main" val="1488099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 Overview</a:t>
            </a:r>
          </a:p>
        </p:txBody>
      </p:sp>
      <p:sp>
        <p:nvSpPr>
          <p:cNvPr id="3" name="Content Placeholder 2"/>
          <p:cNvSpPr>
            <a:spLocks noGrp="1"/>
          </p:cNvSpPr>
          <p:nvPr>
            <p:ph idx="1"/>
          </p:nvPr>
        </p:nvSpPr>
        <p:spPr/>
        <p:txBody>
          <a:bodyPr/>
          <a:lstStyle/>
          <a:p>
            <a:pPr>
              <a:spcAft>
                <a:spcPts val="1200"/>
              </a:spcAft>
            </a:pPr>
            <a:r>
              <a:rPr lang="en-US" i="1" dirty="0"/>
              <a:t>CCSSE</a:t>
            </a:r>
            <a:r>
              <a:rPr lang="en-US" dirty="0"/>
              <a:t> Overview</a:t>
            </a:r>
          </a:p>
          <a:p>
            <a:pPr>
              <a:spcAft>
                <a:spcPts val="1200"/>
              </a:spcAft>
            </a:pPr>
            <a:r>
              <a:rPr lang="en-US" dirty="0"/>
              <a:t>Student Respondent Profile</a:t>
            </a:r>
          </a:p>
          <a:p>
            <a:pPr>
              <a:spcAft>
                <a:spcPts val="1200"/>
              </a:spcAft>
            </a:pPr>
            <a:r>
              <a:rPr lang="en-US" i="1" dirty="0"/>
              <a:t>CCSSE</a:t>
            </a:r>
            <a:r>
              <a:rPr lang="en-US" dirty="0"/>
              <a:t> Benchmarks</a:t>
            </a:r>
          </a:p>
          <a:p>
            <a:pPr>
              <a:spcAft>
                <a:spcPts val="1200"/>
              </a:spcAft>
            </a:pPr>
            <a:r>
              <a:rPr lang="en-US" dirty="0"/>
              <a:t>Community College Students and Stories</a:t>
            </a:r>
          </a:p>
          <a:p>
            <a:pPr>
              <a:spcAft>
                <a:spcPts val="1200"/>
              </a:spcAft>
            </a:pPr>
            <a:r>
              <a:rPr lang="en-US" dirty="0"/>
              <a:t>Strategies to Promote Learning that Matters</a:t>
            </a:r>
          </a:p>
          <a:p>
            <a:endParaRPr lang="en-US" dirty="0"/>
          </a:p>
          <a:p>
            <a:endParaRPr lang="en-US" dirty="0"/>
          </a:p>
        </p:txBody>
      </p:sp>
      <p:sp>
        <p:nvSpPr>
          <p:cNvPr id="4" name="Slide Number Placeholder 3"/>
          <p:cNvSpPr>
            <a:spLocks noGrp="1"/>
          </p:cNvSpPr>
          <p:nvPr>
            <p:ph type="sldNum" sz="quarter" idx="12"/>
          </p:nvPr>
        </p:nvSpPr>
        <p:spPr/>
        <p:txBody>
          <a:bodyPr/>
          <a:lstStyle/>
          <a:p>
            <a:fld id="{AA800BDF-7CA0-4F0E-9DB8-2BB12D865371}"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3279474568"/>
              </p:ext>
            </p:extLst>
          </p:nvPr>
        </p:nvGraphicFramePr>
        <p:xfrm>
          <a:off x="533400" y="2286000"/>
          <a:ext cx="8153400"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fontScale="90000"/>
          </a:bodyPr>
          <a:lstStyle/>
          <a:p>
            <a:r>
              <a:rPr lang="en-US" i="1" dirty="0"/>
              <a:t>CCSSE</a:t>
            </a:r>
            <a:r>
              <a:rPr lang="en-US" dirty="0"/>
              <a:t> Benchmarks for </a:t>
            </a:r>
            <a:br>
              <a:rPr lang="en-US" dirty="0"/>
            </a:br>
            <a:r>
              <a:rPr lang="en-US" dirty="0"/>
              <a:t>Effective Educational Practice</a:t>
            </a:r>
          </a:p>
        </p:txBody>
      </p:sp>
      <p:sp>
        <p:nvSpPr>
          <p:cNvPr id="4" name="Slide Number Placeholder 3"/>
          <p:cNvSpPr>
            <a:spLocks noGrp="1"/>
          </p:cNvSpPr>
          <p:nvPr>
            <p:ph type="sldNum" sz="quarter" idx="12"/>
          </p:nvPr>
        </p:nvSpPr>
        <p:spPr/>
        <p:txBody>
          <a:bodyPr/>
          <a:lstStyle/>
          <a:p>
            <a:fld id="{AA800BDF-7CA0-4F0E-9DB8-2BB12D865371}" type="slidenum">
              <a:rPr lang="en-US" smtClean="0"/>
              <a:pPr/>
              <a:t>20</a:t>
            </a:fld>
            <a:endParaRPr lang="en-US"/>
          </a:p>
        </p:txBody>
      </p:sp>
      <p:sp>
        <p:nvSpPr>
          <p:cNvPr id="5" name="TextBox 4"/>
          <p:cNvSpPr txBox="1"/>
          <p:nvPr/>
        </p:nvSpPr>
        <p:spPr>
          <a:xfrm>
            <a:off x="304800" y="6248400"/>
            <a:ext cx="1828800" cy="215444"/>
          </a:xfrm>
          <a:prstGeom prst="rect">
            <a:avLst/>
          </a:prstGeom>
          <a:noFill/>
        </p:spPr>
        <p:txBody>
          <a:bodyPr wrap="square" rtlCol="0">
            <a:spAutoFit/>
          </a:bodyPr>
          <a:lstStyle/>
          <a:p>
            <a:r>
              <a:rPr lang="en-US" sz="800" i="1" dirty="0"/>
              <a:t>Source: 2016 CCSSE data</a:t>
            </a:r>
          </a:p>
        </p:txBody>
      </p:sp>
      <p:sp>
        <p:nvSpPr>
          <p:cNvPr id="6" name="TextBox 5"/>
          <p:cNvSpPr txBox="1"/>
          <p:nvPr/>
        </p:nvSpPr>
        <p:spPr>
          <a:xfrm>
            <a:off x="304800" y="1752600"/>
            <a:ext cx="8534400" cy="461665"/>
          </a:xfrm>
          <a:prstGeom prst="rect">
            <a:avLst/>
          </a:prstGeom>
          <a:noFill/>
        </p:spPr>
        <p:txBody>
          <a:bodyPr wrap="square" rtlCol="0">
            <a:spAutoFit/>
          </a:bodyPr>
          <a:lstStyle/>
          <a:p>
            <a:pPr algn="ctr"/>
            <a:r>
              <a:rPr lang="en-US" sz="2400" b="1" i="1" dirty="0">
                <a:solidFill>
                  <a:srgbClr val="00427A"/>
                </a:solidFill>
              </a:rPr>
              <a:t>CCSSE</a:t>
            </a:r>
            <a:r>
              <a:rPr lang="en-US" sz="2400" b="1" dirty="0">
                <a:solidFill>
                  <a:srgbClr val="00427A"/>
                </a:solidFill>
              </a:rPr>
              <a:t> Benchmark Scores for Cuesta College</a:t>
            </a:r>
          </a:p>
        </p:txBody>
      </p:sp>
    </p:spTree>
    <p:extLst>
      <p:ext uri="{BB962C8B-B14F-4D97-AF65-F5344CB8AC3E}">
        <p14:creationId xmlns:p14="http://schemas.microsoft.com/office/powerpoint/2010/main" val="1093484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1817183431"/>
              </p:ext>
            </p:extLst>
          </p:nvPr>
        </p:nvGraphicFramePr>
        <p:xfrm>
          <a:off x="533400" y="2514600"/>
          <a:ext cx="8153400"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fontScale="90000"/>
          </a:bodyPr>
          <a:lstStyle/>
          <a:p>
            <a:r>
              <a:rPr lang="en-US" i="1" dirty="0"/>
              <a:t>CCSSE</a:t>
            </a:r>
            <a:r>
              <a:rPr lang="en-US" dirty="0"/>
              <a:t> Benchmarks for </a:t>
            </a:r>
            <a:br>
              <a:rPr lang="en-US" dirty="0"/>
            </a:br>
            <a:r>
              <a:rPr lang="en-US" dirty="0"/>
              <a:t>Effective Educational Practice</a:t>
            </a:r>
          </a:p>
        </p:txBody>
      </p:sp>
      <p:sp>
        <p:nvSpPr>
          <p:cNvPr id="4" name="Slide Number Placeholder 3"/>
          <p:cNvSpPr>
            <a:spLocks noGrp="1"/>
          </p:cNvSpPr>
          <p:nvPr>
            <p:ph type="sldNum" sz="quarter" idx="12"/>
          </p:nvPr>
        </p:nvSpPr>
        <p:spPr/>
        <p:txBody>
          <a:bodyPr/>
          <a:lstStyle/>
          <a:p>
            <a:fld id="{AA800BDF-7CA0-4F0E-9DB8-2BB12D865371}" type="slidenum">
              <a:rPr lang="en-US" smtClean="0"/>
              <a:pPr/>
              <a:t>21</a:t>
            </a:fld>
            <a:endParaRPr lang="en-US"/>
          </a:p>
        </p:txBody>
      </p:sp>
      <p:sp>
        <p:nvSpPr>
          <p:cNvPr id="5" name="TextBox 4"/>
          <p:cNvSpPr txBox="1"/>
          <p:nvPr/>
        </p:nvSpPr>
        <p:spPr>
          <a:xfrm>
            <a:off x="304800" y="6248400"/>
            <a:ext cx="1828800" cy="215444"/>
          </a:xfrm>
          <a:prstGeom prst="rect">
            <a:avLst/>
          </a:prstGeom>
          <a:noFill/>
        </p:spPr>
        <p:txBody>
          <a:bodyPr wrap="square" rtlCol="0">
            <a:spAutoFit/>
          </a:bodyPr>
          <a:lstStyle/>
          <a:p>
            <a:r>
              <a:rPr lang="en-US" sz="800" i="1" dirty="0"/>
              <a:t>Source: 2016 CCSSE data</a:t>
            </a:r>
          </a:p>
        </p:txBody>
      </p:sp>
      <p:sp>
        <p:nvSpPr>
          <p:cNvPr id="6" name="TextBox 5"/>
          <p:cNvSpPr txBox="1"/>
          <p:nvPr/>
        </p:nvSpPr>
        <p:spPr>
          <a:xfrm>
            <a:off x="304800" y="1600200"/>
            <a:ext cx="8534400" cy="830997"/>
          </a:xfrm>
          <a:prstGeom prst="rect">
            <a:avLst/>
          </a:prstGeom>
          <a:noFill/>
        </p:spPr>
        <p:txBody>
          <a:bodyPr wrap="square" rtlCol="0">
            <a:spAutoFit/>
          </a:bodyPr>
          <a:lstStyle/>
          <a:p>
            <a:pPr algn="ctr"/>
            <a:r>
              <a:rPr lang="en-US" sz="2400" b="1" i="1" dirty="0">
                <a:solidFill>
                  <a:srgbClr val="00427A"/>
                </a:solidFill>
              </a:rPr>
              <a:t>CCSSE</a:t>
            </a:r>
            <a:r>
              <a:rPr lang="en-US" sz="2400" b="1" dirty="0">
                <a:solidFill>
                  <a:srgbClr val="00427A"/>
                </a:solidFill>
              </a:rPr>
              <a:t> Benchmark Scores for Cuesta College</a:t>
            </a:r>
          </a:p>
          <a:p>
            <a:pPr algn="ctr"/>
            <a:r>
              <a:rPr lang="en-US" sz="2400" b="1" dirty="0">
                <a:solidFill>
                  <a:srgbClr val="00427A"/>
                </a:solidFill>
              </a:rPr>
              <a:t>compared to 2016 National Cohort</a:t>
            </a:r>
          </a:p>
        </p:txBody>
      </p:sp>
    </p:spTree>
    <p:extLst>
      <p:ext uri="{BB962C8B-B14F-4D97-AF65-F5344CB8AC3E}">
        <p14:creationId xmlns:p14="http://schemas.microsoft.com/office/powerpoint/2010/main" val="453019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87362"/>
            <a:ext cx="8534400" cy="1036638"/>
          </a:xfrm>
        </p:spPr>
        <p:txBody>
          <a:bodyPr>
            <a:normAutofit fontScale="90000"/>
          </a:bodyPr>
          <a:lstStyle/>
          <a:p>
            <a:r>
              <a:rPr lang="en-US" dirty="0"/>
              <a:t>Benchmarking – and Reaching for Excellence</a:t>
            </a:r>
          </a:p>
        </p:txBody>
      </p:sp>
      <p:sp>
        <p:nvSpPr>
          <p:cNvPr id="3" name="Content Placeholder 2"/>
          <p:cNvSpPr>
            <a:spLocks noGrp="1"/>
          </p:cNvSpPr>
          <p:nvPr>
            <p:ph idx="1"/>
          </p:nvPr>
        </p:nvSpPr>
        <p:spPr>
          <a:xfrm>
            <a:off x="378003" y="1600200"/>
            <a:ext cx="4498797" cy="4419600"/>
          </a:xfrm>
        </p:spPr>
        <p:txBody>
          <a:bodyPr>
            <a:normAutofit/>
          </a:bodyPr>
          <a:lstStyle/>
          <a:p>
            <a:pPr marL="0" indent="0">
              <a:spcAft>
                <a:spcPts val="1200"/>
              </a:spcAft>
              <a:buNone/>
            </a:pPr>
            <a:r>
              <a:rPr lang="en-US" dirty="0"/>
              <a:t>The most important comparison:</a:t>
            </a:r>
            <a:endParaRPr lang="en-US" sz="2500" dirty="0"/>
          </a:p>
          <a:p>
            <a:pPr lvl="1">
              <a:lnSpc>
                <a:spcPct val="90000"/>
              </a:lnSpc>
              <a:spcBef>
                <a:spcPts val="0"/>
              </a:spcBef>
              <a:buNone/>
            </a:pPr>
            <a:r>
              <a:rPr lang="en-US" dirty="0">
                <a:ea typeface="ＭＳ Ｐゴシック" charset="-128"/>
              </a:rPr>
              <a:t>	 </a:t>
            </a:r>
            <a:r>
              <a:rPr lang="en-US" i="1" dirty="0">
                <a:ea typeface="ＭＳ Ｐゴシック" charset="-128"/>
              </a:rPr>
              <a:t>where we are now</a:t>
            </a:r>
            <a:r>
              <a:rPr lang="en-US" dirty="0">
                <a:ea typeface="ＭＳ Ｐゴシック" charset="-128"/>
              </a:rPr>
              <a:t>, 	   </a:t>
            </a:r>
            <a:r>
              <a:rPr lang="en-US" sz="2400" dirty="0">
                <a:ea typeface="ＭＳ Ｐゴシック" charset="-128"/>
              </a:rPr>
              <a:t>compared with </a:t>
            </a:r>
          </a:p>
          <a:p>
            <a:pPr lvl="1">
              <a:lnSpc>
                <a:spcPct val="90000"/>
              </a:lnSpc>
              <a:spcBef>
                <a:spcPts val="0"/>
              </a:spcBef>
              <a:buNone/>
            </a:pPr>
            <a:r>
              <a:rPr lang="en-US" i="1" dirty="0">
                <a:ea typeface="ＭＳ Ｐゴシック" charset="-128"/>
              </a:rPr>
              <a:t>	where we want to be</a:t>
            </a:r>
            <a:r>
              <a:rPr lang="en-US" dirty="0">
                <a:ea typeface="ＭＳ Ｐゴシック" charset="-128"/>
              </a:rPr>
              <a:t>.</a:t>
            </a:r>
          </a:p>
        </p:txBody>
      </p:sp>
      <p:sp>
        <p:nvSpPr>
          <p:cNvPr id="4" name="Slide Number Placeholder 3"/>
          <p:cNvSpPr>
            <a:spLocks noGrp="1"/>
          </p:cNvSpPr>
          <p:nvPr>
            <p:ph type="sldNum" sz="quarter" idx="12"/>
          </p:nvPr>
        </p:nvSpPr>
        <p:spPr/>
        <p:txBody>
          <a:bodyPr/>
          <a:lstStyle/>
          <a:p>
            <a:fld id="{AA800BDF-7CA0-4F0E-9DB8-2BB12D865371}" type="slidenum">
              <a:rPr lang="en-US" smtClean="0"/>
              <a:pPr/>
              <a:t>22</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1600200"/>
            <a:ext cx="3124200" cy="4691507"/>
          </a:xfrm>
          <a:prstGeom prst="rect">
            <a:avLst/>
          </a:prstGeom>
        </p:spPr>
      </p:pic>
    </p:spTree>
    <p:extLst>
      <p:ext uri="{BB962C8B-B14F-4D97-AF65-F5344CB8AC3E}">
        <p14:creationId xmlns:p14="http://schemas.microsoft.com/office/powerpoint/2010/main" val="21657034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Reaching for Excellence at Cuesta College</a:t>
            </a:r>
          </a:p>
        </p:txBody>
      </p:sp>
      <p:sp>
        <p:nvSpPr>
          <p:cNvPr id="3" name="Content Placeholder 2"/>
          <p:cNvSpPr>
            <a:spLocks noGrp="1"/>
          </p:cNvSpPr>
          <p:nvPr>
            <p:ph idx="1"/>
          </p:nvPr>
        </p:nvSpPr>
        <p:spPr/>
        <p:txBody>
          <a:bodyPr>
            <a:normAutofit fontScale="92500" lnSpcReduction="10000"/>
          </a:bodyPr>
          <a:lstStyle/>
          <a:p>
            <a:pPr marL="0" indent="0">
              <a:spcBef>
                <a:spcPts val="1800"/>
              </a:spcBef>
              <a:buNone/>
            </a:pPr>
            <a:r>
              <a:rPr lang="en-US" sz="2200" i="1" dirty="0">
                <a:solidFill>
                  <a:srgbClr val="9F3A0D"/>
                </a:solidFill>
              </a:rPr>
              <a:t>This is an opportunity to customize one or more slides for your college. Slide and discussion ideas include:</a:t>
            </a:r>
          </a:p>
          <a:p>
            <a:pPr>
              <a:spcBef>
                <a:spcPts val="1800"/>
              </a:spcBef>
            </a:pPr>
            <a:r>
              <a:rPr lang="en-US" sz="2200" dirty="0">
                <a:ea typeface="ＭＳ Ｐゴシック" charset="-128"/>
              </a:rPr>
              <a:t>Show how your college is reaching for excellence by discussing how your college is using </a:t>
            </a:r>
            <a:r>
              <a:rPr lang="en-US" sz="2200" i="1" dirty="0">
                <a:ea typeface="ＭＳ Ｐゴシック" charset="-128"/>
              </a:rPr>
              <a:t>CCSSE</a:t>
            </a:r>
            <a:r>
              <a:rPr lang="en-US" sz="2200" dirty="0">
                <a:ea typeface="ＭＳ Ｐゴシック" charset="-128"/>
              </a:rPr>
              <a:t> data to better understand and improve its practices.</a:t>
            </a:r>
          </a:p>
          <a:p>
            <a:pPr>
              <a:spcBef>
                <a:spcPts val="1800"/>
              </a:spcBef>
            </a:pPr>
            <a:r>
              <a:rPr lang="en-US" sz="2200" dirty="0">
                <a:ea typeface="ＭＳ Ｐゴシック" charset="-128"/>
              </a:rPr>
              <a:t>Compare yourself to the national average (the 50 mark).</a:t>
            </a:r>
          </a:p>
          <a:p>
            <a:pPr>
              <a:spcBef>
                <a:spcPts val="1800"/>
              </a:spcBef>
            </a:pPr>
            <a:r>
              <a:rPr lang="en-US" sz="2200" dirty="0">
                <a:ea typeface="ＭＳ Ｐゴシック" charset="-128"/>
              </a:rPr>
              <a:t>Measure overall performance against performance by your least-engaged student groups.</a:t>
            </a:r>
          </a:p>
          <a:p>
            <a:pPr>
              <a:spcBef>
                <a:spcPts val="1800"/>
              </a:spcBef>
            </a:pPr>
            <a:r>
              <a:rPr lang="en-US" sz="2200" dirty="0">
                <a:ea typeface="ＭＳ Ｐゴシック" charset="-128"/>
              </a:rPr>
              <a:t>Gauge your work in the areas your college strongly values (e.g., the areas identified in your strategic plan).</a:t>
            </a:r>
          </a:p>
          <a:p>
            <a:pPr>
              <a:spcBef>
                <a:spcPts val="1800"/>
              </a:spcBef>
            </a:pPr>
            <a:r>
              <a:rPr lang="en-US" sz="2200" dirty="0">
                <a:ea typeface="ＭＳ Ｐゴシック" charset="-128"/>
              </a:rPr>
              <a:t>Contrast where you are with where you want to be.</a:t>
            </a:r>
          </a:p>
        </p:txBody>
      </p:sp>
      <p:sp>
        <p:nvSpPr>
          <p:cNvPr id="4" name="Slide Number Placeholder 3"/>
          <p:cNvSpPr>
            <a:spLocks noGrp="1"/>
          </p:cNvSpPr>
          <p:nvPr>
            <p:ph type="sldNum" sz="quarter" idx="12"/>
          </p:nvPr>
        </p:nvSpPr>
        <p:spPr/>
        <p:txBody>
          <a:bodyPr/>
          <a:lstStyle/>
          <a:p>
            <a:fld id="{AA800BDF-7CA0-4F0E-9DB8-2BB12D865371}" type="slidenum">
              <a:rPr lang="en-US" smtClean="0"/>
              <a:pPr/>
              <a:t>23</a:t>
            </a:fld>
            <a:endParaRPr lang="en-US"/>
          </a:p>
        </p:txBody>
      </p:sp>
    </p:spTree>
    <p:extLst>
      <p:ext uri="{BB962C8B-B14F-4D97-AF65-F5344CB8AC3E}">
        <p14:creationId xmlns:p14="http://schemas.microsoft.com/office/powerpoint/2010/main" val="3541431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Community College Students and Stories</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427771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Aspirations</a:t>
            </a:r>
          </a:p>
        </p:txBody>
      </p:sp>
      <p:sp>
        <p:nvSpPr>
          <p:cNvPr id="3" name="Content Placeholder 2"/>
          <p:cNvSpPr>
            <a:spLocks noGrp="1"/>
          </p:cNvSpPr>
          <p:nvPr>
            <p:ph idx="1"/>
          </p:nvPr>
        </p:nvSpPr>
        <p:spPr>
          <a:xfrm>
            <a:off x="457201" y="1600200"/>
            <a:ext cx="8229600" cy="762000"/>
          </a:xfrm>
        </p:spPr>
        <p:txBody>
          <a:bodyPr>
            <a:noAutofit/>
          </a:bodyPr>
          <a:lstStyle/>
          <a:p>
            <a:pPr marL="0" indent="0" algn="ctr">
              <a:buNone/>
            </a:pPr>
            <a:r>
              <a:rPr lang="en-US" sz="2000" b="1" dirty="0"/>
              <a:t>Students’ Goals</a:t>
            </a:r>
          </a:p>
          <a:p>
            <a:pPr marL="0" indent="0">
              <a:buNone/>
            </a:pPr>
            <a:r>
              <a:rPr lang="en-US" sz="1800" dirty="0"/>
              <a:t>Indicate which of the following are your reasons/goals for attending this college.</a:t>
            </a:r>
          </a:p>
        </p:txBody>
      </p:sp>
      <p:sp>
        <p:nvSpPr>
          <p:cNvPr id="4" name="Slide Number Placeholder 3"/>
          <p:cNvSpPr>
            <a:spLocks noGrp="1"/>
          </p:cNvSpPr>
          <p:nvPr>
            <p:ph type="sldNum" sz="quarter" idx="12"/>
          </p:nvPr>
        </p:nvSpPr>
        <p:spPr/>
        <p:txBody>
          <a:bodyPr/>
          <a:lstStyle/>
          <a:p>
            <a:fld id="{AA800BDF-7CA0-4F0E-9DB8-2BB12D865371}" type="slidenum">
              <a:rPr lang="en-US" smtClean="0"/>
              <a:pPr/>
              <a:t>25</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044372153"/>
              </p:ext>
            </p:extLst>
          </p:nvPr>
        </p:nvGraphicFramePr>
        <p:xfrm>
          <a:off x="1066800" y="2590800"/>
          <a:ext cx="6629399" cy="2971800"/>
        </p:xfrm>
        <a:graphic>
          <a:graphicData uri="http://schemas.openxmlformats.org/drawingml/2006/table">
            <a:tbl>
              <a:tblPr>
                <a:tableStyleId>{5C22544A-7EE6-4342-B048-85BDC9FD1C3A}</a:tableStyleId>
              </a:tblPr>
              <a:tblGrid>
                <a:gridCol w="3990513">
                  <a:extLst>
                    <a:ext uri="{9D8B030D-6E8A-4147-A177-3AD203B41FA5}">
                      <a16:colId xmlns:a16="http://schemas.microsoft.com/office/drawing/2014/main" val="20000"/>
                    </a:ext>
                  </a:extLst>
                </a:gridCol>
                <a:gridCol w="1319443">
                  <a:extLst>
                    <a:ext uri="{9D8B030D-6E8A-4147-A177-3AD203B41FA5}">
                      <a16:colId xmlns:a16="http://schemas.microsoft.com/office/drawing/2014/main" val="20001"/>
                    </a:ext>
                  </a:extLst>
                </a:gridCol>
                <a:gridCol w="1319443">
                  <a:extLst>
                    <a:ext uri="{9D8B030D-6E8A-4147-A177-3AD203B41FA5}">
                      <a16:colId xmlns:a16="http://schemas.microsoft.com/office/drawing/2014/main" val="20002"/>
                    </a:ext>
                  </a:extLst>
                </a:gridCol>
              </a:tblGrid>
              <a:tr h="396240">
                <a:tc>
                  <a:txBody>
                    <a:bodyPr/>
                    <a:lstStyle/>
                    <a:p>
                      <a:endParaRPr lang="en-US" dirty="0"/>
                    </a:p>
                  </a:txBody>
                  <a:tcP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Arial Narrow"/>
                          <a:ea typeface="+mn-ea"/>
                          <a:cs typeface="+mn-cs"/>
                        </a:rPr>
                        <a:t>A goal</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Narrow"/>
                          <a:ea typeface="+mn-ea"/>
                          <a:cs typeface="+mn-cs"/>
                        </a:rPr>
                        <a:t>Not a goal</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29260">
                <a:tc>
                  <a:txBody>
                    <a:bodyPr/>
                    <a:lstStyle/>
                    <a:p>
                      <a:r>
                        <a:rPr lang="en-US" sz="1400" dirty="0">
                          <a:latin typeface="+mj-lt"/>
                        </a:rPr>
                        <a:t>Complete a certificate program</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1400" dirty="0">
                          <a:latin typeface="+mj-lt"/>
                        </a:rPr>
                        <a:t>50.6%</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2DAB1"/>
                    </a:solidFill>
                  </a:tcPr>
                </a:tc>
                <a:tc>
                  <a:txBody>
                    <a:bodyPr/>
                    <a:lstStyle/>
                    <a:p>
                      <a:pPr algn="ctr"/>
                      <a:r>
                        <a:rPr lang="en-US" sz="1400" dirty="0">
                          <a:latin typeface="+mj-lt"/>
                        </a:rPr>
                        <a:t>49.1%</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29260">
                <a:tc>
                  <a:txBody>
                    <a:bodyPr/>
                    <a:lstStyle/>
                    <a:p>
                      <a:r>
                        <a:rPr lang="en-US" sz="1400" dirty="0">
                          <a:latin typeface="+mj-lt"/>
                        </a:rPr>
                        <a:t>Obtain an associate degree</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1400" dirty="0">
                          <a:latin typeface="+mj-lt"/>
                        </a:rPr>
                        <a:t>85.3%</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2DAB1"/>
                    </a:solidFill>
                  </a:tcPr>
                </a:tc>
                <a:tc>
                  <a:txBody>
                    <a:bodyPr/>
                    <a:lstStyle/>
                    <a:p>
                      <a:pPr algn="ctr"/>
                      <a:r>
                        <a:rPr lang="en-US" sz="1400" dirty="0">
                          <a:latin typeface="+mj-lt"/>
                        </a:rPr>
                        <a:t>14.7%</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29260">
                <a:tc>
                  <a:txBody>
                    <a:bodyPr/>
                    <a:lstStyle/>
                    <a:p>
                      <a:r>
                        <a:rPr lang="en-US" sz="1400" dirty="0">
                          <a:latin typeface="+mj-lt"/>
                        </a:rPr>
                        <a:t>Transfer</a:t>
                      </a:r>
                      <a:r>
                        <a:rPr lang="en-US" sz="1400" baseline="0" dirty="0">
                          <a:latin typeface="+mj-lt"/>
                        </a:rPr>
                        <a:t> to a four-year college or university</a:t>
                      </a:r>
                      <a:endParaRPr lang="en-US" sz="1400" dirty="0">
                        <a:latin typeface="+mj-l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1400" dirty="0">
                          <a:latin typeface="+mj-lt"/>
                        </a:rPr>
                        <a:t>83.4%</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1400" dirty="0">
                          <a:latin typeface="+mj-lt"/>
                        </a:rPr>
                        <a:t>16.5%</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62280">
                <a:tc>
                  <a:txBody>
                    <a:bodyPr/>
                    <a:lstStyle/>
                    <a:p>
                      <a:r>
                        <a:rPr lang="en-US" sz="1400" dirty="0">
                          <a:latin typeface="+mj-lt"/>
                        </a:rPr>
                        <a:t>Obtain</a:t>
                      </a:r>
                      <a:r>
                        <a:rPr lang="en-US" sz="1400" baseline="0" dirty="0">
                          <a:latin typeface="+mj-lt"/>
                        </a:rPr>
                        <a:t> or update job-related skills</a:t>
                      </a:r>
                      <a:endParaRPr lang="en-US" sz="1400" dirty="0">
                        <a:latin typeface="+mj-l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1400" dirty="0">
                          <a:latin typeface="+mj-lt"/>
                        </a:rPr>
                        <a:t>71.7%</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1400" dirty="0">
                          <a:latin typeface="+mj-lt"/>
                        </a:rPr>
                        <a:t>28.2%</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412750">
                <a:tc>
                  <a:txBody>
                    <a:bodyPr/>
                    <a:lstStyle/>
                    <a:p>
                      <a:r>
                        <a:rPr lang="en-US" sz="1400" dirty="0">
                          <a:latin typeface="+mj-lt"/>
                        </a:rPr>
                        <a:t>Self-improvement/personal</a:t>
                      </a:r>
                      <a:r>
                        <a:rPr lang="en-US" sz="1400" baseline="0" dirty="0">
                          <a:latin typeface="+mj-lt"/>
                        </a:rPr>
                        <a:t> enjoyment</a:t>
                      </a:r>
                      <a:endParaRPr lang="en-US" sz="1400" dirty="0">
                        <a:latin typeface="+mj-lt"/>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1400" dirty="0">
                          <a:latin typeface="+mj-lt"/>
                        </a:rPr>
                        <a:t>76.37%</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1400" dirty="0">
                          <a:latin typeface="+mj-lt"/>
                        </a:rPr>
                        <a:t>23.5%</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412750">
                <a:tc>
                  <a:txBody>
                    <a:bodyPr/>
                    <a:lstStyle/>
                    <a:p>
                      <a:r>
                        <a:rPr lang="en-US" sz="1400" dirty="0">
                          <a:latin typeface="+mj-lt"/>
                        </a:rPr>
                        <a:t>Change careers</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1400" dirty="0">
                          <a:latin typeface="+mj-lt"/>
                        </a:rPr>
                        <a:t>37.1%</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1400" dirty="0">
                          <a:latin typeface="+mj-lt"/>
                        </a:rPr>
                        <a:t>62.8%</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7" name="TextBox 6"/>
          <p:cNvSpPr txBox="1"/>
          <p:nvPr/>
        </p:nvSpPr>
        <p:spPr>
          <a:xfrm>
            <a:off x="1143000" y="5638800"/>
            <a:ext cx="5562600" cy="215444"/>
          </a:xfrm>
          <a:prstGeom prst="rect">
            <a:avLst/>
          </a:prstGeom>
          <a:noFill/>
        </p:spPr>
        <p:txBody>
          <a:bodyPr wrap="square" rtlCol="0">
            <a:spAutoFit/>
          </a:bodyPr>
          <a:lstStyle/>
          <a:p>
            <a:r>
              <a:rPr lang="en-US" sz="800" dirty="0"/>
              <a:t>Note: Respondents may indicate more than one goal.</a:t>
            </a:r>
          </a:p>
        </p:txBody>
      </p:sp>
      <p:sp>
        <p:nvSpPr>
          <p:cNvPr id="8" name="TextBox 7"/>
          <p:cNvSpPr txBox="1"/>
          <p:nvPr/>
        </p:nvSpPr>
        <p:spPr>
          <a:xfrm>
            <a:off x="304800" y="6248400"/>
            <a:ext cx="1828800" cy="215444"/>
          </a:xfrm>
          <a:prstGeom prst="rect">
            <a:avLst/>
          </a:prstGeom>
          <a:noFill/>
        </p:spPr>
        <p:txBody>
          <a:bodyPr wrap="square" rtlCol="0">
            <a:spAutoFit/>
          </a:bodyPr>
          <a:lstStyle/>
          <a:p>
            <a:r>
              <a:rPr lang="en-US" sz="800" i="1" dirty="0"/>
              <a:t>Source: 2016 CCSSE data</a:t>
            </a:r>
          </a:p>
        </p:txBody>
      </p:sp>
    </p:spTree>
    <p:extLst>
      <p:ext uri="{BB962C8B-B14F-4D97-AF65-F5344CB8AC3E}">
        <p14:creationId xmlns:p14="http://schemas.microsoft.com/office/powerpoint/2010/main" val="8867384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4661072"/>
              </p:ext>
            </p:extLst>
          </p:nvPr>
        </p:nvGraphicFramePr>
        <p:xfrm>
          <a:off x="336395" y="2462561"/>
          <a:ext cx="83820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pPr marL="0" indent="0"/>
            <a:r>
              <a:rPr lang="en-US" dirty="0"/>
              <a:t>Student Persistence</a:t>
            </a:r>
          </a:p>
        </p:txBody>
      </p:sp>
      <p:sp>
        <p:nvSpPr>
          <p:cNvPr id="3" name="Content Placeholder 2"/>
          <p:cNvSpPr>
            <a:spLocks noGrp="1"/>
          </p:cNvSpPr>
          <p:nvPr>
            <p:ph idx="1"/>
          </p:nvPr>
        </p:nvSpPr>
        <p:spPr>
          <a:xfrm>
            <a:off x="457200" y="1600200"/>
            <a:ext cx="8229600" cy="838200"/>
          </a:xfrm>
        </p:spPr>
        <p:txBody>
          <a:bodyPr>
            <a:normAutofit fontScale="92500" lnSpcReduction="20000"/>
          </a:bodyPr>
          <a:lstStyle/>
          <a:p>
            <a:pPr marL="0" indent="0" algn="ctr">
              <a:buNone/>
            </a:pPr>
            <a:r>
              <a:rPr lang="en-US" sz="2200" b="1" dirty="0"/>
              <a:t>Barriers to Returning to College</a:t>
            </a:r>
          </a:p>
          <a:p>
            <a:pPr marL="0" indent="0">
              <a:buNone/>
            </a:pPr>
            <a:r>
              <a:rPr lang="en-US" sz="1900" dirty="0"/>
              <a:t>How likely is it that the following issues would cause you to withdraw from class or from this college?</a:t>
            </a:r>
          </a:p>
        </p:txBody>
      </p:sp>
      <p:sp>
        <p:nvSpPr>
          <p:cNvPr id="4" name="Slide Number Placeholder 3"/>
          <p:cNvSpPr>
            <a:spLocks noGrp="1"/>
          </p:cNvSpPr>
          <p:nvPr>
            <p:ph type="sldNum" sz="quarter" idx="12"/>
          </p:nvPr>
        </p:nvSpPr>
        <p:spPr/>
        <p:txBody>
          <a:bodyPr/>
          <a:lstStyle/>
          <a:p>
            <a:fld id="{AA800BDF-7CA0-4F0E-9DB8-2BB12D865371}" type="slidenum">
              <a:rPr lang="en-US" smtClean="0"/>
              <a:pPr/>
              <a:t>26</a:t>
            </a:fld>
            <a:endParaRPr lang="en-US"/>
          </a:p>
        </p:txBody>
      </p:sp>
      <p:sp>
        <p:nvSpPr>
          <p:cNvPr id="8" name="TextBox 7"/>
          <p:cNvSpPr txBox="1"/>
          <p:nvPr/>
        </p:nvSpPr>
        <p:spPr>
          <a:xfrm>
            <a:off x="304800" y="6248400"/>
            <a:ext cx="1828800" cy="215444"/>
          </a:xfrm>
          <a:prstGeom prst="rect">
            <a:avLst/>
          </a:prstGeom>
          <a:noFill/>
        </p:spPr>
        <p:txBody>
          <a:bodyPr wrap="square" rtlCol="0">
            <a:spAutoFit/>
          </a:bodyPr>
          <a:lstStyle/>
          <a:p>
            <a:r>
              <a:rPr lang="en-US" sz="800" i="1" dirty="0"/>
              <a:t>Source: 2016 CCSSE data</a:t>
            </a:r>
          </a:p>
        </p:txBody>
      </p:sp>
    </p:spTree>
    <p:extLst>
      <p:ext uri="{BB962C8B-B14F-4D97-AF65-F5344CB8AC3E}">
        <p14:creationId xmlns:p14="http://schemas.microsoft.com/office/powerpoint/2010/main" val="3123793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a:t>
            </a:r>
            <a:r>
              <a:rPr lang="en-US" dirty="0" err="1"/>
              <a:t>timeness</a:t>
            </a:r>
            <a:r>
              <a:rPr lang="en-US" dirty="0"/>
              <a:t> </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AA800BDF-7CA0-4F0E-9DB8-2BB12D865371}" type="slidenum">
              <a:rPr lang="en-US" smtClean="0"/>
              <a:pPr/>
              <a:t>27</a:t>
            </a:fld>
            <a:endParaRPr lang="en-US"/>
          </a:p>
        </p:txBody>
      </p:sp>
      <p:sp>
        <p:nvSpPr>
          <p:cNvPr id="5" name="Content Placeholder 2"/>
          <p:cNvSpPr>
            <a:spLocks noGrp="1"/>
          </p:cNvSpPr>
          <p:nvPr>
            <p:ph idx="1"/>
          </p:nvPr>
        </p:nvSpPr>
        <p:spPr>
          <a:xfrm>
            <a:off x="378003" y="1600200"/>
            <a:ext cx="8382000" cy="4419600"/>
          </a:xfrm>
        </p:spPr>
        <p:txBody>
          <a:bodyPr>
            <a:normAutofit/>
          </a:bodyPr>
          <a:lstStyle/>
          <a:p>
            <a:pPr marL="0" indent="0">
              <a:spcBef>
                <a:spcPts val="1800"/>
              </a:spcBef>
              <a:buNone/>
            </a:pPr>
            <a:r>
              <a:rPr lang="en-US" sz="2200" i="1" dirty="0">
                <a:solidFill>
                  <a:srgbClr val="9F3A0D"/>
                </a:solidFill>
              </a:rPr>
              <a:t>This is an opportunity to customize one or more of your slides to tell your college’s story. Slide and discussion ideas include:</a:t>
            </a:r>
            <a:endParaRPr lang="en-US" sz="2200" dirty="0"/>
          </a:p>
          <a:p>
            <a:pPr>
              <a:spcBef>
                <a:spcPts val="1800"/>
              </a:spcBef>
            </a:pPr>
            <a:r>
              <a:rPr lang="en-US" sz="2200" dirty="0"/>
              <a:t>Consider the experience of less than full-time and full-time students as shown by your college’s institutional data. </a:t>
            </a:r>
            <a:endParaRPr lang="en-US" sz="2200" b="1" dirty="0"/>
          </a:p>
          <a:p>
            <a:pPr>
              <a:spcBef>
                <a:spcPts val="1800"/>
              </a:spcBef>
            </a:pPr>
            <a:r>
              <a:rPr lang="en-US" sz="2200" dirty="0"/>
              <a:t>Discuss what your institution is doing to engage part-time students.</a:t>
            </a:r>
          </a:p>
          <a:p>
            <a:endParaRPr lang="en-US" dirty="0"/>
          </a:p>
        </p:txBody>
      </p:sp>
      <p:sp>
        <p:nvSpPr>
          <p:cNvPr id="6" name="TextBox 5"/>
          <p:cNvSpPr txBox="1"/>
          <p:nvPr/>
        </p:nvSpPr>
        <p:spPr>
          <a:xfrm>
            <a:off x="304800" y="6248400"/>
            <a:ext cx="1828800" cy="215444"/>
          </a:xfrm>
          <a:prstGeom prst="rect">
            <a:avLst/>
          </a:prstGeom>
          <a:noFill/>
        </p:spPr>
        <p:txBody>
          <a:bodyPr wrap="square" rtlCol="0">
            <a:spAutoFit/>
          </a:bodyPr>
          <a:lstStyle/>
          <a:p>
            <a:r>
              <a:rPr lang="en-US" sz="800" i="1" dirty="0"/>
              <a:t>Source: 2016 CCSSE data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Strategies to Promote Learning that Matters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450279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Strategies to Promote Learning that Matters</a:t>
            </a:r>
          </a:p>
        </p:txBody>
      </p:sp>
      <p:sp>
        <p:nvSpPr>
          <p:cNvPr id="3" name="Content Placeholder 2"/>
          <p:cNvSpPr>
            <a:spLocks noGrp="1"/>
          </p:cNvSpPr>
          <p:nvPr>
            <p:ph idx="1"/>
          </p:nvPr>
        </p:nvSpPr>
        <p:spPr/>
        <p:txBody>
          <a:bodyPr>
            <a:normAutofit fontScale="85000" lnSpcReduction="10000"/>
          </a:bodyPr>
          <a:lstStyle/>
          <a:p>
            <a:pPr marL="0" indent="0">
              <a:spcAft>
                <a:spcPts val="1200"/>
              </a:spcAft>
              <a:buNone/>
            </a:pPr>
            <a:r>
              <a:rPr lang="en-US" dirty="0"/>
              <a:t>The Center describes four key strategies to promote strengthened classroom experiences:</a:t>
            </a:r>
          </a:p>
          <a:p>
            <a:pPr lvl="0">
              <a:spcAft>
                <a:spcPts val="1200"/>
              </a:spcAft>
            </a:pPr>
            <a:r>
              <a:rPr lang="en-US" dirty="0"/>
              <a:t>Strengthen classroom engagement</a:t>
            </a:r>
          </a:p>
          <a:p>
            <a:pPr lvl="0">
              <a:spcAft>
                <a:spcPts val="1200"/>
              </a:spcAft>
            </a:pPr>
            <a:r>
              <a:rPr lang="en-US" dirty="0"/>
              <a:t>Integrate student support into learning experiences</a:t>
            </a:r>
          </a:p>
          <a:p>
            <a:pPr lvl="0">
              <a:spcAft>
                <a:spcPts val="1200"/>
              </a:spcAft>
            </a:pPr>
            <a:r>
              <a:rPr lang="en-US" dirty="0"/>
              <a:t>Focus institutional policies on creating the conditions for learning</a:t>
            </a:r>
          </a:p>
          <a:p>
            <a:pPr>
              <a:spcAft>
                <a:spcPts val="1200"/>
              </a:spcAft>
            </a:pPr>
            <a:r>
              <a:rPr lang="en-US" dirty="0"/>
              <a:t>Expand professional development focused on engaging students</a:t>
            </a:r>
          </a:p>
          <a:p>
            <a:pPr lvl="0">
              <a:spcAft>
                <a:spcPts val="1200"/>
              </a:spcAft>
            </a:pPr>
            <a:endParaRPr lang="en-US" dirty="0"/>
          </a:p>
          <a:p>
            <a:endParaRPr lang="en-US" dirty="0"/>
          </a:p>
        </p:txBody>
      </p:sp>
      <p:sp>
        <p:nvSpPr>
          <p:cNvPr id="4" name="Slide Number Placeholder 3"/>
          <p:cNvSpPr>
            <a:spLocks noGrp="1"/>
          </p:cNvSpPr>
          <p:nvPr>
            <p:ph type="sldNum" sz="quarter" idx="12"/>
          </p:nvPr>
        </p:nvSpPr>
        <p:spPr/>
        <p:txBody>
          <a:bodyPr/>
          <a:lstStyle/>
          <a:p>
            <a:fld id="{AA800BDF-7CA0-4F0E-9DB8-2BB12D865371}" type="slidenum">
              <a:rPr lang="en-US" smtClean="0"/>
              <a:pPr/>
              <a:t>29</a:t>
            </a:fld>
            <a:endParaRPr lang="en-US"/>
          </a:p>
        </p:txBody>
      </p:sp>
    </p:spTree>
    <p:extLst>
      <p:ext uri="{BB962C8B-B14F-4D97-AF65-F5344CB8AC3E}">
        <p14:creationId xmlns:p14="http://schemas.microsoft.com/office/powerpoint/2010/main" val="2524182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34" charset="-128"/>
              </a:rPr>
              <a:t>What is Student Engagement?</a:t>
            </a:r>
            <a:endParaRPr lang="en-US" dirty="0"/>
          </a:p>
        </p:txBody>
      </p:sp>
      <p:sp>
        <p:nvSpPr>
          <p:cNvPr id="3" name="Content Placeholder 2"/>
          <p:cNvSpPr>
            <a:spLocks noGrp="1"/>
          </p:cNvSpPr>
          <p:nvPr>
            <p:ph idx="1"/>
          </p:nvPr>
        </p:nvSpPr>
        <p:spPr>
          <a:xfrm>
            <a:off x="378003" y="1828800"/>
            <a:ext cx="8382000" cy="4191000"/>
          </a:xfrm>
        </p:spPr>
        <p:txBody>
          <a:bodyPr/>
          <a:lstStyle/>
          <a:p>
            <a:pPr marL="0" indent="0">
              <a:buNone/>
            </a:pPr>
            <a:r>
              <a:rPr lang="en-US" sz="3400" dirty="0">
                <a:ea typeface="ＭＳ Ｐゴシック" pitchFamily="34" charset="-128"/>
              </a:rPr>
              <a:t>…the amount of time and energy students invest in meaningful educational practices</a:t>
            </a:r>
          </a:p>
          <a:p>
            <a:pPr marL="0" indent="0"/>
            <a:endParaRPr lang="en-US" sz="3400" dirty="0">
              <a:ea typeface="ＭＳ Ｐゴシック" pitchFamily="34" charset="-128"/>
            </a:endParaRPr>
          </a:p>
          <a:p>
            <a:pPr marL="0" indent="0">
              <a:buNone/>
            </a:pPr>
            <a:r>
              <a:rPr lang="en-US" sz="3400" dirty="0">
                <a:ea typeface="ＭＳ Ｐゴシック" pitchFamily="34" charset="-128"/>
              </a:rPr>
              <a:t>…the institutional practices and student behaviors that are highly correlated with student learning and retention</a:t>
            </a:r>
          </a:p>
          <a:p>
            <a:endParaRPr lang="en-US" dirty="0"/>
          </a:p>
        </p:txBody>
      </p:sp>
      <p:sp>
        <p:nvSpPr>
          <p:cNvPr id="4" name="Slide Number Placeholder 3"/>
          <p:cNvSpPr>
            <a:spLocks noGrp="1"/>
          </p:cNvSpPr>
          <p:nvPr>
            <p:ph type="sldNum" sz="quarter" idx="12"/>
          </p:nvPr>
        </p:nvSpPr>
        <p:spPr/>
        <p:txBody>
          <a:bodyPr/>
          <a:lstStyle/>
          <a:p>
            <a:fld id="{AA800BDF-7CA0-4F0E-9DB8-2BB12D865371}"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Strengthen Classroom Engagement</a:t>
            </a:r>
          </a:p>
        </p:txBody>
      </p:sp>
      <p:sp>
        <p:nvSpPr>
          <p:cNvPr id="3" name="Content Placeholder 2"/>
          <p:cNvSpPr>
            <a:spLocks noGrp="1"/>
          </p:cNvSpPr>
          <p:nvPr>
            <p:ph idx="1"/>
          </p:nvPr>
        </p:nvSpPr>
        <p:spPr/>
        <p:txBody>
          <a:bodyPr>
            <a:normAutofit/>
          </a:bodyPr>
          <a:lstStyle/>
          <a:p>
            <a:pPr>
              <a:spcAft>
                <a:spcPts val="1200"/>
              </a:spcAft>
            </a:pPr>
            <a:r>
              <a:rPr lang="en-US" dirty="0"/>
              <a:t>Raise expectations</a:t>
            </a:r>
          </a:p>
          <a:p>
            <a:pPr>
              <a:spcAft>
                <a:spcPts val="1200"/>
              </a:spcAft>
            </a:pPr>
            <a:r>
              <a:rPr lang="en-US" dirty="0"/>
              <a:t>Promote active, engaged learning</a:t>
            </a:r>
          </a:p>
          <a:p>
            <a:pPr>
              <a:spcAft>
                <a:spcPts val="1200"/>
              </a:spcAft>
            </a:pPr>
            <a:r>
              <a:rPr lang="en-US" dirty="0"/>
              <a:t>Emphasize deep learning</a:t>
            </a:r>
          </a:p>
          <a:p>
            <a:pPr>
              <a:spcAft>
                <a:spcPts val="1200"/>
              </a:spcAft>
            </a:pPr>
            <a:r>
              <a:rPr lang="en-US" dirty="0"/>
              <a:t>Build and encourage relationships</a:t>
            </a:r>
          </a:p>
          <a:p>
            <a:pPr>
              <a:spcAft>
                <a:spcPts val="1200"/>
              </a:spcAft>
            </a:pPr>
            <a:r>
              <a:rPr lang="en-US" dirty="0"/>
              <a:t>Ensure that students know where they stand</a:t>
            </a:r>
          </a:p>
        </p:txBody>
      </p:sp>
      <p:sp>
        <p:nvSpPr>
          <p:cNvPr id="4" name="Slide Number Placeholder 3"/>
          <p:cNvSpPr>
            <a:spLocks noGrp="1"/>
          </p:cNvSpPr>
          <p:nvPr>
            <p:ph type="sldNum" sz="quarter" idx="12"/>
          </p:nvPr>
        </p:nvSpPr>
        <p:spPr/>
        <p:txBody>
          <a:bodyPr/>
          <a:lstStyle/>
          <a:p>
            <a:fld id="{AA800BDF-7CA0-4F0E-9DB8-2BB12D865371}" type="slidenum">
              <a:rPr lang="en-US" smtClean="0"/>
              <a:pPr/>
              <a:t>30</a:t>
            </a:fld>
            <a:endParaRPr lang="en-US"/>
          </a:p>
        </p:txBody>
      </p:sp>
    </p:spTree>
    <p:extLst>
      <p:ext uri="{BB962C8B-B14F-4D97-AF65-F5344CB8AC3E}">
        <p14:creationId xmlns:p14="http://schemas.microsoft.com/office/powerpoint/2010/main" val="1474747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Raise Expectations</a:t>
            </a:r>
          </a:p>
        </p:txBody>
      </p:sp>
      <p:sp>
        <p:nvSpPr>
          <p:cNvPr id="3" name="Content Placeholder 2"/>
          <p:cNvSpPr>
            <a:spLocks noGrp="1"/>
          </p:cNvSpPr>
          <p:nvPr>
            <p:ph idx="1"/>
          </p:nvPr>
        </p:nvSpPr>
        <p:spPr>
          <a:xfrm>
            <a:off x="378003" y="1600200"/>
            <a:ext cx="4422597" cy="2667000"/>
          </a:xfrm>
        </p:spPr>
        <p:txBody>
          <a:bodyPr/>
          <a:lstStyle/>
          <a:p>
            <a:pPr marL="0" indent="0">
              <a:buNone/>
            </a:pPr>
            <a:r>
              <a:rPr lang="en-US" dirty="0"/>
              <a:t>Instructors should set high standards and communicate them clearly, deliberately, and consistently.</a:t>
            </a:r>
          </a:p>
        </p:txBody>
      </p:sp>
      <p:sp>
        <p:nvSpPr>
          <p:cNvPr id="4" name="Slide Number Placeholder 3"/>
          <p:cNvSpPr>
            <a:spLocks noGrp="1"/>
          </p:cNvSpPr>
          <p:nvPr>
            <p:ph type="sldNum" sz="quarter" idx="12"/>
          </p:nvPr>
        </p:nvSpPr>
        <p:spPr/>
        <p:txBody>
          <a:bodyPr/>
          <a:lstStyle/>
          <a:p>
            <a:fld id="{AA800BDF-7CA0-4F0E-9DB8-2BB12D865371}" type="slidenum">
              <a:rPr lang="en-US" smtClean="0"/>
              <a:pPr/>
              <a:t>31</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611086"/>
            <a:ext cx="3810000" cy="2540000"/>
          </a:xfrm>
          <a:prstGeom prst="rect">
            <a:avLst/>
          </a:prstGeom>
        </p:spPr>
      </p:pic>
    </p:spTree>
    <p:extLst>
      <p:ext uri="{BB962C8B-B14F-4D97-AF65-F5344CB8AC3E}">
        <p14:creationId xmlns:p14="http://schemas.microsoft.com/office/powerpoint/2010/main" val="35622541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Raise Expectations</a:t>
            </a:r>
          </a:p>
        </p:txBody>
      </p:sp>
      <p:sp>
        <p:nvSpPr>
          <p:cNvPr id="3" name="Content Placeholder 2"/>
          <p:cNvSpPr>
            <a:spLocks noGrp="1"/>
          </p:cNvSpPr>
          <p:nvPr>
            <p:ph idx="1"/>
          </p:nvPr>
        </p:nvSpPr>
        <p:spPr/>
        <p:txBody>
          <a:bodyPr/>
          <a:lstStyle/>
          <a:p>
            <a:pPr marL="0" indent="0">
              <a:buNone/>
            </a:pPr>
            <a:r>
              <a:rPr lang="en-US" dirty="0"/>
              <a:t>Students work hard to meet instructors’ expectations:</a:t>
            </a:r>
          </a:p>
          <a:p>
            <a:r>
              <a:rPr lang="en-US" dirty="0"/>
              <a:t>52.5% of students </a:t>
            </a:r>
            <a:r>
              <a:rPr lang="en-US" i="1" dirty="0"/>
              <a:t>often</a:t>
            </a:r>
            <a:r>
              <a:rPr lang="en-US" dirty="0"/>
              <a:t> or </a:t>
            </a:r>
            <a:r>
              <a:rPr lang="en-US" i="1" dirty="0"/>
              <a:t>very</a:t>
            </a:r>
            <a:r>
              <a:rPr lang="en-US" dirty="0"/>
              <a:t> </a:t>
            </a:r>
            <a:r>
              <a:rPr lang="en-US" i="1" dirty="0"/>
              <a:t>often</a:t>
            </a:r>
            <a:r>
              <a:rPr lang="en-US" dirty="0"/>
              <a:t> work harder than they thought they could to meet an instructor’s standards or expectations</a:t>
            </a:r>
          </a:p>
          <a:p>
            <a:endParaRPr lang="en-US" dirty="0"/>
          </a:p>
        </p:txBody>
      </p:sp>
      <p:sp>
        <p:nvSpPr>
          <p:cNvPr id="4" name="Slide Number Placeholder 3"/>
          <p:cNvSpPr>
            <a:spLocks noGrp="1"/>
          </p:cNvSpPr>
          <p:nvPr>
            <p:ph type="sldNum" sz="quarter" idx="12"/>
          </p:nvPr>
        </p:nvSpPr>
        <p:spPr/>
        <p:txBody>
          <a:bodyPr/>
          <a:lstStyle/>
          <a:p>
            <a:fld id="{AA800BDF-7CA0-4F0E-9DB8-2BB12D865371}" type="slidenum">
              <a:rPr lang="en-US" smtClean="0"/>
              <a:pPr/>
              <a:t>32</a:t>
            </a:fld>
            <a:endParaRPr lang="en-US"/>
          </a:p>
        </p:txBody>
      </p:sp>
      <p:sp>
        <p:nvSpPr>
          <p:cNvPr id="6" name="TextBox 5"/>
          <p:cNvSpPr txBox="1"/>
          <p:nvPr/>
        </p:nvSpPr>
        <p:spPr>
          <a:xfrm>
            <a:off x="304800" y="6248400"/>
            <a:ext cx="1828800" cy="215444"/>
          </a:xfrm>
          <a:prstGeom prst="rect">
            <a:avLst/>
          </a:prstGeom>
          <a:noFill/>
        </p:spPr>
        <p:txBody>
          <a:bodyPr wrap="square" rtlCol="0">
            <a:spAutoFit/>
          </a:bodyPr>
          <a:lstStyle/>
          <a:p>
            <a:r>
              <a:rPr lang="en-US" sz="800" i="1" dirty="0"/>
              <a:t>Source: 2016 CCSSE data</a:t>
            </a:r>
          </a:p>
        </p:txBody>
      </p:sp>
    </p:spTree>
    <p:extLst>
      <p:ext uri="{BB962C8B-B14F-4D97-AF65-F5344CB8AC3E}">
        <p14:creationId xmlns:p14="http://schemas.microsoft.com/office/powerpoint/2010/main" val="2640073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Raise Expectations</a:t>
            </a:r>
          </a:p>
        </p:txBody>
      </p:sp>
      <p:sp>
        <p:nvSpPr>
          <p:cNvPr id="3" name="Content Placeholder 2"/>
          <p:cNvSpPr>
            <a:spLocks noGrp="1"/>
          </p:cNvSpPr>
          <p:nvPr>
            <p:ph idx="1"/>
          </p:nvPr>
        </p:nvSpPr>
        <p:spPr>
          <a:xfrm>
            <a:off x="378003" y="1600200"/>
            <a:ext cx="8382000" cy="1219200"/>
          </a:xfrm>
        </p:spPr>
        <p:txBody>
          <a:bodyPr>
            <a:normAutofit/>
          </a:bodyPr>
          <a:lstStyle/>
          <a:p>
            <a:pPr marL="0" indent="0">
              <a:buNone/>
            </a:pPr>
            <a:r>
              <a:rPr lang="en-US" dirty="0"/>
              <a:t>But expectations may not be as high as they need to be:</a:t>
            </a:r>
          </a:p>
        </p:txBody>
      </p:sp>
      <p:sp>
        <p:nvSpPr>
          <p:cNvPr id="4" name="Slide Number Placeholder 3"/>
          <p:cNvSpPr>
            <a:spLocks noGrp="1"/>
          </p:cNvSpPr>
          <p:nvPr>
            <p:ph type="sldNum" sz="quarter" idx="12"/>
          </p:nvPr>
        </p:nvSpPr>
        <p:spPr/>
        <p:txBody>
          <a:bodyPr/>
          <a:lstStyle/>
          <a:p>
            <a:fld id="{AA800BDF-7CA0-4F0E-9DB8-2BB12D865371}" type="slidenum">
              <a:rPr lang="en-US" smtClean="0"/>
              <a:pPr/>
              <a:t>33</a:t>
            </a:fld>
            <a:endParaRPr lang="en-US"/>
          </a:p>
        </p:txBody>
      </p:sp>
      <p:graphicFrame>
        <p:nvGraphicFramePr>
          <p:cNvPr id="5" name="Chart 4"/>
          <p:cNvGraphicFramePr/>
          <p:nvPr>
            <p:extLst>
              <p:ext uri="{D42A27DB-BD31-4B8C-83A1-F6EECF244321}">
                <p14:modId xmlns:p14="http://schemas.microsoft.com/office/powerpoint/2010/main" val="1290132122"/>
              </p:ext>
            </p:extLst>
          </p:nvPr>
        </p:nvGraphicFramePr>
        <p:xfrm>
          <a:off x="1920481" y="2910110"/>
          <a:ext cx="4251719" cy="327852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5212644" y="3448404"/>
            <a:ext cx="3657600" cy="523220"/>
          </a:xfrm>
          <a:prstGeom prst="rect">
            <a:avLst/>
          </a:prstGeom>
          <a:noFill/>
        </p:spPr>
        <p:txBody>
          <a:bodyPr wrap="square" rtlCol="0">
            <a:spAutoFit/>
          </a:bodyPr>
          <a:lstStyle/>
          <a:p>
            <a:pPr algn="ctr"/>
            <a:r>
              <a:rPr lang="en-US" sz="1400" dirty="0" err="1">
                <a:latin typeface="+mj-lt"/>
              </a:rPr>
              <a:t>Percentge</a:t>
            </a:r>
            <a:r>
              <a:rPr lang="en-US" sz="1400" dirty="0">
                <a:latin typeface="+mj-lt"/>
              </a:rPr>
              <a:t> of students who report spending </a:t>
            </a:r>
            <a:r>
              <a:rPr lang="en-US" sz="1400" i="1" dirty="0">
                <a:latin typeface="+mj-lt"/>
              </a:rPr>
              <a:t>five or fewer hours per week</a:t>
            </a:r>
            <a:r>
              <a:rPr lang="en-US" sz="1400" dirty="0">
                <a:latin typeface="+mj-lt"/>
              </a:rPr>
              <a:t> preparing for class</a:t>
            </a:r>
          </a:p>
        </p:txBody>
      </p:sp>
      <p:sp>
        <p:nvSpPr>
          <p:cNvPr id="8" name="TextBox 7"/>
          <p:cNvSpPr txBox="1"/>
          <p:nvPr/>
        </p:nvSpPr>
        <p:spPr>
          <a:xfrm>
            <a:off x="304800" y="6248400"/>
            <a:ext cx="1828800" cy="215444"/>
          </a:xfrm>
          <a:prstGeom prst="rect">
            <a:avLst/>
          </a:prstGeom>
          <a:noFill/>
        </p:spPr>
        <p:txBody>
          <a:bodyPr wrap="square" rtlCol="0">
            <a:spAutoFit/>
          </a:bodyPr>
          <a:lstStyle/>
          <a:p>
            <a:r>
              <a:rPr lang="en-US" sz="800" i="1" dirty="0"/>
              <a:t>Source: 2016 CCSSE data</a:t>
            </a:r>
          </a:p>
        </p:txBody>
      </p:sp>
      <p:sp>
        <p:nvSpPr>
          <p:cNvPr id="9" name="TextBox 8"/>
          <p:cNvSpPr txBox="1"/>
          <p:nvPr/>
        </p:nvSpPr>
        <p:spPr>
          <a:xfrm>
            <a:off x="1920481" y="2588546"/>
            <a:ext cx="4495800" cy="369332"/>
          </a:xfrm>
          <a:prstGeom prst="rect">
            <a:avLst/>
          </a:prstGeom>
          <a:noFill/>
        </p:spPr>
        <p:txBody>
          <a:bodyPr wrap="square" rtlCol="0">
            <a:spAutoFit/>
          </a:bodyPr>
          <a:lstStyle/>
          <a:p>
            <a:pPr algn="ctr"/>
            <a:r>
              <a:rPr lang="en-US" b="1" dirty="0">
                <a:solidFill>
                  <a:srgbClr val="00427A"/>
                </a:solidFill>
              </a:rPr>
              <a:t>Time Spent Preparing for Class</a:t>
            </a:r>
          </a:p>
        </p:txBody>
      </p:sp>
    </p:spTree>
    <p:extLst>
      <p:ext uri="{BB962C8B-B14F-4D97-AF65-F5344CB8AC3E}">
        <p14:creationId xmlns:p14="http://schemas.microsoft.com/office/powerpoint/2010/main" val="40917510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Promote Active, Engaged Learning</a:t>
            </a:r>
          </a:p>
        </p:txBody>
      </p:sp>
      <p:sp>
        <p:nvSpPr>
          <p:cNvPr id="3" name="Content Placeholder 2"/>
          <p:cNvSpPr>
            <a:spLocks noGrp="1"/>
          </p:cNvSpPr>
          <p:nvPr>
            <p:ph idx="1"/>
          </p:nvPr>
        </p:nvSpPr>
        <p:spPr>
          <a:xfrm>
            <a:off x="381001" y="1600200"/>
            <a:ext cx="5257800" cy="4419600"/>
          </a:xfrm>
        </p:spPr>
        <p:txBody>
          <a:bodyPr/>
          <a:lstStyle/>
          <a:p>
            <a:pPr marL="0" indent="0">
              <a:buNone/>
            </a:pPr>
            <a:r>
              <a:rPr lang="en-US" dirty="0"/>
              <a:t>Students learn and retain more information — and persist and succeed at higher levels — when they are actively involved in learning rather than passively receiving information. </a:t>
            </a:r>
          </a:p>
        </p:txBody>
      </p:sp>
      <p:sp>
        <p:nvSpPr>
          <p:cNvPr id="4" name="Slide Number Placeholder 3"/>
          <p:cNvSpPr>
            <a:spLocks noGrp="1"/>
          </p:cNvSpPr>
          <p:nvPr>
            <p:ph type="sldNum" sz="quarter" idx="12"/>
          </p:nvPr>
        </p:nvSpPr>
        <p:spPr/>
        <p:txBody>
          <a:bodyPr/>
          <a:lstStyle/>
          <a:p>
            <a:fld id="{AA800BDF-7CA0-4F0E-9DB8-2BB12D865371}" type="slidenum">
              <a:rPr lang="en-US" smtClean="0"/>
              <a:pPr/>
              <a:t>34</a:t>
            </a:fld>
            <a:endParaRPr lang="en-US"/>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4835" r="12912"/>
          <a:stretch/>
        </p:blipFill>
        <p:spPr>
          <a:xfrm>
            <a:off x="5592117" y="1600200"/>
            <a:ext cx="3138225" cy="2895600"/>
          </a:xfrm>
          <a:prstGeom prst="rect">
            <a:avLst/>
          </a:prstGeom>
        </p:spPr>
      </p:pic>
    </p:spTree>
    <p:extLst>
      <p:ext uri="{BB962C8B-B14F-4D97-AF65-F5344CB8AC3E}">
        <p14:creationId xmlns:p14="http://schemas.microsoft.com/office/powerpoint/2010/main" val="25642685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Promote Active, Engaged Learning</a:t>
            </a:r>
          </a:p>
        </p:txBody>
      </p:sp>
      <p:sp>
        <p:nvSpPr>
          <p:cNvPr id="3" name="Content Placeholder 2"/>
          <p:cNvSpPr>
            <a:spLocks noGrp="1"/>
          </p:cNvSpPr>
          <p:nvPr>
            <p:ph idx="1"/>
          </p:nvPr>
        </p:nvSpPr>
        <p:spPr>
          <a:xfrm>
            <a:off x="457199" y="1600200"/>
            <a:ext cx="8302803" cy="990600"/>
          </a:xfrm>
        </p:spPr>
        <p:txBody>
          <a:bodyPr>
            <a:normAutofit/>
          </a:bodyPr>
          <a:lstStyle/>
          <a:p>
            <a:pPr marL="0" indent="0">
              <a:buNone/>
            </a:pPr>
            <a:r>
              <a:rPr lang="en-US" sz="1800" dirty="0"/>
              <a:t>In your experiences at this college during the current school year, about how often have you done each of the using activities? </a:t>
            </a:r>
          </a:p>
        </p:txBody>
      </p:sp>
      <p:sp>
        <p:nvSpPr>
          <p:cNvPr id="4" name="Slide Number Placeholder 3"/>
          <p:cNvSpPr>
            <a:spLocks noGrp="1"/>
          </p:cNvSpPr>
          <p:nvPr>
            <p:ph type="sldNum" sz="quarter" idx="12"/>
          </p:nvPr>
        </p:nvSpPr>
        <p:spPr/>
        <p:txBody>
          <a:bodyPr/>
          <a:lstStyle/>
          <a:p>
            <a:fld id="{AA800BDF-7CA0-4F0E-9DB8-2BB12D865371}" type="slidenum">
              <a:rPr lang="en-US" smtClean="0"/>
              <a:pPr/>
              <a:t>35</a:t>
            </a:fld>
            <a:endParaRPr lang="en-US"/>
          </a:p>
        </p:txBody>
      </p:sp>
      <p:graphicFrame>
        <p:nvGraphicFramePr>
          <p:cNvPr id="8" name="Chart 7"/>
          <p:cNvGraphicFramePr/>
          <p:nvPr>
            <p:extLst>
              <p:ext uri="{D42A27DB-BD31-4B8C-83A1-F6EECF244321}">
                <p14:modId xmlns:p14="http://schemas.microsoft.com/office/powerpoint/2010/main" val="1718333352"/>
              </p:ext>
            </p:extLst>
          </p:nvPr>
        </p:nvGraphicFramePr>
        <p:xfrm>
          <a:off x="457200" y="2590800"/>
          <a:ext cx="8077200" cy="3581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304800" y="6248400"/>
            <a:ext cx="1828800" cy="215444"/>
          </a:xfrm>
          <a:prstGeom prst="rect">
            <a:avLst/>
          </a:prstGeom>
          <a:noFill/>
        </p:spPr>
        <p:txBody>
          <a:bodyPr wrap="square" rtlCol="0">
            <a:spAutoFit/>
          </a:bodyPr>
          <a:lstStyle/>
          <a:p>
            <a:r>
              <a:rPr lang="en-US" sz="800" i="1" dirty="0"/>
              <a:t>Source: 2016 CCSSE data</a:t>
            </a:r>
          </a:p>
        </p:txBody>
      </p:sp>
    </p:spTree>
    <p:extLst>
      <p:ext uri="{BB962C8B-B14F-4D97-AF65-F5344CB8AC3E}">
        <p14:creationId xmlns:p14="http://schemas.microsoft.com/office/powerpoint/2010/main" val="15185007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Emphasize Deep Learning</a:t>
            </a:r>
          </a:p>
        </p:txBody>
      </p:sp>
      <p:sp>
        <p:nvSpPr>
          <p:cNvPr id="3" name="Content Placeholder 2"/>
          <p:cNvSpPr>
            <a:spLocks noGrp="1"/>
          </p:cNvSpPr>
          <p:nvPr>
            <p:ph idx="1"/>
          </p:nvPr>
        </p:nvSpPr>
        <p:spPr>
          <a:xfrm>
            <a:off x="378003" y="1600200"/>
            <a:ext cx="8382000" cy="1143000"/>
          </a:xfrm>
        </p:spPr>
        <p:txBody>
          <a:bodyPr>
            <a:normAutofit fontScale="92500" lnSpcReduction="20000"/>
          </a:bodyPr>
          <a:lstStyle/>
          <a:p>
            <a:pPr marL="0" indent="0" algn="ctr">
              <a:buNone/>
            </a:pPr>
            <a:r>
              <a:rPr lang="en-US" sz="2200" b="1" dirty="0"/>
              <a:t>Memorization vs. Deep Learning </a:t>
            </a:r>
          </a:p>
          <a:p>
            <a:pPr marL="0" indent="0">
              <a:buNone/>
            </a:pPr>
            <a:r>
              <a:rPr lang="en-US" sz="1900" dirty="0"/>
              <a:t>During the current school year, how much of your coursework at this college emphasized (does the coursework in your selected course section emphasize) the using mental activities? </a:t>
            </a:r>
          </a:p>
        </p:txBody>
      </p:sp>
      <p:sp>
        <p:nvSpPr>
          <p:cNvPr id="4" name="Slide Number Placeholder 3"/>
          <p:cNvSpPr>
            <a:spLocks noGrp="1"/>
          </p:cNvSpPr>
          <p:nvPr>
            <p:ph type="sldNum" sz="quarter" idx="12"/>
          </p:nvPr>
        </p:nvSpPr>
        <p:spPr/>
        <p:txBody>
          <a:bodyPr/>
          <a:lstStyle/>
          <a:p>
            <a:fld id="{AA800BDF-7CA0-4F0E-9DB8-2BB12D865371}" type="slidenum">
              <a:rPr lang="en-US" smtClean="0"/>
              <a:pPr/>
              <a:t>36</a:t>
            </a:fld>
            <a:endParaRPr lang="en-US"/>
          </a:p>
        </p:txBody>
      </p:sp>
      <p:graphicFrame>
        <p:nvGraphicFramePr>
          <p:cNvPr id="5" name="Chart 4"/>
          <p:cNvGraphicFramePr/>
          <p:nvPr>
            <p:extLst>
              <p:ext uri="{D42A27DB-BD31-4B8C-83A1-F6EECF244321}">
                <p14:modId xmlns:p14="http://schemas.microsoft.com/office/powerpoint/2010/main" val="1395051823"/>
              </p:ext>
            </p:extLst>
          </p:nvPr>
        </p:nvGraphicFramePr>
        <p:xfrm>
          <a:off x="533400" y="2895600"/>
          <a:ext cx="7848600" cy="3429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248400"/>
            <a:ext cx="1828800" cy="215444"/>
          </a:xfrm>
          <a:prstGeom prst="rect">
            <a:avLst/>
          </a:prstGeom>
          <a:noFill/>
        </p:spPr>
        <p:txBody>
          <a:bodyPr wrap="square" rtlCol="0">
            <a:spAutoFit/>
          </a:bodyPr>
          <a:lstStyle/>
          <a:p>
            <a:r>
              <a:rPr lang="en-US" sz="800" i="1" dirty="0"/>
              <a:t>Source: 2016 CCSSE data</a:t>
            </a:r>
          </a:p>
        </p:txBody>
      </p:sp>
      <p:sp>
        <p:nvSpPr>
          <p:cNvPr id="9" name="TextBox 8"/>
          <p:cNvSpPr txBox="1"/>
          <p:nvPr/>
        </p:nvSpPr>
        <p:spPr>
          <a:xfrm>
            <a:off x="5029200" y="2590800"/>
            <a:ext cx="3352800" cy="307777"/>
          </a:xfrm>
          <a:prstGeom prst="rect">
            <a:avLst/>
          </a:prstGeom>
          <a:noFill/>
        </p:spPr>
        <p:txBody>
          <a:bodyPr wrap="square" rtlCol="0">
            <a:spAutoFit/>
          </a:bodyPr>
          <a:lstStyle/>
          <a:p>
            <a:r>
              <a:rPr lang="en-US" sz="1400" dirty="0">
                <a:latin typeface="+mj-lt"/>
              </a:rPr>
              <a:t>Memorization                  Deep Learning</a:t>
            </a:r>
          </a:p>
        </p:txBody>
      </p:sp>
      <p:sp>
        <p:nvSpPr>
          <p:cNvPr id="11" name="Rectangle 10"/>
          <p:cNvSpPr/>
          <p:nvPr/>
        </p:nvSpPr>
        <p:spPr>
          <a:xfrm flipV="1">
            <a:off x="4953000" y="2743200"/>
            <a:ext cx="76200" cy="76200"/>
          </a:xfrm>
          <a:prstGeom prst="rect">
            <a:avLst/>
          </a:prstGeom>
          <a:solidFill>
            <a:srgbClr val="C78E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flipV="1">
            <a:off x="6553200" y="2743200"/>
            <a:ext cx="76200" cy="76200"/>
          </a:xfrm>
          <a:prstGeom prst="rect">
            <a:avLst/>
          </a:prstGeom>
          <a:solidFill>
            <a:srgbClr val="0042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26785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Build and Encourage Relationships</a:t>
            </a:r>
          </a:p>
        </p:txBody>
      </p:sp>
      <p:sp>
        <p:nvSpPr>
          <p:cNvPr id="3" name="Content Placeholder 2"/>
          <p:cNvSpPr>
            <a:spLocks noGrp="1"/>
          </p:cNvSpPr>
          <p:nvPr>
            <p:ph idx="1"/>
          </p:nvPr>
        </p:nvSpPr>
        <p:spPr>
          <a:xfrm>
            <a:off x="378003" y="1600200"/>
            <a:ext cx="4498797" cy="4419600"/>
          </a:xfrm>
        </p:spPr>
        <p:txBody>
          <a:bodyPr/>
          <a:lstStyle/>
          <a:p>
            <a:pPr marL="0" indent="0">
              <a:buNone/>
            </a:pPr>
            <a:r>
              <a:rPr lang="en-US" dirty="0"/>
              <a:t>Personal connections are a critical factor in student success</a:t>
            </a:r>
          </a:p>
        </p:txBody>
      </p:sp>
      <p:sp>
        <p:nvSpPr>
          <p:cNvPr id="4" name="Slide Number Placeholder 3"/>
          <p:cNvSpPr>
            <a:spLocks noGrp="1"/>
          </p:cNvSpPr>
          <p:nvPr>
            <p:ph type="sldNum" sz="quarter" idx="12"/>
          </p:nvPr>
        </p:nvSpPr>
        <p:spPr/>
        <p:txBody>
          <a:bodyPr/>
          <a:lstStyle/>
          <a:p>
            <a:fld id="{AA800BDF-7CA0-4F0E-9DB8-2BB12D865371}" type="slidenum">
              <a:rPr lang="en-US" smtClean="0"/>
              <a:pPr/>
              <a:t>37</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4253" y="1752600"/>
            <a:ext cx="4101981" cy="2743200"/>
          </a:xfrm>
          <a:prstGeom prst="rect">
            <a:avLst/>
          </a:prstGeom>
        </p:spPr>
      </p:pic>
    </p:spTree>
    <p:extLst>
      <p:ext uri="{BB962C8B-B14F-4D97-AF65-F5344CB8AC3E}">
        <p14:creationId xmlns:p14="http://schemas.microsoft.com/office/powerpoint/2010/main" val="7454067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Build and Encourage Relationships</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AA800BDF-7CA0-4F0E-9DB8-2BB12D865371}" type="slidenum">
              <a:rPr lang="en-US" smtClean="0"/>
              <a:pPr/>
              <a:t>38</a:t>
            </a:fld>
            <a:endParaRPr lang="en-US"/>
          </a:p>
        </p:txBody>
      </p:sp>
      <p:sp>
        <p:nvSpPr>
          <p:cNvPr id="13" name="Content Placeholder 12"/>
          <p:cNvSpPr>
            <a:spLocks noGrp="1"/>
          </p:cNvSpPr>
          <p:nvPr>
            <p:ph idx="1"/>
          </p:nvPr>
        </p:nvSpPr>
        <p:spPr/>
        <p:txBody>
          <a:bodyPr/>
          <a:lstStyle/>
          <a:p>
            <a:r>
              <a:rPr lang="en-US" dirty="0"/>
              <a:t>50.1% of students respond that the college emphasizes interaction among students </a:t>
            </a:r>
            <a:r>
              <a:rPr lang="en-US" i="1" dirty="0"/>
              <a:t>quite a bit</a:t>
            </a:r>
            <a:r>
              <a:rPr lang="en-US" dirty="0"/>
              <a:t> or </a:t>
            </a:r>
            <a:r>
              <a:rPr lang="en-US" i="1" dirty="0"/>
              <a:t>very much</a:t>
            </a:r>
            <a:r>
              <a:rPr lang="en-US" dirty="0"/>
              <a:t>….</a:t>
            </a:r>
          </a:p>
          <a:p>
            <a:endParaRPr lang="en-US" dirty="0"/>
          </a:p>
          <a:p>
            <a:r>
              <a:rPr lang="en-US" dirty="0"/>
              <a:t>BUT, 67.0% </a:t>
            </a:r>
            <a:r>
              <a:rPr lang="en-US" i="1" dirty="0"/>
              <a:t>never</a:t>
            </a:r>
            <a:r>
              <a:rPr lang="en-US" dirty="0"/>
              <a:t> work with an instructor on activities other than coursework</a:t>
            </a:r>
          </a:p>
        </p:txBody>
      </p:sp>
      <p:sp>
        <p:nvSpPr>
          <p:cNvPr id="6" name="TextBox 5"/>
          <p:cNvSpPr txBox="1"/>
          <p:nvPr/>
        </p:nvSpPr>
        <p:spPr>
          <a:xfrm>
            <a:off x="304800" y="6248400"/>
            <a:ext cx="1828800" cy="215444"/>
          </a:xfrm>
          <a:prstGeom prst="rect">
            <a:avLst/>
          </a:prstGeom>
          <a:noFill/>
        </p:spPr>
        <p:txBody>
          <a:bodyPr wrap="square" rtlCol="0">
            <a:spAutoFit/>
          </a:bodyPr>
          <a:lstStyle/>
          <a:p>
            <a:r>
              <a:rPr lang="en-US" sz="800" i="1" dirty="0"/>
              <a:t>Source: 2016 CCSSE data</a:t>
            </a:r>
          </a:p>
        </p:txBody>
      </p:sp>
    </p:spTree>
    <p:extLst>
      <p:ext uri="{BB962C8B-B14F-4D97-AF65-F5344CB8AC3E}">
        <p14:creationId xmlns:p14="http://schemas.microsoft.com/office/powerpoint/2010/main" val="10063588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Ensure that Students </a:t>
            </a:r>
            <a:br>
              <a:rPr lang="en-US" dirty="0"/>
            </a:br>
            <a:r>
              <a:rPr lang="en-US" dirty="0"/>
              <a:t>Know Where They Stand </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AA800BDF-7CA0-4F0E-9DB8-2BB12D865371}" type="slidenum">
              <a:rPr lang="en-US" smtClean="0"/>
              <a:pPr/>
              <a:t>39</a:t>
            </a:fld>
            <a:endParaRPr lang="en-US"/>
          </a:p>
        </p:txBody>
      </p:sp>
      <p:sp>
        <p:nvSpPr>
          <p:cNvPr id="13" name="TextBox 12"/>
          <p:cNvSpPr txBox="1"/>
          <p:nvPr/>
        </p:nvSpPr>
        <p:spPr>
          <a:xfrm>
            <a:off x="304800" y="6248400"/>
            <a:ext cx="1828800" cy="215444"/>
          </a:xfrm>
          <a:prstGeom prst="rect">
            <a:avLst/>
          </a:prstGeom>
          <a:noFill/>
        </p:spPr>
        <p:txBody>
          <a:bodyPr wrap="square" rtlCol="0">
            <a:spAutoFit/>
          </a:bodyPr>
          <a:lstStyle/>
          <a:p>
            <a:r>
              <a:rPr lang="en-US" sz="800" i="1" dirty="0"/>
              <a:t>Source: 2016 CCSSE data</a:t>
            </a:r>
          </a:p>
        </p:txBody>
      </p:sp>
      <p:sp>
        <p:nvSpPr>
          <p:cNvPr id="7" name="Content Placeholder 2"/>
          <p:cNvSpPr>
            <a:spLocks noGrp="1"/>
          </p:cNvSpPr>
          <p:nvPr>
            <p:ph idx="1"/>
          </p:nvPr>
        </p:nvSpPr>
        <p:spPr>
          <a:xfrm>
            <a:off x="378003" y="1600200"/>
            <a:ext cx="8382000" cy="990600"/>
          </a:xfrm>
        </p:spPr>
        <p:txBody>
          <a:bodyPr>
            <a:normAutofit lnSpcReduction="10000"/>
          </a:bodyPr>
          <a:lstStyle/>
          <a:p>
            <a:pPr marL="0" indent="0" algn="ctr">
              <a:buNone/>
            </a:pPr>
            <a:r>
              <a:rPr lang="en-US" sz="2000" b="1" dirty="0"/>
              <a:t>Student Perceptions of Feedback</a:t>
            </a:r>
          </a:p>
          <a:p>
            <a:pPr marL="0" indent="0">
              <a:buNone/>
            </a:pPr>
            <a:r>
              <a:rPr lang="en-US" sz="1800" dirty="0"/>
              <a:t>During the current school year, how often have you received prompt feedback (written or oral) from instructors on your performance? </a:t>
            </a:r>
          </a:p>
        </p:txBody>
      </p:sp>
      <p:graphicFrame>
        <p:nvGraphicFramePr>
          <p:cNvPr id="9" name="Chart 8"/>
          <p:cNvGraphicFramePr/>
          <p:nvPr>
            <p:extLst>
              <p:ext uri="{D42A27DB-BD31-4B8C-83A1-F6EECF244321}">
                <p14:modId xmlns:p14="http://schemas.microsoft.com/office/powerpoint/2010/main" val="1890992500"/>
              </p:ext>
            </p:extLst>
          </p:nvPr>
        </p:nvGraphicFramePr>
        <p:xfrm>
          <a:off x="838200" y="2133600"/>
          <a:ext cx="7543800"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08374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Community College Survey of Student Engagement (</a:t>
            </a:r>
            <a:r>
              <a:rPr lang="en-US" i="1" dirty="0"/>
              <a:t>CCSSE</a:t>
            </a:r>
            <a:r>
              <a:rPr lang="en-US" dirty="0"/>
              <a:t>)</a:t>
            </a:r>
          </a:p>
        </p:txBody>
      </p:sp>
      <p:sp>
        <p:nvSpPr>
          <p:cNvPr id="3" name="Content Placeholder 2"/>
          <p:cNvSpPr>
            <a:spLocks noGrp="1"/>
          </p:cNvSpPr>
          <p:nvPr>
            <p:ph idx="1"/>
          </p:nvPr>
        </p:nvSpPr>
        <p:spPr>
          <a:xfrm>
            <a:off x="685800" y="1828800"/>
            <a:ext cx="4495800" cy="4343400"/>
          </a:xfrm>
        </p:spPr>
        <p:txBody>
          <a:bodyPr>
            <a:normAutofit/>
          </a:bodyPr>
          <a:lstStyle/>
          <a:p>
            <a:pPr marL="0" indent="0">
              <a:spcAft>
                <a:spcPts val="1800"/>
              </a:spcAft>
              <a:buNone/>
            </a:pPr>
            <a:endParaRPr lang="en-US" sz="2800" i="1" dirty="0"/>
          </a:p>
          <a:p>
            <a:pPr marL="0" indent="0">
              <a:spcAft>
                <a:spcPts val="1800"/>
              </a:spcAft>
              <a:buNone/>
            </a:pPr>
            <a:r>
              <a:rPr lang="en-US" sz="3500" i="1" dirty="0"/>
              <a:t>CCSSE</a:t>
            </a:r>
            <a:r>
              <a:rPr lang="en-US" sz="3500" dirty="0"/>
              <a:t> is designed to capture student engagement as a measure of institutional quality.</a:t>
            </a:r>
          </a:p>
          <a:p>
            <a:pPr>
              <a:spcAft>
                <a:spcPts val="1200"/>
              </a:spcAft>
            </a:pPr>
            <a:endParaRPr lang="en-US" dirty="0"/>
          </a:p>
        </p:txBody>
      </p:sp>
      <p:sp>
        <p:nvSpPr>
          <p:cNvPr id="4" name="Slide Number Placeholder 3"/>
          <p:cNvSpPr>
            <a:spLocks noGrp="1"/>
          </p:cNvSpPr>
          <p:nvPr>
            <p:ph type="sldNum" sz="quarter" idx="12"/>
          </p:nvPr>
        </p:nvSpPr>
        <p:spPr/>
        <p:txBody>
          <a:bodyPr/>
          <a:lstStyle/>
          <a:p>
            <a:fld id="{AA800BDF-7CA0-4F0E-9DB8-2BB12D865371}" type="slidenum">
              <a:rPr lang="en-US" smtClean="0"/>
              <a:pPr/>
              <a:t>4</a:t>
            </a:fld>
            <a:endParaRPr lang="en-US" dirty="0"/>
          </a:p>
        </p:txBody>
      </p:sp>
      <p:pic>
        <p:nvPicPr>
          <p:cNvPr id="5" name="Content Placeholder 4" descr="newch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5119" y="1600200"/>
            <a:ext cx="3474026"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Integrate Student Support into Learning Experiences</a:t>
            </a:r>
          </a:p>
        </p:txBody>
      </p:sp>
      <p:sp>
        <p:nvSpPr>
          <p:cNvPr id="3" name="Content Placeholder 2"/>
          <p:cNvSpPr>
            <a:spLocks noGrp="1"/>
          </p:cNvSpPr>
          <p:nvPr>
            <p:ph idx="1"/>
          </p:nvPr>
        </p:nvSpPr>
        <p:spPr>
          <a:xfrm>
            <a:off x="378003" y="1600200"/>
            <a:ext cx="4574997" cy="4419600"/>
          </a:xfrm>
        </p:spPr>
        <p:txBody>
          <a:bodyPr/>
          <a:lstStyle/>
          <a:p>
            <a:pPr marL="0" indent="0">
              <a:buNone/>
            </a:pPr>
            <a:r>
              <a:rPr lang="en-US" dirty="0"/>
              <a:t>Students are most likely to succeed when expectations are high and they receive the support they need to rise to those expectations</a:t>
            </a:r>
          </a:p>
        </p:txBody>
      </p:sp>
      <p:sp>
        <p:nvSpPr>
          <p:cNvPr id="4" name="Slide Number Placeholder 3"/>
          <p:cNvSpPr>
            <a:spLocks noGrp="1"/>
          </p:cNvSpPr>
          <p:nvPr>
            <p:ph type="sldNum" sz="quarter" idx="12"/>
          </p:nvPr>
        </p:nvSpPr>
        <p:spPr/>
        <p:txBody>
          <a:bodyPr/>
          <a:lstStyle/>
          <a:p>
            <a:fld id="{AA800BDF-7CA0-4F0E-9DB8-2BB12D865371}" type="slidenum">
              <a:rPr lang="en-US" smtClean="0"/>
              <a:pPr/>
              <a:t>40</a:t>
            </a:fld>
            <a:endParaRPr lang="en-US"/>
          </a:p>
        </p:txBody>
      </p:sp>
      <p:pic>
        <p:nvPicPr>
          <p:cNvPr id="5" name="Picture 4" descr="iStock_000003821501.jpg"/>
          <p:cNvPicPr>
            <a:picLocks noChangeAspect="1"/>
          </p:cNvPicPr>
          <p:nvPr/>
        </p:nvPicPr>
        <p:blipFill>
          <a:blip r:embed="rId3" cstate="print"/>
          <a:srcRect/>
          <a:stretch>
            <a:fillRect/>
          </a:stretch>
        </p:blipFill>
        <p:spPr bwMode="auto">
          <a:xfrm>
            <a:off x="5181600" y="1752601"/>
            <a:ext cx="3565525" cy="2377904"/>
          </a:xfrm>
          <a:prstGeom prst="rect">
            <a:avLst/>
          </a:prstGeom>
          <a:noFill/>
          <a:ln w="9525">
            <a:noFill/>
            <a:miter lim="800000"/>
            <a:headEnd/>
            <a:tailEnd/>
          </a:ln>
        </p:spPr>
      </p:pic>
    </p:spTree>
    <p:extLst>
      <p:ext uri="{BB962C8B-B14F-4D97-AF65-F5344CB8AC3E}">
        <p14:creationId xmlns:p14="http://schemas.microsoft.com/office/powerpoint/2010/main" val="38454584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Integrate Student Support into Learning Experiences</a:t>
            </a:r>
          </a:p>
        </p:txBody>
      </p:sp>
      <p:sp>
        <p:nvSpPr>
          <p:cNvPr id="3" name="Content Placeholder 2"/>
          <p:cNvSpPr>
            <a:spLocks noGrp="1"/>
          </p:cNvSpPr>
          <p:nvPr>
            <p:ph idx="1"/>
          </p:nvPr>
        </p:nvSpPr>
        <p:spPr>
          <a:xfrm>
            <a:off x="381000" y="2057400"/>
            <a:ext cx="8382000" cy="609600"/>
          </a:xfrm>
        </p:spPr>
        <p:txBody>
          <a:bodyPr>
            <a:normAutofit/>
          </a:bodyPr>
          <a:lstStyle/>
          <a:p>
            <a:pPr marL="0" indent="0" algn="ctr">
              <a:buNone/>
            </a:pPr>
            <a:r>
              <a:rPr lang="en-US" sz="2000" b="1" dirty="0"/>
              <a:t>Student Use and Value of Student Services</a:t>
            </a:r>
          </a:p>
        </p:txBody>
      </p:sp>
      <p:sp>
        <p:nvSpPr>
          <p:cNvPr id="4" name="Slide Number Placeholder 3"/>
          <p:cNvSpPr>
            <a:spLocks noGrp="1"/>
          </p:cNvSpPr>
          <p:nvPr>
            <p:ph type="sldNum" sz="quarter" idx="12"/>
          </p:nvPr>
        </p:nvSpPr>
        <p:spPr/>
        <p:txBody>
          <a:bodyPr/>
          <a:lstStyle/>
          <a:p>
            <a:fld id="{AA800BDF-7CA0-4F0E-9DB8-2BB12D865371}" type="slidenum">
              <a:rPr lang="en-US" smtClean="0"/>
              <a:pPr/>
              <a:t>41</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4195208310"/>
              </p:ext>
            </p:extLst>
          </p:nvPr>
        </p:nvGraphicFramePr>
        <p:xfrm>
          <a:off x="685800" y="3352800"/>
          <a:ext cx="3352800" cy="1371600"/>
        </p:xfrm>
        <a:graphic>
          <a:graphicData uri="http://schemas.openxmlformats.org/drawingml/2006/table">
            <a:tbl>
              <a:tblPr bandRow="1">
                <a:tableStyleId>{5C22544A-7EE6-4342-B048-85BDC9FD1C3A}</a:tableStyleId>
              </a:tblPr>
              <a:tblGrid>
                <a:gridCol w="1905000">
                  <a:extLst>
                    <a:ext uri="{9D8B030D-6E8A-4147-A177-3AD203B41FA5}">
                      <a16:colId xmlns:a16="http://schemas.microsoft.com/office/drawing/2014/main" val="20000"/>
                    </a:ext>
                  </a:extLst>
                </a:gridCol>
                <a:gridCol w="723900">
                  <a:extLst>
                    <a:ext uri="{9D8B030D-6E8A-4147-A177-3AD203B41FA5}">
                      <a16:colId xmlns:a16="http://schemas.microsoft.com/office/drawing/2014/main" val="20001"/>
                    </a:ext>
                  </a:extLst>
                </a:gridCol>
                <a:gridCol w="723900">
                  <a:extLst>
                    <a:ext uri="{9D8B030D-6E8A-4147-A177-3AD203B41FA5}">
                      <a16:colId xmlns:a16="http://schemas.microsoft.com/office/drawing/2014/main" val="20002"/>
                    </a:ext>
                  </a:extLst>
                </a:gridCol>
              </a:tblGrid>
              <a:tr h="228600">
                <a:tc>
                  <a:txBody>
                    <a:bodyPr/>
                    <a:lstStyle/>
                    <a:p>
                      <a:endParaRPr lang="en-US" sz="1200" dirty="0">
                        <a:latin typeface="+mj-lt"/>
                      </a:endParaRPr>
                    </a:p>
                  </a:txBody>
                  <a:tcPr>
                    <a:lnR w="12700" cap="flat" cmpd="sng" algn="ctr">
                      <a:solidFill>
                        <a:srgbClr val="00427A"/>
                      </a:solidFill>
                      <a:prstDash val="solid"/>
                      <a:round/>
                      <a:headEnd type="none" w="med" len="med"/>
                      <a:tailEnd type="none" w="med" len="med"/>
                    </a:lnR>
                    <a:lnB w="6350" cap="flat" cmpd="sng" algn="ctr">
                      <a:solidFill>
                        <a:schemeClr val="tx1"/>
                      </a:solidFill>
                      <a:prstDash val="solid"/>
                      <a:round/>
                      <a:headEnd type="none" w="med" len="med"/>
                      <a:tailEnd type="none" w="med" len="med"/>
                    </a:lnB>
                    <a:noFill/>
                  </a:tcPr>
                </a:tc>
                <a:tc>
                  <a:txBody>
                    <a:bodyPr/>
                    <a:lstStyle/>
                    <a:p>
                      <a:pPr algn="ctr"/>
                      <a:r>
                        <a:rPr lang="en-US" sz="1200" i="1" dirty="0">
                          <a:solidFill>
                            <a:schemeClr val="bg1"/>
                          </a:solidFill>
                          <a:latin typeface="+mj-lt"/>
                        </a:rPr>
                        <a:t>Very</a:t>
                      </a:r>
                    </a:p>
                  </a:txBody>
                  <a:tcPr>
                    <a:lnL w="12700" cap="flat" cmpd="sng" algn="ctr">
                      <a:solidFill>
                        <a:srgbClr val="00427A"/>
                      </a:solidFill>
                      <a:prstDash val="solid"/>
                      <a:round/>
                      <a:headEnd type="none" w="med" len="med"/>
                      <a:tailEnd type="none" w="med" len="med"/>
                    </a:lnL>
                    <a:lnB w="6350" cap="flat" cmpd="sng" algn="ctr">
                      <a:solidFill>
                        <a:schemeClr val="tx1"/>
                      </a:solidFill>
                      <a:prstDash val="solid"/>
                      <a:round/>
                      <a:headEnd type="none" w="med" len="med"/>
                      <a:tailEnd type="none" w="med" len="med"/>
                    </a:lnB>
                    <a:solidFill>
                      <a:srgbClr val="00427A"/>
                    </a:solidFill>
                  </a:tcPr>
                </a:tc>
                <a:tc>
                  <a:txBody>
                    <a:bodyPr/>
                    <a:lstStyle/>
                    <a:p>
                      <a:pPr algn="ctr"/>
                      <a:r>
                        <a:rPr lang="en-US" sz="1200" i="1" dirty="0">
                          <a:solidFill>
                            <a:schemeClr val="bg1"/>
                          </a:solidFill>
                          <a:latin typeface="+mj-lt"/>
                        </a:rPr>
                        <a:t>Not at all</a:t>
                      </a:r>
                    </a:p>
                  </a:txBody>
                  <a:tcPr>
                    <a:lnR w="12700" cap="flat" cmpd="sng" algn="ctr">
                      <a:solidFill>
                        <a:srgbClr val="00427A"/>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rgbClr val="00427A"/>
                    </a:solidFill>
                  </a:tcPr>
                </a:tc>
                <a:extLst>
                  <a:ext uri="{0D108BD9-81ED-4DB2-BD59-A6C34878D82A}">
                    <a16:rowId xmlns:a16="http://schemas.microsoft.com/office/drawing/2014/main" val="10000"/>
                  </a:ext>
                </a:extLst>
              </a:tr>
              <a:tr h="259080">
                <a:tc>
                  <a:txBody>
                    <a:bodyPr/>
                    <a:lstStyle/>
                    <a:p>
                      <a:r>
                        <a:rPr lang="en-US" sz="1200" dirty="0">
                          <a:latin typeface="+mj-lt"/>
                        </a:rPr>
                        <a:t>Academic advising/planning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1200" dirty="0">
                          <a:latin typeface="+mj-lt"/>
                        </a:rPr>
                        <a:t>65.4%</a:t>
                      </a: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427A">
                        <a:alpha val="27843"/>
                      </a:srgbClr>
                    </a:solidFill>
                  </a:tcPr>
                </a:tc>
                <a:tc>
                  <a:txBody>
                    <a:bodyPr/>
                    <a:lstStyle/>
                    <a:p>
                      <a:pPr algn="ctr"/>
                      <a:r>
                        <a:rPr lang="en-US" sz="1200" dirty="0">
                          <a:latin typeface="+mj-lt"/>
                        </a:rPr>
                        <a:t>6.9%</a:t>
                      </a: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427A">
                        <a:alpha val="50196"/>
                      </a:srgbClr>
                    </a:solidFill>
                  </a:tcPr>
                </a:tc>
                <a:extLst>
                  <a:ext uri="{0D108BD9-81ED-4DB2-BD59-A6C34878D82A}">
                    <a16:rowId xmlns:a16="http://schemas.microsoft.com/office/drawing/2014/main" val="10001"/>
                  </a:ext>
                </a:extLst>
              </a:tr>
              <a:tr h="137160">
                <a:tc>
                  <a:txBody>
                    <a:bodyPr/>
                    <a:lstStyle/>
                    <a:p>
                      <a:r>
                        <a:rPr lang="en-US" sz="1200" dirty="0">
                          <a:latin typeface="+mj-lt"/>
                        </a:rPr>
                        <a:t>Career counseling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1200" dirty="0">
                          <a:latin typeface="+mj-lt"/>
                        </a:rPr>
                        <a:t>56.0%</a:t>
                      </a: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427A">
                        <a:alpha val="27843"/>
                      </a:srgbClr>
                    </a:solidFill>
                  </a:tcPr>
                </a:tc>
                <a:tc>
                  <a:txBody>
                    <a:bodyPr/>
                    <a:lstStyle/>
                    <a:p>
                      <a:pPr algn="ctr"/>
                      <a:r>
                        <a:rPr lang="en-US" sz="1200" dirty="0">
                          <a:latin typeface="+mj-lt"/>
                        </a:rPr>
                        <a:t>13.8%</a:t>
                      </a: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427A">
                        <a:alpha val="50196"/>
                      </a:srgbClr>
                    </a:solidFill>
                  </a:tcPr>
                </a:tc>
                <a:extLst>
                  <a:ext uri="{0D108BD9-81ED-4DB2-BD59-A6C34878D82A}">
                    <a16:rowId xmlns:a16="http://schemas.microsoft.com/office/drawing/2014/main" val="10002"/>
                  </a:ext>
                </a:extLst>
              </a:tr>
              <a:tr h="167640">
                <a:tc>
                  <a:txBody>
                    <a:bodyPr/>
                    <a:lstStyle/>
                    <a:p>
                      <a:r>
                        <a:rPr lang="en-US" sz="1200" dirty="0">
                          <a:latin typeface="+mj-lt"/>
                        </a:rPr>
                        <a:t>Peer</a:t>
                      </a:r>
                      <a:r>
                        <a:rPr lang="en-US" sz="1200" baseline="0" dirty="0">
                          <a:latin typeface="+mj-lt"/>
                        </a:rPr>
                        <a:t> or other tutoring</a:t>
                      </a:r>
                      <a:endParaRPr lang="en-US" sz="12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latin typeface="+mj-lt"/>
                        </a:rPr>
                        <a:t>51.3%</a:t>
                      </a: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27A">
                        <a:alpha val="27843"/>
                      </a:srgbClr>
                    </a:solidFill>
                  </a:tcPr>
                </a:tc>
                <a:tc>
                  <a:txBody>
                    <a:bodyPr/>
                    <a:lstStyle/>
                    <a:p>
                      <a:pPr algn="ctr"/>
                      <a:r>
                        <a:rPr lang="en-US" sz="1200" dirty="0">
                          <a:latin typeface="+mj-lt"/>
                        </a:rPr>
                        <a:t>19.6%</a:t>
                      </a: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27A">
                        <a:alpha val="50196"/>
                      </a:srgbClr>
                    </a:solidFill>
                  </a:tcPr>
                </a:tc>
                <a:extLst>
                  <a:ext uri="{0D108BD9-81ED-4DB2-BD59-A6C34878D82A}">
                    <a16:rowId xmlns:a16="http://schemas.microsoft.com/office/drawing/2014/main" val="10003"/>
                  </a:ext>
                </a:extLst>
              </a:tr>
              <a:tr h="121920">
                <a:tc>
                  <a:txBody>
                    <a:bodyPr/>
                    <a:lstStyle/>
                    <a:p>
                      <a:r>
                        <a:rPr lang="en-US" sz="1200" dirty="0">
                          <a:latin typeface="+mj-lt"/>
                        </a:rPr>
                        <a:t>Skill labs</a:t>
                      </a:r>
                      <a:r>
                        <a:rPr lang="en-US" sz="1200" baseline="0" dirty="0">
                          <a:latin typeface="+mj-lt"/>
                        </a:rPr>
                        <a:t> (writing, math, etc.)</a:t>
                      </a:r>
                      <a:endParaRPr lang="en-US" sz="12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latin typeface="+mj-lt"/>
                        </a:rPr>
                        <a:t>48.1%</a:t>
                      </a: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27A">
                        <a:alpha val="27843"/>
                      </a:srgbClr>
                    </a:solidFill>
                  </a:tcPr>
                </a:tc>
                <a:tc>
                  <a:txBody>
                    <a:bodyPr/>
                    <a:lstStyle/>
                    <a:p>
                      <a:pPr algn="ctr"/>
                      <a:r>
                        <a:rPr lang="en-US" sz="1200" dirty="0">
                          <a:latin typeface="+mj-lt"/>
                        </a:rPr>
                        <a:t>20.1%</a:t>
                      </a:r>
                    </a:p>
                  </a:txBody>
                  <a:tcP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27A">
                        <a:alpha val="50196"/>
                      </a:srgbClr>
                    </a:solidFill>
                  </a:tcPr>
                </a:tc>
                <a:extLst>
                  <a:ext uri="{0D108BD9-81ED-4DB2-BD59-A6C34878D82A}">
                    <a16:rowId xmlns:a16="http://schemas.microsoft.com/office/drawing/2014/main" val="10004"/>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475343657"/>
              </p:ext>
            </p:extLst>
          </p:nvPr>
        </p:nvGraphicFramePr>
        <p:xfrm>
          <a:off x="5029200" y="3352800"/>
          <a:ext cx="3352800" cy="1371600"/>
        </p:xfrm>
        <a:graphic>
          <a:graphicData uri="http://schemas.openxmlformats.org/drawingml/2006/table">
            <a:tbl>
              <a:tblPr bandRow="1">
                <a:tableStyleId>{5C22544A-7EE6-4342-B048-85BDC9FD1C3A}</a:tableStyleId>
              </a:tblPr>
              <a:tblGrid>
                <a:gridCol w="2265405">
                  <a:extLst>
                    <a:ext uri="{9D8B030D-6E8A-4147-A177-3AD203B41FA5}">
                      <a16:colId xmlns:a16="http://schemas.microsoft.com/office/drawing/2014/main" val="20000"/>
                    </a:ext>
                  </a:extLst>
                </a:gridCol>
                <a:gridCol w="1087395">
                  <a:extLst>
                    <a:ext uri="{9D8B030D-6E8A-4147-A177-3AD203B41FA5}">
                      <a16:colId xmlns:a16="http://schemas.microsoft.com/office/drawing/2014/main" val="20001"/>
                    </a:ext>
                  </a:extLst>
                </a:gridCol>
              </a:tblGrid>
              <a:tr h="228600">
                <a:tc>
                  <a:txBody>
                    <a:bodyPr/>
                    <a:lstStyle/>
                    <a:p>
                      <a:endParaRPr lang="en-US" sz="1200" dirty="0">
                        <a:latin typeface="+mj-lt"/>
                      </a:endParaRPr>
                    </a:p>
                  </a:txBody>
                  <a:tcPr>
                    <a:lnR w="12700" cap="flat" cmpd="sng" algn="ctr">
                      <a:solidFill>
                        <a:srgbClr val="00427A"/>
                      </a:solidFill>
                      <a:prstDash val="solid"/>
                      <a:round/>
                      <a:headEnd type="none" w="med" len="med"/>
                      <a:tailEnd type="none" w="med" len="med"/>
                    </a:lnR>
                    <a:lnB w="6350" cap="flat" cmpd="sng" algn="ctr">
                      <a:solidFill>
                        <a:schemeClr val="tx1"/>
                      </a:solidFill>
                      <a:prstDash val="solid"/>
                      <a:round/>
                      <a:headEnd type="none" w="med" len="med"/>
                      <a:tailEnd type="none" w="med" len="med"/>
                    </a:lnB>
                    <a:noFill/>
                  </a:tcPr>
                </a:tc>
                <a:tc>
                  <a:txBody>
                    <a:bodyPr/>
                    <a:lstStyle/>
                    <a:p>
                      <a:pPr algn="ctr"/>
                      <a:r>
                        <a:rPr lang="en-US" sz="1200" i="1" dirty="0">
                          <a:solidFill>
                            <a:schemeClr val="bg1"/>
                          </a:solidFill>
                          <a:latin typeface="+mj-lt"/>
                        </a:rPr>
                        <a:t>Rarely/Never</a:t>
                      </a:r>
                    </a:p>
                  </a:txBody>
                  <a:tcPr>
                    <a:lnL w="12700" cap="flat" cmpd="sng" algn="ctr">
                      <a:solidFill>
                        <a:srgbClr val="00427A"/>
                      </a:solidFill>
                      <a:prstDash val="solid"/>
                      <a:round/>
                      <a:headEnd type="none" w="med" len="med"/>
                      <a:tailEnd type="none" w="med" len="med"/>
                    </a:lnL>
                    <a:lnR w="12700" cap="flat" cmpd="sng" algn="ctr">
                      <a:solidFill>
                        <a:srgbClr val="00427A"/>
                      </a:solidFill>
                      <a:prstDash val="solid"/>
                      <a:round/>
                      <a:headEnd type="none" w="med" len="med"/>
                      <a:tailEnd type="none" w="med" len="med"/>
                    </a:lnR>
                    <a:lnB w="12700" cap="flat" cmpd="sng" algn="ctr">
                      <a:solidFill>
                        <a:srgbClr val="00427A"/>
                      </a:solidFill>
                      <a:prstDash val="solid"/>
                      <a:round/>
                      <a:headEnd type="none" w="med" len="med"/>
                      <a:tailEnd type="none" w="med" len="med"/>
                    </a:lnB>
                    <a:solidFill>
                      <a:srgbClr val="00427A"/>
                    </a:solidFill>
                  </a:tcPr>
                </a:tc>
                <a:extLst>
                  <a:ext uri="{0D108BD9-81ED-4DB2-BD59-A6C34878D82A}">
                    <a16:rowId xmlns:a16="http://schemas.microsoft.com/office/drawing/2014/main" val="10000"/>
                  </a:ext>
                </a:extLst>
              </a:tr>
              <a:tr h="259080">
                <a:tc>
                  <a:txBody>
                    <a:bodyPr/>
                    <a:lstStyle/>
                    <a:p>
                      <a:r>
                        <a:rPr lang="en-US" sz="1200" dirty="0">
                          <a:latin typeface="+mj-lt"/>
                        </a:rPr>
                        <a:t>Academic advising/planning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1200" dirty="0">
                          <a:latin typeface="+mj-lt"/>
                        </a:rPr>
                        <a:t>37.5%</a:t>
                      </a: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rgbClr val="00427A"/>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427A">
                        <a:alpha val="14902"/>
                      </a:srgbClr>
                    </a:solidFill>
                  </a:tcPr>
                </a:tc>
                <a:extLst>
                  <a:ext uri="{0D108BD9-81ED-4DB2-BD59-A6C34878D82A}">
                    <a16:rowId xmlns:a16="http://schemas.microsoft.com/office/drawing/2014/main" val="10001"/>
                  </a:ext>
                </a:extLst>
              </a:tr>
              <a:tr h="137160">
                <a:tc>
                  <a:txBody>
                    <a:bodyPr/>
                    <a:lstStyle/>
                    <a:p>
                      <a:r>
                        <a:rPr lang="en-US" sz="1200" dirty="0">
                          <a:latin typeface="+mj-lt"/>
                        </a:rPr>
                        <a:t>Career counseling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1200" dirty="0">
                          <a:latin typeface="+mj-lt"/>
                        </a:rPr>
                        <a:t>51.2%</a:t>
                      </a: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427A">
                        <a:alpha val="14902"/>
                      </a:srgbClr>
                    </a:solidFill>
                  </a:tcPr>
                </a:tc>
                <a:extLst>
                  <a:ext uri="{0D108BD9-81ED-4DB2-BD59-A6C34878D82A}">
                    <a16:rowId xmlns:a16="http://schemas.microsoft.com/office/drawing/2014/main" val="10002"/>
                  </a:ext>
                </a:extLst>
              </a:tr>
              <a:tr h="167640">
                <a:tc>
                  <a:txBody>
                    <a:bodyPr/>
                    <a:lstStyle/>
                    <a:p>
                      <a:r>
                        <a:rPr lang="en-US" sz="1200" dirty="0">
                          <a:latin typeface="+mj-lt"/>
                        </a:rPr>
                        <a:t>Peer</a:t>
                      </a:r>
                      <a:r>
                        <a:rPr lang="en-US" sz="1200" baseline="0" dirty="0">
                          <a:latin typeface="+mj-lt"/>
                        </a:rPr>
                        <a:t> or other tutoring</a:t>
                      </a:r>
                      <a:endParaRPr lang="en-US" sz="12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latin typeface="+mj-lt"/>
                        </a:rPr>
                        <a:t>47.3%</a:t>
                      </a: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27A">
                        <a:alpha val="14902"/>
                      </a:srgbClr>
                    </a:solidFill>
                  </a:tcPr>
                </a:tc>
                <a:extLst>
                  <a:ext uri="{0D108BD9-81ED-4DB2-BD59-A6C34878D82A}">
                    <a16:rowId xmlns:a16="http://schemas.microsoft.com/office/drawing/2014/main" val="10003"/>
                  </a:ext>
                </a:extLst>
              </a:tr>
              <a:tr h="121920">
                <a:tc>
                  <a:txBody>
                    <a:bodyPr/>
                    <a:lstStyle/>
                    <a:p>
                      <a:r>
                        <a:rPr lang="en-US" sz="1200" dirty="0">
                          <a:latin typeface="+mj-lt"/>
                        </a:rPr>
                        <a:t>Skill labs</a:t>
                      </a:r>
                      <a:r>
                        <a:rPr lang="en-US" sz="1200" baseline="0" dirty="0">
                          <a:latin typeface="+mj-lt"/>
                        </a:rPr>
                        <a:t> (writing, math, etc.)</a:t>
                      </a:r>
                      <a:endParaRPr lang="en-US" sz="12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latin typeface="+mj-lt"/>
                        </a:rPr>
                        <a:t>43.1%</a:t>
                      </a:r>
                    </a:p>
                  </a:txBody>
                  <a:tcP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27A">
                        <a:alpha val="14902"/>
                      </a:srgbClr>
                    </a:solidFill>
                  </a:tcPr>
                </a:tc>
                <a:extLst>
                  <a:ext uri="{0D108BD9-81ED-4DB2-BD59-A6C34878D82A}">
                    <a16:rowId xmlns:a16="http://schemas.microsoft.com/office/drawing/2014/main" val="10004"/>
                  </a:ext>
                </a:extLst>
              </a:tr>
            </a:tbl>
          </a:graphicData>
        </a:graphic>
      </p:graphicFrame>
      <p:sp>
        <p:nvSpPr>
          <p:cNvPr id="7" name="Rectangle 6"/>
          <p:cNvSpPr/>
          <p:nvPr/>
        </p:nvSpPr>
        <p:spPr>
          <a:xfrm>
            <a:off x="609600" y="2895600"/>
            <a:ext cx="3657600" cy="307777"/>
          </a:xfrm>
          <a:prstGeom prst="rect">
            <a:avLst/>
          </a:prstGeom>
        </p:spPr>
        <p:txBody>
          <a:bodyPr wrap="square">
            <a:spAutoFit/>
          </a:bodyPr>
          <a:lstStyle/>
          <a:p>
            <a:r>
              <a:rPr lang="en-US" sz="1400" dirty="0">
                <a:solidFill>
                  <a:schemeClr val="tx2"/>
                </a:solidFill>
              </a:rPr>
              <a:t>How important are the services?</a:t>
            </a:r>
          </a:p>
        </p:txBody>
      </p:sp>
      <p:sp>
        <p:nvSpPr>
          <p:cNvPr id="8" name="Rectangle 7"/>
          <p:cNvSpPr/>
          <p:nvPr/>
        </p:nvSpPr>
        <p:spPr>
          <a:xfrm>
            <a:off x="4953000" y="2892623"/>
            <a:ext cx="3886200" cy="307777"/>
          </a:xfrm>
          <a:prstGeom prst="rect">
            <a:avLst/>
          </a:prstGeom>
        </p:spPr>
        <p:txBody>
          <a:bodyPr wrap="square">
            <a:spAutoFit/>
          </a:bodyPr>
          <a:lstStyle/>
          <a:p>
            <a:r>
              <a:rPr lang="en-US" sz="1400" dirty="0">
                <a:solidFill>
                  <a:schemeClr val="tx2"/>
                </a:solidFill>
              </a:rPr>
              <a:t>How often do you use the services?</a:t>
            </a:r>
          </a:p>
        </p:txBody>
      </p:sp>
      <p:sp>
        <p:nvSpPr>
          <p:cNvPr id="10" name="TextBox 9"/>
          <p:cNvSpPr txBox="1"/>
          <p:nvPr/>
        </p:nvSpPr>
        <p:spPr>
          <a:xfrm>
            <a:off x="304800" y="6248400"/>
            <a:ext cx="1828800" cy="215444"/>
          </a:xfrm>
          <a:prstGeom prst="rect">
            <a:avLst/>
          </a:prstGeom>
          <a:noFill/>
        </p:spPr>
        <p:txBody>
          <a:bodyPr wrap="square" rtlCol="0">
            <a:spAutoFit/>
          </a:bodyPr>
          <a:lstStyle/>
          <a:p>
            <a:r>
              <a:rPr lang="en-US" sz="800" i="1" dirty="0"/>
              <a:t>Source: 2016 CCSSE data</a:t>
            </a:r>
          </a:p>
        </p:txBody>
      </p:sp>
    </p:spTree>
    <p:extLst>
      <p:ext uri="{BB962C8B-B14F-4D97-AF65-F5344CB8AC3E}">
        <p14:creationId xmlns:p14="http://schemas.microsoft.com/office/powerpoint/2010/main" val="36370019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Focus Institutional Policies on Creating the Conditions for Learning</a:t>
            </a:r>
          </a:p>
        </p:txBody>
      </p:sp>
      <p:sp>
        <p:nvSpPr>
          <p:cNvPr id="3" name="Content Placeholder 2"/>
          <p:cNvSpPr>
            <a:spLocks noGrp="1"/>
          </p:cNvSpPr>
          <p:nvPr>
            <p:ph idx="1"/>
          </p:nvPr>
        </p:nvSpPr>
        <p:spPr>
          <a:xfrm>
            <a:off x="378003" y="1600200"/>
            <a:ext cx="5565597" cy="4419600"/>
          </a:xfrm>
        </p:spPr>
        <p:txBody>
          <a:bodyPr/>
          <a:lstStyle/>
          <a:p>
            <a:pPr marL="0" indent="0">
              <a:buNone/>
            </a:pPr>
            <a:r>
              <a:rPr lang="en-US" dirty="0"/>
              <a:t>Institutional policies focused on student success are most effective when colleges mandate student participation in activities that are shown to increase persistence and improve student outcomes</a:t>
            </a:r>
          </a:p>
        </p:txBody>
      </p:sp>
      <p:sp>
        <p:nvSpPr>
          <p:cNvPr id="4" name="Slide Number Placeholder 3"/>
          <p:cNvSpPr>
            <a:spLocks noGrp="1"/>
          </p:cNvSpPr>
          <p:nvPr>
            <p:ph type="sldNum" sz="quarter" idx="12"/>
          </p:nvPr>
        </p:nvSpPr>
        <p:spPr/>
        <p:txBody>
          <a:bodyPr/>
          <a:lstStyle/>
          <a:p>
            <a:fld id="{AA800BDF-7CA0-4F0E-9DB8-2BB12D865371}" type="slidenum">
              <a:rPr lang="en-US" smtClean="0"/>
              <a:pPr/>
              <a:t>42</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1676399"/>
            <a:ext cx="2590800" cy="3400425"/>
          </a:xfrm>
          <a:prstGeom prst="rect">
            <a:avLst/>
          </a:prstGeom>
        </p:spPr>
      </p:pic>
    </p:spTree>
    <p:extLst>
      <p:ext uri="{BB962C8B-B14F-4D97-AF65-F5344CB8AC3E}">
        <p14:creationId xmlns:p14="http://schemas.microsoft.com/office/powerpoint/2010/main" val="38081610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Focus Institutional Policies on Creating the Conditions for Learning</a:t>
            </a:r>
          </a:p>
        </p:txBody>
      </p:sp>
      <p:sp>
        <p:nvSpPr>
          <p:cNvPr id="4" name="Slide Number Placeholder 3"/>
          <p:cNvSpPr>
            <a:spLocks noGrp="1"/>
          </p:cNvSpPr>
          <p:nvPr>
            <p:ph type="sldNum" sz="quarter" idx="12"/>
          </p:nvPr>
        </p:nvSpPr>
        <p:spPr/>
        <p:txBody>
          <a:bodyPr/>
          <a:lstStyle/>
          <a:p>
            <a:fld id="{AA800BDF-7CA0-4F0E-9DB8-2BB12D865371}" type="slidenum">
              <a:rPr lang="en-US" smtClean="0"/>
              <a:pPr/>
              <a:t>43</a:t>
            </a:fld>
            <a:endParaRPr lang="en-US"/>
          </a:p>
        </p:txBody>
      </p:sp>
      <p:sp>
        <p:nvSpPr>
          <p:cNvPr id="6" name="Content Placeholder 2"/>
          <p:cNvSpPr>
            <a:spLocks noGrp="1"/>
          </p:cNvSpPr>
          <p:nvPr>
            <p:ph idx="1"/>
          </p:nvPr>
        </p:nvSpPr>
        <p:spPr>
          <a:xfrm>
            <a:off x="381000" y="1600200"/>
            <a:ext cx="8305800" cy="990600"/>
          </a:xfrm>
        </p:spPr>
        <p:txBody>
          <a:bodyPr>
            <a:normAutofit/>
          </a:bodyPr>
          <a:lstStyle/>
          <a:p>
            <a:pPr marL="0" indent="0" algn="ctr">
              <a:buNone/>
            </a:pPr>
            <a:r>
              <a:rPr lang="en-US" sz="2000" b="1" dirty="0"/>
              <a:t>Class Attendance</a:t>
            </a:r>
            <a:endParaRPr lang="en-US" sz="1800" b="1" dirty="0"/>
          </a:p>
          <a:p>
            <a:pPr marL="0" indent="0" algn="ctr">
              <a:buNone/>
            </a:pPr>
            <a:r>
              <a:rPr lang="en-US" sz="1800" dirty="0"/>
              <a:t>During the current school year, how often have you skipped class? </a:t>
            </a:r>
          </a:p>
        </p:txBody>
      </p:sp>
      <p:graphicFrame>
        <p:nvGraphicFramePr>
          <p:cNvPr id="7" name="Chart 6"/>
          <p:cNvGraphicFramePr/>
          <p:nvPr>
            <p:extLst>
              <p:ext uri="{D42A27DB-BD31-4B8C-83A1-F6EECF244321}">
                <p14:modId xmlns:p14="http://schemas.microsoft.com/office/powerpoint/2010/main" val="3747638975"/>
              </p:ext>
            </p:extLst>
          </p:nvPr>
        </p:nvGraphicFramePr>
        <p:xfrm>
          <a:off x="838200" y="1828800"/>
          <a:ext cx="75438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304800" y="6248400"/>
            <a:ext cx="1828800" cy="215444"/>
          </a:xfrm>
          <a:prstGeom prst="rect">
            <a:avLst/>
          </a:prstGeom>
          <a:noFill/>
        </p:spPr>
        <p:txBody>
          <a:bodyPr wrap="square" rtlCol="0">
            <a:spAutoFit/>
          </a:bodyPr>
          <a:lstStyle/>
          <a:p>
            <a:r>
              <a:rPr lang="en-US" sz="800" i="1" dirty="0"/>
              <a:t>Source: 2016 CCSSE data</a:t>
            </a:r>
          </a:p>
        </p:txBody>
      </p:sp>
    </p:spTree>
    <p:extLst>
      <p:ext uri="{BB962C8B-B14F-4D97-AF65-F5344CB8AC3E}">
        <p14:creationId xmlns:p14="http://schemas.microsoft.com/office/powerpoint/2010/main" val="37670064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Closing Remarks and Questions</a:t>
            </a:r>
          </a:p>
        </p:txBody>
      </p:sp>
    </p:spTree>
    <p:extLst>
      <p:ext uri="{BB962C8B-B14F-4D97-AF65-F5344CB8AC3E}">
        <p14:creationId xmlns:p14="http://schemas.microsoft.com/office/powerpoint/2010/main" val="446299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2286000"/>
            <a:ext cx="5334000" cy="1447800"/>
          </a:xfrm>
        </p:spPr>
        <p:txBody>
          <a:bodyPr>
            <a:normAutofit/>
          </a:bodyPr>
          <a:lstStyle/>
          <a:p>
            <a:r>
              <a:rPr lang="en-US" dirty="0"/>
              <a:t>Student Respondent Profile at Cuesta College</a:t>
            </a:r>
          </a:p>
        </p:txBody>
      </p:sp>
      <p:sp>
        <p:nvSpPr>
          <p:cNvPr id="3" name="Text Placeholder 2"/>
          <p:cNvSpPr>
            <a:spLocks noGrp="1"/>
          </p:cNvSpPr>
          <p:nvPr>
            <p:ph type="body" idx="1"/>
          </p:nvPr>
        </p:nvSpPr>
        <p:spPr/>
        <p:txBody>
          <a:bodyPr/>
          <a:lstStyle/>
          <a:p>
            <a:r>
              <a:rPr lang="en-US" dirty="0"/>
              <a:t>Response Rate</a:t>
            </a:r>
          </a:p>
          <a:p>
            <a:r>
              <a:rPr lang="en-US" dirty="0"/>
              <a:t>Demographics</a:t>
            </a:r>
          </a:p>
          <a:p>
            <a:r>
              <a:rPr lang="en-US" dirty="0"/>
              <a:t>Student Profile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78003" y="1905000"/>
            <a:ext cx="8382000" cy="4114800"/>
          </a:xfrm>
        </p:spPr>
        <p:txBody>
          <a:bodyPr/>
          <a:lstStyle/>
          <a:p>
            <a:pPr lvl="0">
              <a:spcAft>
                <a:spcPts val="1200"/>
              </a:spcAft>
            </a:pPr>
            <a:r>
              <a:rPr lang="en-US" dirty="0"/>
              <a:t>776 adjusted survey count</a:t>
            </a:r>
          </a:p>
          <a:p>
            <a:pPr lvl="0">
              <a:spcAft>
                <a:spcPts val="1200"/>
              </a:spcAft>
            </a:pPr>
            <a:endParaRPr lang="en-US" dirty="0"/>
          </a:p>
          <a:p>
            <a:pPr lvl="0">
              <a:spcAft>
                <a:spcPts val="1200"/>
              </a:spcAft>
            </a:pPr>
            <a:r>
              <a:rPr lang="en-US" dirty="0"/>
              <a:t>78% overall “percent of target” rate</a:t>
            </a:r>
          </a:p>
          <a:p>
            <a:endParaRPr lang="en-US" dirty="0"/>
          </a:p>
        </p:txBody>
      </p:sp>
      <p:sp>
        <p:nvSpPr>
          <p:cNvPr id="2" name="Title 1"/>
          <p:cNvSpPr>
            <a:spLocks noGrp="1"/>
          </p:cNvSpPr>
          <p:nvPr>
            <p:ph type="title"/>
          </p:nvPr>
        </p:nvSpPr>
        <p:spPr/>
        <p:txBody>
          <a:bodyPr>
            <a:normAutofit/>
          </a:bodyPr>
          <a:lstStyle/>
          <a:p>
            <a:r>
              <a:rPr lang="en-US" dirty="0"/>
              <a:t>Survey Respondents at Cuesta</a:t>
            </a:r>
          </a:p>
        </p:txBody>
      </p:sp>
      <p:sp>
        <p:nvSpPr>
          <p:cNvPr id="4" name="Slide Number Placeholder 3"/>
          <p:cNvSpPr>
            <a:spLocks noGrp="1"/>
          </p:cNvSpPr>
          <p:nvPr>
            <p:ph type="sldNum" sz="quarter" idx="12"/>
          </p:nvPr>
        </p:nvSpPr>
        <p:spPr/>
        <p:txBody>
          <a:bodyPr/>
          <a:lstStyle/>
          <a:p>
            <a:fld id="{AA800BDF-7CA0-4F0E-9DB8-2BB12D865371}" type="slidenum">
              <a:rPr lang="en-US" smtClean="0"/>
              <a:pPr/>
              <a:t>6</a:t>
            </a:fld>
            <a:endParaRPr lang="en-US" dirty="0"/>
          </a:p>
        </p:txBody>
      </p:sp>
      <p:sp>
        <p:nvSpPr>
          <p:cNvPr id="7" name="TextBox 6"/>
          <p:cNvSpPr txBox="1"/>
          <p:nvPr/>
        </p:nvSpPr>
        <p:spPr>
          <a:xfrm>
            <a:off x="304800" y="6248400"/>
            <a:ext cx="1828800" cy="215444"/>
          </a:xfrm>
          <a:prstGeom prst="rect">
            <a:avLst/>
          </a:prstGeom>
          <a:noFill/>
        </p:spPr>
        <p:txBody>
          <a:bodyPr wrap="square" rtlCol="0">
            <a:spAutoFit/>
          </a:bodyPr>
          <a:lstStyle/>
          <a:p>
            <a:r>
              <a:rPr lang="en-US" sz="800" i="1" dirty="0"/>
              <a:t>Source: 2016 CCSSE data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Excluded Respondents</a:t>
            </a:r>
          </a:p>
        </p:txBody>
      </p:sp>
      <p:sp>
        <p:nvSpPr>
          <p:cNvPr id="3" name="Content Placeholder 2"/>
          <p:cNvSpPr>
            <a:spLocks noGrp="1"/>
          </p:cNvSpPr>
          <p:nvPr>
            <p:ph idx="1"/>
          </p:nvPr>
        </p:nvSpPr>
        <p:spPr/>
        <p:txBody>
          <a:bodyPr>
            <a:normAutofit fontScale="92500" lnSpcReduction="10000"/>
          </a:bodyPr>
          <a:lstStyle/>
          <a:p>
            <a:pPr lvl="0">
              <a:spcAft>
                <a:spcPts val="600"/>
              </a:spcAft>
            </a:pPr>
            <a:r>
              <a:rPr lang="en-US" dirty="0"/>
              <a:t>The following respondents were excluded from reporting:</a:t>
            </a:r>
          </a:p>
          <a:p>
            <a:pPr lvl="1">
              <a:spcAft>
                <a:spcPts val="1200"/>
              </a:spcAft>
              <a:buFont typeface="Arial" pitchFamily="34" charset="0"/>
              <a:buChar char="•"/>
            </a:pPr>
            <a:r>
              <a:rPr lang="en-US" dirty="0"/>
              <a:t>Respondents not indicating enrollment status </a:t>
            </a:r>
          </a:p>
          <a:p>
            <a:pPr lvl="1">
              <a:spcAft>
                <a:spcPts val="1200"/>
              </a:spcAft>
              <a:buFont typeface="Arial" pitchFamily="34" charset="0"/>
              <a:buChar char="•"/>
            </a:pPr>
            <a:r>
              <a:rPr lang="en-US" dirty="0"/>
              <a:t>Respondents marking invalid data selections</a:t>
            </a:r>
          </a:p>
          <a:p>
            <a:pPr lvl="1">
              <a:spcAft>
                <a:spcPts val="1200"/>
              </a:spcAft>
              <a:buFont typeface="Arial" pitchFamily="34" charset="0"/>
              <a:buChar char="•"/>
            </a:pPr>
            <a:r>
              <a:rPr lang="en-US" dirty="0"/>
              <a:t>Respondents under the age of 18</a:t>
            </a:r>
          </a:p>
          <a:p>
            <a:pPr lvl="1">
              <a:spcAft>
                <a:spcPts val="1200"/>
              </a:spcAft>
              <a:buFont typeface="Arial" pitchFamily="34" charset="0"/>
              <a:buChar char="•"/>
            </a:pPr>
            <a:r>
              <a:rPr lang="en-US" dirty="0"/>
              <a:t>Respondents indicating previous survey submission</a:t>
            </a:r>
          </a:p>
          <a:p>
            <a:pPr lvl="0">
              <a:spcAft>
                <a:spcPts val="1200"/>
              </a:spcAft>
            </a:pPr>
            <a:r>
              <a:rPr lang="en-US" dirty="0"/>
              <a:t>Oversample respondents were also excluded.</a:t>
            </a:r>
          </a:p>
        </p:txBody>
      </p:sp>
      <p:sp>
        <p:nvSpPr>
          <p:cNvPr id="4" name="Slide Number Placeholder 3"/>
          <p:cNvSpPr>
            <a:spLocks noGrp="1"/>
          </p:cNvSpPr>
          <p:nvPr>
            <p:ph type="sldNum" sz="quarter" idx="12"/>
          </p:nvPr>
        </p:nvSpPr>
        <p:spPr/>
        <p:txBody>
          <a:bodyPr/>
          <a:lstStyle/>
          <a:p>
            <a:fld id="{AA800BDF-7CA0-4F0E-9DB8-2BB12D865371}"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Student Respondent Profile: </a:t>
            </a:r>
            <a:br>
              <a:rPr lang="en-US" dirty="0"/>
            </a:br>
            <a:r>
              <a:rPr lang="en-US" dirty="0"/>
              <a:t>Enrollment Status</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AA800BDF-7CA0-4F0E-9DB8-2BB12D865371}" type="slidenum">
              <a:rPr lang="en-US" smtClean="0"/>
              <a:pPr/>
              <a:t>8</a:t>
            </a:fld>
            <a:endParaRPr lang="en-US" dirty="0"/>
          </a:p>
        </p:txBody>
      </p:sp>
      <p:graphicFrame>
        <p:nvGraphicFramePr>
          <p:cNvPr id="5" name="Content Placeholder 2"/>
          <p:cNvGraphicFramePr>
            <a:graphicFrameLocks/>
          </p:cNvGraphicFramePr>
          <p:nvPr>
            <p:extLst>
              <p:ext uri="{D42A27DB-BD31-4B8C-83A1-F6EECF244321}">
                <p14:modId xmlns:p14="http://schemas.microsoft.com/office/powerpoint/2010/main" val="4125863591"/>
              </p:ext>
            </p:extLst>
          </p:nvPr>
        </p:nvGraphicFramePr>
        <p:xfrm>
          <a:off x="685800" y="2362200"/>
          <a:ext cx="7772400"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248400"/>
            <a:ext cx="1828800" cy="215444"/>
          </a:xfrm>
          <a:prstGeom prst="rect">
            <a:avLst/>
          </a:prstGeom>
          <a:noFill/>
        </p:spPr>
        <p:txBody>
          <a:bodyPr wrap="square" rtlCol="0">
            <a:spAutoFit/>
          </a:bodyPr>
          <a:lstStyle/>
          <a:p>
            <a:r>
              <a:rPr lang="en-US" sz="800" i="1" dirty="0"/>
              <a:t>Source: 2016 CCSSE data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Student Respondent Profile: </a:t>
            </a:r>
            <a:br>
              <a:rPr lang="en-US" dirty="0"/>
            </a:br>
            <a:r>
              <a:rPr lang="en-US" dirty="0"/>
              <a:t>Age</a:t>
            </a:r>
          </a:p>
        </p:txBody>
      </p:sp>
      <p:sp>
        <p:nvSpPr>
          <p:cNvPr id="4" name="Slide Number Placeholder 3"/>
          <p:cNvSpPr>
            <a:spLocks noGrp="1"/>
          </p:cNvSpPr>
          <p:nvPr>
            <p:ph type="sldNum" sz="quarter" idx="12"/>
          </p:nvPr>
        </p:nvSpPr>
        <p:spPr/>
        <p:txBody>
          <a:bodyPr/>
          <a:lstStyle/>
          <a:p>
            <a:fld id="{AA800BDF-7CA0-4F0E-9DB8-2BB12D865371}" type="slidenum">
              <a:rPr lang="en-US" smtClean="0"/>
              <a:pPr/>
              <a:t>9</a:t>
            </a:fld>
            <a:endParaRPr lang="en-US" dirty="0"/>
          </a:p>
        </p:txBody>
      </p:sp>
      <p:graphicFrame>
        <p:nvGraphicFramePr>
          <p:cNvPr id="7" name="Chart 6"/>
          <p:cNvGraphicFramePr/>
          <p:nvPr>
            <p:extLst>
              <p:ext uri="{D42A27DB-BD31-4B8C-83A1-F6EECF244321}">
                <p14:modId xmlns:p14="http://schemas.microsoft.com/office/powerpoint/2010/main" val="2591692175"/>
              </p:ext>
            </p:extLst>
          </p:nvPr>
        </p:nvGraphicFramePr>
        <p:xfrm>
          <a:off x="457200" y="190500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304800" y="6248400"/>
            <a:ext cx="1828800" cy="215444"/>
          </a:xfrm>
          <a:prstGeom prst="rect">
            <a:avLst/>
          </a:prstGeom>
          <a:noFill/>
        </p:spPr>
        <p:txBody>
          <a:bodyPr wrap="square" rtlCol="0">
            <a:spAutoFit/>
          </a:bodyPr>
          <a:lstStyle/>
          <a:p>
            <a:r>
              <a:rPr lang="en-US" sz="800" i="1" dirty="0"/>
              <a:t>Source: 2016 CCSSE data</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434&quot;/&gt;&lt;/object&gt;&lt;object type=&quot;3&quot; unique_id=&quot;10005&quot;&gt;&lt;property id=&quot;20148&quot; value=&quot;5&quot;/&gt;&lt;property id=&quot;20300&quot; value=&quot;Slide 2 - &amp;quot;CCSSE 2016 Findings for [College Name]&amp;quot;&quot;/&gt;&lt;property id=&quot;20307&quot; value=&quot;256&quot;/&gt;&lt;/object&gt;&lt;object type=&quot;3&quot; unique_id=&quot;10006&quot;&gt;&lt;property id=&quot;20148&quot; value=&quot;5&quot;/&gt;&lt;property id=&quot;20300&quot; value=&quot;Slide 3 - &amp;quot;Presentation Overview&amp;quot;&quot;/&gt;&lt;property id=&quot;20307&quot; value=&quot;386&quot;/&gt;&lt;/object&gt;&lt;object type=&quot;3&quot; unique_id=&quot;10007&quot;&gt;&lt;property id=&quot;20148&quot; value=&quot;5&quot;/&gt;&lt;property id=&quot;20300&quot; value=&quot;Slide 4 - &amp;quot;CCSSE Overview&amp;quot;&quot;/&gt;&lt;property id=&quot;20307&quot; value=&quot;258&quot;/&gt;&lt;/object&gt;&lt;object type=&quot;3&quot; unique_id=&quot;10008&quot;&gt;&lt;property id=&quot;20148&quot; value=&quot;5&quot;/&gt;&lt;property id=&quot;20300&quot; value=&quot;Slide 5 - &amp;quot;What is Student Engagement?&amp;quot;&quot;/&gt;&lt;property id=&quot;20307&quot; value=&quot;440&quot;/&gt;&lt;/object&gt;&lt;object type=&quot;3&quot; unique_id=&quot;10009&quot;&gt;&lt;property id=&quot;20148&quot; value=&quot;5&quot;/&gt;&lt;property id=&quot;20300&quot; value=&quot;Slide 6 - &amp;quot;The Community College Survey of Student Engagement (CCSSE)&amp;quot;&quot;/&gt;&lt;property id=&quot;20307&quot; value=&quot;369&quot;/&gt;&lt;/object&gt;&lt;object type=&quot;3&quot; unique_id=&quot;10010&quot;&gt;&lt;property id=&quot;20148&quot; value=&quot;5&quot;/&gt;&lt;property id=&quot;20300&quot; value=&quot;Slide 7 - &amp;quot;CCSSE: A Tool for Community Colleges&amp;quot;&quot;/&gt;&lt;property id=&quot;20307&quot; value=&quot;257&quot;/&gt;&lt;/object&gt;&lt;object type=&quot;3&quot; unique_id=&quot;10011&quot;&gt;&lt;property id=&quot;20148&quot; value=&quot;5&quot;/&gt;&lt;property id=&quot;20300&quot; value=&quot;Slide 8 - &amp;quot;Student Respondent Profile at [College Name]&amp;quot;&quot;/&gt;&lt;property id=&quot;20307&quot; value=&quot;387&quot;/&gt;&lt;/object&gt;&lt;object type=&quot;3&quot; unique_id=&quot;10012&quot;&gt;&lt;property id=&quot;20148&quot; value=&quot;5&quot;/&gt;&lt;property id=&quot;20300&quot; value=&quot;Slide 9 - &amp;quot;Survey Respondents&amp;quot;&quot;/&gt;&lt;property id=&quot;20307&quot; value=&quot;442&quot;/&gt;&lt;/object&gt;&lt;object type=&quot;3&quot; unique_id=&quot;10013&quot;&gt;&lt;property id=&quot;20148&quot; value=&quot;5&quot;/&gt;&lt;property id=&quot;20300&quot; value=&quot;Slide 10 - &amp;quot;Excluded Respondents&amp;quot;&quot;/&gt;&lt;property id=&quot;20307&quot; value=&quot;373&quot;/&gt;&lt;/object&gt;&lt;object type=&quot;3&quot; unique_id=&quot;10014&quot;&gt;&lt;property id=&quot;20148&quot; value=&quot;5&quot;/&gt;&lt;property id=&quot;20300&quot; value=&quot;Slide 11 - &amp;quot;Section Instructions&amp;quot;&quot;/&gt;&lt;property id=&quot;20307&quot; value=&quot;437&quot;/&gt;&lt;/object&gt;&lt;object type=&quot;3&quot; unique_id=&quot;10015&quot;&gt;&lt;property id=&quot;20148&quot; value=&quot;5&quot;/&gt;&lt;property id=&quot;20300&quot; value=&quot;Slide 12 - &amp;quot;Student Respondent Profile:  Enrollment Status&amp;quot;&quot;/&gt;&lt;property id=&quot;20307&quot; value=&quot;417&quot;/&gt;&lt;/object&gt;&lt;object type=&quot;3&quot; unique_id=&quot;10016&quot;&gt;&lt;property id=&quot;20148&quot; value=&quot;5&quot;/&gt;&lt;property id=&quot;20300&quot; value=&quot;Slide 13 - &amp;quot;Student Respondent Profile:  Age&amp;quot;&quot;/&gt;&lt;property id=&quot;20307&quot; value=&quot;407&quot;/&gt;&lt;/object&gt;&lt;object type=&quot;3&quot; unique_id=&quot;10017&quot;&gt;&lt;property id=&quot;20148&quot; value=&quot;5&quot;/&gt;&lt;property id=&quot;20300&quot; value=&quot;Slide 14 - &amp;quot;Student Respondent Profile: Sex&amp;quot;&quot;/&gt;&lt;property id=&quot;20307&quot; value=&quot;443&quot;/&gt;&lt;/object&gt;&lt;object type=&quot;3&quot; unique_id=&quot;10018&quot;&gt;&lt;property id=&quot;20148&quot; value=&quot;5&quot;/&gt;&lt;property id=&quot;20300&quot; value=&quot;Slide 15 - &amp;quot;Student Respondent Profile:  Racial Identification&amp;quot;&quot;/&gt;&lt;property id=&quot;20307&quot; value=&quot;408&quot;/&gt;&lt;/object&gt;&lt;object type=&quot;3&quot; unique_id=&quot;10019&quot;&gt;&lt;property id=&quot;20148&quot; value=&quot;5&quot;/&gt;&lt;property id=&quot;20300&quot; value=&quot;Slide 16 - &amp;quot;Section Instructions&amp;quot;&quot;/&gt;&lt;property id=&quot;20307&quot; value=&quot;439&quot;/&gt;&lt;/object&gt;&lt;object type=&quot;3&quot; unique_id=&quot;10020&quot;&gt;&lt;property id=&quot;20148&quot; value=&quot;5&quot;/&gt;&lt;property id=&quot;20300&quot; value=&quot;Slide 17 - &amp;quot;Student Respondent Profile:  First-Generation Status&amp;quot;&quot;/&gt;&lt;property id=&quot;20307&quot; value=&quot;418&quot;/&gt;&lt;/object&gt;&lt;object type=&quot;3&quot; unique_id=&quot;10021&quot;&gt;&lt;property id=&quot;20148&quot; value=&quot;5&quot;/&gt;&lt;property id=&quot;20300&quot; value=&quot;Slide 18 - &amp;quot;Student Respondent Profile:  Educational Attainment&amp;quot;&quot;/&gt;&lt;property id=&quot;20307&quot; value=&quot;444&quot;/&gt;&lt;/object&gt;&lt;object type=&quot;3&quot; unique_id=&quot;10022&quot;&gt;&lt;property id=&quot;20148&quot; value=&quot;5&quot;/&gt;&lt;property id=&quot;20300&quot; value=&quot;Slide 19 - &amp;quot;Student Respondent Profile: Goals&amp;quot;&quot;/&gt;&lt;property id=&quot;20307&quot; value=&quot;445&quot;/&gt;&lt;/object&gt;&lt;object type=&quot;3&quot; unique_id=&quot;10023&quot;&gt;&lt;property id=&quot;20148&quot; value=&quot;5&quot;/&gt;&lt;property id=&quot;20300&quot; value=&quot;Slide 20 - &amp;quot;Student Respondent Profile:  Total Credit Hours Earned&amp;quot;&quot;/&gt;&lt;property id=&quot;20307&quot; value=&quot;411&quot;/&gt;&lt;/object&gt;&lt;object type=&quot;3&quot; unique_id=&quot;10024&quot;&gt;&lt;property id=&quot;20148&quot; value=&quot;5&quot;/&gt;&lt;property id=&quot;20300&quot; value=&quot;Slide 21 - &amp;quot;Student Respondent Profile:  External Commitments&amp;quot;&quot;/&gt;&lt;property id=&quot;20307&quot; value=&quot;413&quot;/&gt;&lt;/object&gt;&lt;object type=&quot;3&quot; unique_id=&quot;10025&quot;&gt;&lt;property id=&quot;20148&quot; value=&quot;5&quot;/&gt;&lt;property id=&quot;20300&quot; value=&quot;Slide 22 - &amp;quot;Student Respondent Profile:  College-Sponsored Activities&amp;quot;&quot;/&gt;&lt;property id=&quot;20307&quot; value=&quot;428&quot;/&gt;&lt;/object&gt;&lt;object type=&quot;3&quot; unique_id=&quot;10026&quot;&gt;&lt;property id=&quot;20148&quot; value=&quot;5&quot;/&gt;&lt;property id=&quot;20300&quot; value=&quot;Slide 23 - &amp;quot;CCSSE  Benchmarks&amp;quot;&quot;/&gt;&lt;property id=&quot;20307&quot; value=&quot;270&quot;/&gt;&lt;/object&gt;&lt;object type=&quot;3&quot; unique_id=&quot;10027&quot;&gt;&lt;property id=&quot;20148&quot; value=&quot;5&quot;/&gt;&lt;property id=&quot;20300&quot; value=&quot;Slide 24 - &amp;quot;Section Instructions&amp;quot;&quot;/&gt;&lt;property id=&quot;20307&quot; value=&quot;438&quot;/&gt;&lt;/object&gt;&lt;object type=&quot;3&quot; unique_id=&quot;10028&quot;&gt;&lt;property id=&quot;20148&quot; value=&quot;5&quot;/&gt;&lt;property id=&quot;20300&quot; value=&quot;Slide 25 - &amp;quot;CCSSE Benchmarks for  Effective Educational Practice&amp;quot;&quot;/&gt;&lt;property id=&quot;20307&quot; value=&quot;271&quot;/&gt;&lt;/object&gt;&lt;object type=&quot;3&quot; unique_id=&quot;10031&quot;&gt;&lt;property id=&quot;20148&quot; value=&quot;5&quot;/&gt;&lt;property id=&quot;20300&quot; value=&quot;Slide 26 - &amp;quot;Active and Collaborative Learning &amp;quot;&quot;/&gt;&lt;property id=&quot;20307&quot; value=&quot;396&quot;/&gt;&lt;/object&gt;&lt;object type=&quot;3&quot; unique_id=&quot;10032&quot;&gt;&lt;property id=&quot;20148&quot; value=&quot;5&quot;/&gt;&lt;property id=&quot;20300&quot; value=&quot;Slide 27 - &amp;quot;Student Effort&amp;quot;&quot;/&gt;&lt;property id=&quot;20307&quot; value=&quot;420&quot;/&gt;&lt;/object&gt;&lt;object type=&quot;3&quot; unique_id=&quot;10033&quot;&gt;&lt;property id=&quot;20148&quot; value=&quot;5&quot;/&gt;&lt;property id=&quot;20300&quot; value=&quot;Slide 28 - &amp;quot;Academic Challenge&amp;quot;&quot;/&gt;&lt;property id=&quot;20307&quot; value=&quot;421&quot;/&gt;&lt;/object&gt;&lt;object type=&quot;3&quot; unique_id=&quot;10034&quot;&gt;&lt;property id=&quot;20148&quot; value=&quot;5&quot;/&gt;&lt;property id=&quot;20300&quot; value=&quot;Slide 29 - &amp;quot;Student-Faculty Interaction&amp;quot;&quot;/&gt;&lt;property id=&quot;20307&quot; value=&quot;395&quot;/&gt;&lt;/object&gt;&lt;object type=&quot;3&quot; unique_id=&quot;10035&quot;&gt;&lt;property id=&quot;20148&quot; value=&quot;5&quot;/&gt;&lt;property id=&quot;20300&quot; value=&quot;Slide 30 - &amp;quot;Support for Learners&amp;quot;&quot;/&gt;&lt;property id=&quot;20307&quot; value=&quot;435&quot;/&gt;&lt;/object&gt;&lt;object type=&quot;3&quot; unique_id=&quot;10036&quot;&gt;&lt;property id=&quot;20148&quot; value=&quot;5&quot;/&gt;&lt;property id=&quot;20300&quot; value=&quot;Slide 33 - &amp;quot;Benchmarking – and Reaching for Excellence&amp;quot;&quot;/&gt;&lt;property id=&quot;20307&quot; value=&quot;427&quot;/&gt;&lt;/object&gt;&lt;object type=&quot;3&quot; unique_id=&quot;10037&quot;&gt;&lt;property id=&quot;20148&quot; value=&quot;5&quot;/&gt;&lt;property id=&quot;20300&quot; value=&quot;Slide 34 - &amp;quot;Reaching for Excellence at [College Name]&amp;quot;&quot;/&gt;&lt;property id=&quot;20307&quot; value=&quot;274&quot;/&gt;&lt;/object&gt;&lt;object type=&quot;3&quot; unique_id=&quot;10038&quot;&gt;&lt;property id=&quot;20148&quot; value=&quot;5&quot;/&gt;&lt;property id=&quot;20300&quot; value=&quot;Slide 35 - &amp;quot;Community College Students and Stories&amp;quot;&quot;/&gt;&lt;property id=&quot;20307&quot; value=&quot;388&quot;/&gt;&lt;/object&gt;&lt;object type=&quot;3&quot; unique_id=&quot;10039&quot;&gt;&lt;property id=&quot;20148&quot; value=&quot;5&quot;/&gt;&lt;property id=&quot;20300&quot; value=&quot;Slide 36 - &amp;quot;Giving Voice to Students&amp;quot;&quot;/&gt;&lt;property id=&quot;20307&quot; value=&quot;389&quot;/&gt;&lt;/object&gt;&lt;object type=&quot;3&quot; unique_id=&quot;10040&quot;&gt;&lt;property id=&quot;20148&quot; value=&quot;5&quot;/&gt;&lt;property id=&quot;20300&quot; value=&quot;Slide 37 - &amp;quot;Student Aspirations&amp;quot;&quot;/&gt;&lt;property id=&quot;20307&quot; value=&quot;392&quot;/&gt;&lt;/object&gt;&lt;object type=&quot;3&quot; unique_id=&quot;10041&quot;&gt;&lt;property id=&quot;20148&quot; value=&quot;5&quot;/&gt;&lt;property id=&quot;20300&quot; value=&quot;Slide 38 - &amp;quot;Student Persistence&amp;quot;&quot;/&gt;&lt;property id=&quot;20307&quot; value=&quot;394&quot;/&gt;&lt;/object&gt;&lt;object type=&quot;3&quot; unique_id=&quot;10042&quot;&gt;&lt;property id=&quot;20148&quot; value=&quot;5&quot;/&gt;&lt;property id=&quot;20300&quot; value=&quot;Slide 39 - &amp;quot;Section Instructions&amp;quot;&quot;/&gt;&lt;property id=&quot;20307&quot; value=&quot;436&quot;/&gt;&lt;/object&gt;&lt;object type=&quot;3&quot; unique_id=&quot;10043&quot;&gt;&lt;property id=&quot;20148&quot; value=&quot;5&quot;/&gt;&lt;property id=&quot;20300&quot; value=&quot;Slide 40 - &amp;quot;Part-timeness &amp;quot;&quot;/&gt;&lt;property id=&quot;20307&quot; value=&quot;425&quot;/&gt;&lt;/object&gt;&lt;object type=&quot;3&quot; unique_id=&quot;10044&quot;&gt;&lt;property id=&quot;20148&quot; value=&quot;5&quot;/&gt;&lt;property id=&quot;20300&quot; value=&quot;Slide 41 - &amp;quot;Developmental Education&amp;quot;&quot;/&gt;&lt;property id=&quot;20307&quot; value=&quot;397&quot;/&gt;&lt;/object&gt;&lt;object type=&quot;3&quot; unique_id=&quot;10045&quot;&gt;&lt;property id=&quot;20148&quot; value=&quot;5&quot;/&gt;&lt;property id=&quot;20300&quot; value=&quot;Slide 42 - &amp;quot;At-Risk Students&amp;quot;&quot;/&gt;&lt;property id=&quot;20307&quot; value=&quot;398&quot;/&gt;&lt;/object&gt;&lt;object type=&quot;3&quot; unique_id=&quot;10046&quot;&gt;&lt;property id=&quot;20148&quot; value=&quot;5&quot;/&gt;&lt;property id=&quot;20300&quot; value=&quot;Slide 43 - &amp;quot;Workforce Issues&amp;quot;&quot;/&gt;&lt;property id=&quot;20307&quot; value=&quot;402&quot;/&gt;&lt;/object&gt;&lt;object type=&quot;3&quot; unique_id=&quot;10047&quot;&gt;&lt;property id=&quot;20148&quot; value=&quot;5&quot;/&gt;&lt;property id=&quot;20300&quot; value=&quot;Slide 44 - &amp;quot;Workforce Layoffs &amp;quot;&quot;/&gt;&lt;property id=&quot;20307&quot; value=&quot;404&quot;/&gt;&lt;/object&gt;&lt;object type=&quot;3&quot; unique_id=&quot;10048&quot;&gt;&lt;property id=&quot;20148&quot; value=&quot;5&quot;/&gt;&lt;property id=&quot;20300&quot; value=&quot;Slide 45 - &amp;quot;Budget Cutbacks&amp;quot;&quot;/&gt;&lt;property id=&quot;20307&quot; value=&quot;403&quot;/&gt;&lt;/object&gt;&lt;object type=&quot;3&quot; unique_id=&quot;10050&quot;&gt;&lt;property id=&quot;20148&quot; value=&quot;5&quot;/&gt;&lt;property id=&quot;20300&quot; value=&quot;Slide 46 - &amp;quot;Strategies to Promote Learning that Matters&amp;quot;&quot;/&gt;&lt;property id=&quot;20307&quot; value=&quot;322&quot;/&gt;&lt;/object&gt;&lt;object type=&quot;3&quot; unique_id=&quot;10051&quot;&gt;&lt;property id=&quot;20148&quot; value=&quot;5&quot;/&gt;&lt;property id=&quot;20300&quot; value=&quot;Slide 47 - &amp;quot;Strategies to Promote Learning that Matters&amp;quot;&quot;/&gt;&lt;property id=&quot;20307&quot; value=&quot;429&quot;/&gt;&lt;/object&gt;&lt;object type=&quot;3&quot; unique_id=&quot;10052&quot;&gt;&lt;property id=&quot;20148&quot; value=&quot;5&quot;/&gt;&lt;property id=&quot;20300&quot; value=&quot;Slide 48 - &amp;quot;Strengthen Classroom Engagement&amp;quot;&quot;/&gt;&lt;property id=&quot;20307&quot; value=&quot;326&quot;/&gt;&lt;/object&gt;&lt;object type=&quot;3&quot; unique_id=&quot;10053&quot;&gt;&lt;property id=&quot;20148&quot; value=&quot;5&quot;/&gt;&lt;property id=&quot;20300&quot; value=&quot;Slide 49 - &amp;quot;Raise Expectations&amp;quot;&quot;/&gt;&lt;property id=&quot;20307&quot; value=&quot;327&quot;/&gt;&lt;/object&gt;&lt;object type=&quot;3&quot; unique_id=&quot;10054&quot;&gt;&lt;property id=&quot;20148&quot; value=&quot;5&quot;/&gt;&lt;property id=&quot;20300&quot; value=&quot;Slide 50 - &amp;quot;Raise Expectations&amp;quot;&quot;/&gt;&lt;property id=&quot;20307&quot; value=&quot;328&quot;/&gt;&lt;/object&gt;&lt;object type=&quot;3&quot; unique_id=&quot;10055&quot;&gt;&lt;property id=&quot;20148&quot; value=&quot;5&quot;/&gt;&lt;property id=&quot;20300&quot; value=&quot;Slide 51 - &amp;quot;Raise Expectations&amp;quot;&quot;/&gt;&lt;property id=&quot;20307&quot; value=&quot;334&quot;/&gt;&lt;/object&gt;&lt;object type=&quot;3&quot; unique_id=&quot;10056&quot;&gt;&lt;property id=&quot;20148&quot; value=&quot;5&quot;/&gt;&lt;property id=&quot;20300&quot; value=&quot;Slide 52 - &amp;quot;Raising Expectations at [College Name]&amp;quot;&quot;/&gt;&lt;property id=&quot;20307&quot; value=&quot;348&quot;/&gt;&lt;/object&gt;&lt;object type=&quot;3&quot; unique_id=&quot;10057&quot;&gt;&lt;property id=&quot;20148&quot; value=&quot;5&quot;/&gt;&lt;property id=&quot;20300&quot; value=&quot;Slide 53 - &amp;quot;Promote Active, Engaged Learning&amp;quot;&quot;/&gt;&lt;property id=&quot;20307&quot; value=&quot;330&quot;/&gt;&lt;/object&gt;&lt;object type=&quot;3&quot; unique_id=&quot;10058&quot;&gt;&lt;property id=&quot;20148&quot; value=&quot;5&quot;/&gt;&lt;property id=&quot;20300&quot; value=&quot;Slide 54 - &amp;quot;Promote Active, Engaged Learning&amp;quot;&quot;/&gt;&lt;property id=&quot;20307&quot; value=&quot;335&quot;/&gt;&lt;/object&gt;&lt;object type=&quot;3&quot; unique_id=&quot;10059&quot;&gt;&lt;property id=&quot;20148&quot; value=&quot;5&quot;/&gt;&lt;property id=&quot;20300&quot; value=&quot;Slide 55 - &amp;quot;Promoting Active, Engaged Learning at [College Name]&amp;quot;&quot;/&gt;&lt;property id=&quot;20307&quot; value=&quot;349&quot;/&gt;&lt;/object&gt;&lt;object type=&quot;3&quot; unique_id=&quot;10060&quot;&gt;&lt;property id=&quot;20148&quot; value=&quot;5&quot;/&gt;&lt;property id=&quot;20300&quot; value=&quot;Slide 56 - &amp;quot;Emphasize Deep Learning&amp;quot;&quot;/&gt;&lt;property id=&quot;20307&quot; value=&quot;336&quot;/&gt;&lt;/object&gt;&lt;object type=&quot;3&quot; unique_id=&quot;10061&quot;&gt;&lt;property id=&quot;20148&quot; value=&quot;5&quot;/&gt;&lt;property id=&quot;20300&quot; value=&quot;Slide 57 - &amp;quot;Emphasize Deep Learning&amp;quot;&quot;/&gt;&lt;property id=&quot;20307&quot; value=&quot;331&quot;/&gt;&lt;/object&gt;&lt;object type=&quot;3&quot; unique_id=&quot;10062&quot;&gt;&lt;property id=&quot;20148&quot; value=&quot;5&quot;/&gt;&lt;property id=&quot;20300&quot; value=&quot;Slide 58 - &amp;quot;Emphasizing Deep Learning at [College Name]&amp;quot;&quot;/&gt;&lt;property id=&quot;20307&quot; value=&quot;350&quot;/&gt;&lt;/object&gt;&lt;object type=&quot;3&quot; unique_id=&quot;10063&quot;&gt;&lt;property id=&quot;20148&quot; value=&quot;5&quot;/&gt;&lt;property id=&quot;20300&quot; value=&quot;Slide 59 - &amp;quot;Build and Encourage Relationships&amp;quot;&quot;/&gt;&lt;property id=&quot;20307&quot; value=&quot;332&quot;/&gt;&lt;/object&gt;&lt;object type=&quot;3&quot; unique_id=&quot;10064&quot;&gt;&lt;property id=&quot;20148&quot; value=&quot;5&quot;/&gt;&lt;property id=&quot;20300&quot; value=&quot;Slide 60 - &amp;quot;Build and Encourage Relationships&amp;quot;&quot;/&gt;&lt;property id=&quot;20307&quot; value=&quot;338&quot;/&gt;&lt;/object&gt;&lt;object type=&quot;3&quot; unique_id=&quot;10065&quot;&gt;&lt;property id=&quot;20148&quot; value=&quot;5&quot;/&gt;&lt;property id=&quot;20300&quot; value=&quot;Slide 61 - &amp;quot;Building and Encouraging Relationships at [College Name]&amp;quot;&quot;/&gt;&lt;property id=&quot;20307&quot; value=&quot;351&quot;/&gt;&lt;/object&gt;&lt;object type=&quot;3&quot; unique_id=&quot;10066&quot;&gt;&lt;property id=&quot;20148&quot; value=&quot;5&quot;/&gt;&lt;property id=&quot;20300&quot; value=&quot;Slide 62 - &amp;quot;Ensure that Students  Know Where They Stand&amp;quot;&quot;/&gt;&lt;property id=&quot;20307&quot; value=&quot;333&quot;/&gt;&lt;/object&gt;&lt;object type=&quot;3&quot; unique_id=&quot;10067&quot;&gt;&lt;property id=&quot;20148&quot; value=&quot;5&quot;/&gt;&lt;property id=&quot;20300&quot; value=&quot;Slide 63 - &amp;quot;Ensure that Students  Know Where They Stand &amp;quot;&quot;/&gt;&lt;property id=&quot;20307&quot; value=&quot;339&quot;/&gt;&lt;/object&gt;&lt;object type=&quot;3&quot; unique_id=&quot;10068&quot;&gt;&lt;property id=&quot;20148&quot; value=&quot;5&quot;/&gt;&lt;property id=&quot;20300&quot; value=&quot;Slide 64 - &amp;quot;Ensuring that Students Know Where They Stand at [College Name]&amp;quot;&quot;/&gt;&lt;property id=&quot;20307&quot; value=&quot;353&quot;/&gt;&lt;/object&gt;&lt;object type=&quot;3&quot; unique_id=&quot;10069&quot;&gt;&lt;property id=&quot;20148&quot; value=&quot;5&quot;/&gt;&lt;property id=&quot;20300&quot; value=&quot;Slide 65 - &amp;quot;Integrate Student Support into Learning Experiences&amp;quot;&quot;/&gt;&lt;property id=&quot;20307&quot; value=&quot;340&quot;/&gt;&lt;/object&gt;&lt;object type=&quot;3&quot; unique_id=&quot;10070&quot;&gt;&lt;property id=&quot;20148&quot; value=&quot;5&quot;/&gt;&lt;property id=&quot;20300&quot; value=&quot;Slide 66 - &amp;quot;Integrate Student Support into Learning Experiences&amp;quot;&quot;/&gt;&lt;property id=&quot;20307&quot; value=&quot;346&quot;/&gt;&lt;/object&gt;&lt;object type=&quot;3&quot; unique_id=&quot;10071&quot;&gt;&lt;property id=&quot;20148&quot; value=&quot;5&quot;/&gt;&lt;property id=&quot;20300&quot; value=&quot;Slide 67 - &amp;quot;Integrating Student Support into Learning Experiences at [College Name]&amp;quot;&quot;/&gt;&lt;property id=&quot;20307&quot; value=&quot;354&quot;/&gt;&lt;/object&gt;&lt;object type=&quot;3&quot; unique_id=&quot;10072&quot;&gt;&lt;property id=&quot;20148&quot; value=&quot;5&quot;/&gt;&lt;property id=&quot;20300&quot; value=&quot;Slide 68 - &amp;quot;Focus Institutional Policies on Creating the Conditions for Learning&amp;quot;&quot;/&gt;&lt;property id=&quot;20307&quot; value=&quot;343&quot;/&gt;&lt;/object&gt;&lt;object type=&quot;3&quot; unique_id=&quot;10073&quot;&gt;&lt;property id=&quot;20148&quot; value=&quot;5&quot;/&gt;&lt;property id=&quot;20300&quot; value=&quot;Slide 69 - &amp;quot;Focus Institutional Policies on Creating the Conditions for Learning&amp;quot;&quot;/&gt;&lt;property id=&quot;20307&quot; value=&quot;344&quot;/&gt;&lt;/object&gt;&lt;object type=&quot;3&quot; unique_id=&quot;10074&quot;&gt;&lt;property id=&quot;20148&quot; value=&quot;5&quot;/&gt;&lt;property id=&quot;20300&quot; value=&quot;Slide 70 - &amp;quot;Focusing Institutional Policy on Creating the Conditions for Learning at [College Name]&amp;quot;&quot;/&gt;&lt;property id=&quot;20307&quot; value=&quot;355&quot;/&gt;&lt;/object&gt;&lt;object type=&quot;3&quot; unique_id=&quot;10075&quot;&gt;&lt;property id=&quot;20148&quot; value=&quot;5&quot;/&gt;&lt;property id=&quot;20300&quot; value=&quot;Slide 71 - &amp;quot;Expand Professional Development Focused on Engaging Students&amp;quot;&quot;/&gt;&lt;property id=&quot;20307&quot; value=&quot;433&quot;/&gt;&lt;/object&gt;&lt;object type=&quot;3&quot; unique_id=&quot;10076&quot;&gt;&lt;property id=&quot;20148&quot; value=&quot;5&quot;/&gt;&lt;property id=&quot;20300&quot; value=&quot;Slide 72 - &amp;quot;Expanding Professional Development Focused on Engaging Students at [College Name]&amp;quot;&quot;/&gt;&lt;property id=&quot;20307&quot; value=&quot;432&quot;/&gt;&lt;/object&gt;&lt;object type=&quot;3&quot; unique_id=&quot;10077&quot;&gt;&lt;property id=&quot;20148&quot; value=&quot;5&quot;/&gt;&lt;property id=&quot;20300&quot; value=&quot;Slide 73 - &amp;quot;Closing Remarks and Questions&amp;quot;&quot;/&gt;&lt;property id=&quot;20307&quot; value=&quot;278&quot;/&gt;&lt;/object&gt;&lt;object type=&quot;3&quot; unique_id=&quot;10078&quot;&gt;&lt;property id=&quot;20148&quot; value=&quot;5&quot;/&gt;&lt;property id=&quot;20300&quot; value=&quot;Slide 74 - &amp;quot;Closing Remarks&amp;quot;&quot;/&gt;&lt;property id=&quot;20307&quot; value=&quot;415&quot;/&gt;&lt;/object&gt;&lt;object type=&quot;3&quot; unique_id=&quot;10079&quot;&gt;&lt;property id=&quot;20148&quot; value=&quot;5&quot;/&gt;&lt;property id=&quot;20300&quot; value=&quot;Slide 75 - &amp;quot;Questions?&amp;quot;&quot;/&gt;&lt;property id=&quot;20307&quot; value=&quot;416&quot;/&gt;&lt;/object&gt;&lt;object type=&quot;3&quot; unique_id=&quot;10236&quot;&gt;&lt;property id=&quot;20148&quot; value=&quot;5&quot;/&gt;&lt;property id=&quot;20300&quot; value=&quot;Slide 31 - &amp;quot;CCSSE Benchmarks for  Effective Educational Practice&amp;quot;&quot;/&gt;&lt;property id=&quot;20307&quot; value=&quot;446&quot;/&gt;&lt;/object&gt;&lt;object type=&quot;3&quot; unique_id=&quot;10237&quot;&gt;&lt;property id=&quot;20148&quot; value=&quot;5&quot;/&gt;&lt;property id=&quot;20300&quot; value=&quot;Slide 32 - &amp;quot;CCSSE Benchmarks for  Effective Educational Practice&amp;quot;&quot;/&gt;&lt;property id=&quot;20307&quot; value=&quot;447&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7298</TotalTime>
  <Words>5275</Words>
  <Application>Microsoft Office PowerPoint</Application>
  <PresentationFormat>On-screen Show (4:3)</PresentationFormat>
  <Paragraphs>436</Paragraphs>
  <Slides>44</Slides>
  <Notes>44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ＭＳ Ｐゴシック</vt:lpstr>
      <vt:lpstr>Arial</vt:lpstr>
      <vt:lpstr>Arial Narrow</vt:lpstr>
      <vt:lpstr>Calibri</vt:lpstr>
      <vt:lpstr>Wingdings</vt:lpstr>
      <vt:lpstr>Office Theme</vt:lpstr>
      <vt:lpstr>CCSSE 2016 Findings for Cuesta College</vt:lpstr>
      <vt:lpstr>Presentation Overview</vt:lpstr>
      <vt:lpstr>What is Student Engagement?</vt:lpstr>
      <vt:lpstr>The Community College Survey of Student Engagement (CCSSE)</vt:lpstr>
      <vt:lpstr>Student Respondent Profile at Cuesta College</vt:lpstr>
      <vt:lpstr>Survey Respondents at Cuesta</vt:lpstr>
      <vt:lpstr>Excluded Respondents</vt:lpstr>
      <vt:lpstr>Student Respondent Profile:  Enrollment Status</vt:lpstr>
      <vt:lpstr>Student Respondent Profile:  Age</vt:lpstr>
      <vt:lpstr>Student Respondent Profile: Sex</vt:lpstr>
      <vt:lpstr>Student Respondent Profile:  Racial Identification</vt:lpstr>
      <vt:lpstr>Student Respondent Profile:  First-Generation Status</vt:lpstr>
      <vt:lpstr>Student Respondent Profile:  Educational Attainment</vt:lpstr>
      <vt:lpstr>Student Respondent Profile: Goals</vt:lpstr>
      <vt:lpstr>Student Respondent Profile:  Total Credit Hours Earned</vt:lpstr>
      <vt:lpstr>Student Respondent Profile:  External Commitments</vt:lpstr>
      <vt:lpstr>Student Respondent Profile:  College-Sponsored Activities</vt:lpstr>
      <vt:lpstr>CCSSE  Benchmarks</vt:lpstr>
      <vt:lpstr>CCSSE Benchmarks for  Effective Educational Practice</vt:lpstr>
      <vt:lpstr>CCSSE Benchmarks for  Effective Educational Practice</vt:lpstr>
      <vt:lpstr>CCSSE Benchmarks for  Effective Educational Practice</vt:lpstr>
      <vt:lpstr>Benchmarking – and Reaching for Excellence</vt:lpstr>
      <vt:lpstr>Reaching for Excellence at Cuesta College</vt:lpstr>
      <vt:lpstr>Community College Students and Stories</vt:lpstr>
      <vt:lpstr>Student Aspirations</vt:lpstr>
      <vt:lpstr>Student Persistence</vt:lpstr>
      <vt:lpstr>Part-timeness </vt:lpstr>
      <vt:lpstr>Strategies to Promote Learning that Matters</vt:lpstr>
      <vt:lpstr>Strategies to Promote Learning that Matters</vt:lpstr>
      <vt:lpstr>Strengthen Classroom Engagement</vt:lpstr>
      <vt:lpstr>Raise Expectations</vt:lpstr>
      <vt:lpstr>Raise Expectations</vt:lpstr>
      <vt:lpstr>Raise Expectations</vt:lpstr>
      <vt:lpstr>Promote Active, Engaged Learning</vt:lpstr>
      <vt:lpstr>Promote Active, Engaged Learning</vt:lpstr>
      <vt:lpstr>Emphasize Deep Learning</vt:lpstr>
      <vt:lpstr>Build and Encourage Relationships</vt:lpstr>
      <vt:lpstr>Build and Encourage Relationships</vt:lpstr>
      <vt:lpstr>Ensure that Students  Know Where They Stand </vt:lpstr>
      <vt:lpstr>Integrate Student Support into Learning Experiences</vt:lpstr>
      <vt:lpstr>Integrate Student Support into Learning Experiences</vt:lpstr>
      <vt:lpstr>Focus Institutional Policies on Creating the Conditions for Learning</vt:lpstr>
      <vt:lpstr>Focus Institutional Policies on Creating the Conditions for Learning</vt:lpstr>
      <vt:lpstr>Closing Remarks and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KSA MacBook</dc:creator>
  <cp:lastModifiedBy>Ryan Cartnal</cp:lastModifiedBy>
  <cp:revision>1135</cp:revision>
  <dcterms:created xsi:type="dcterms:W3CDTF">2010-12-17T14:40:56Z</dcterms:created>
  <dcterms:modified xsi:type="dcterms:W3CDTF">2016-10-19T18:43:13Z</dcterms:modified>
</cp:coreProperties>
</file>