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12.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386" r:id="rId3"/>
    <p:sldId id="258" r:id="rId4"/>
    <p:sldId id="440" r:id="rId5"/>
    <p:sldId id="369" r:id="rId6"/>
    <p:sldId id="257" r:id="rId7"/>
    <p:sldId id="387" r:id="rId8"/>
    <p:sldId id="442" r:id="rId9"/>
    <p:sldId id="373" r:id="rId10"/>
    <p:sldId id="417" r:id="rId11"/>
    <p:sldId id="407" r:id="rId12"/>
    <p:sldId id="443" r:id="rId13"/>
    <p:sldId id="408" r:id="rId14"/>
    <p:sldId id="418" r:id="rId15"/>
    <p:sldId id="444" r:id="rId16"/>
    <p:sldId id="445" r:id="rId17"/>
    <p:sldId id="411" r:id="rId18"/>
    <p:sldId id="413" r:id="rId19"/>
    <p:sldId id="428" r:id="rId20"/>
    <p:sldId id="270" r:id="rId21"/>
    <p:sldId id="271" r:id="rId22"/>
    <p:sldId id="396" r:id="rId23"/>
    <p:sldId id="420" r:id="rId24"/>
    <p:sldId id="421" r:id="rId25"/>
    <p:sldId id="395" r:id="rId26"/>
    <p:sldId id="435" r:id="rId27"/>
    <p:sldId id="447" r:id="rId28"/>
    <p:sldId id="394" r:id="rId29"/>
    <p:sldId id="278" r:id="rId30"/>
    <p:sldId id="415" r:id="rId31"/>
    <p:sldId id="416" r:id="rId32"/>
  </p:sldIdLst>
  <p:sldSz cx="9144000" cy="6858000" type="screen4x3"/>
  <p:notesSz cx="7010400" cy="92964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27A"/>
    <a:srgbClr val="C78E44"/>
    <a:srgbClr val="9F3A0D"/>
    <a:srgbClr val="F2DAB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411" autoAdjust="0"/>
    <p:restoredTop sz="90053" autoAdjust="0"/>
  </p:normalViewPr>
  <p:slideViewPr>
    <p:cSldViewPr>
      <p:cViewPr>
        <p:scale>
          <a:sx n="84" d="100"/>
          <a:sy n="84" d="100"/>
        </p:scale>
        <p:origin x="-1680" y="-474"/>
      </p:cViewPr>
      <p:guideLst>
        <p:guide orient="horz" pos="2160"/>
        <p:guide pos="2880"/>
      </p:guideLst>
    </p:cSldViewPr>
  </p:slideViewPr>
  <p:outlineViewPr>
    <p:cViewPr>
      <p:scale>
        <a:sx n="33" d="100"/>
        <a:sy n="33" d="100"/>
      </p:scale>
      <p:origin x="0" y="810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2766"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Cuesta College</c:v>
                </c:pt>
              </c:strCache>
            </c:strRef>
          </c:tx>
          <c:spPr>
            <a:solidFill>
              <a:srgbClr val="C78E44"/>
            </a:solidFill>
            <a:ln>
              <a:noFill/>
            </a:ln>
          </c:spPr>
          <c:dLbls>
            <c:spPr>
              <a:noFill/>
            </c:spPr>
            <c:txPr>
              <a:bodyPr/>
              <a:lstStyle/>
              <a:p>
                <a:pPr>
                  <a:defRPr b="0">
                    <a:solidFill>
                      <a:schemeClr val="tx1"/>
                    </a:solidFill>
                  </a:defRPr>
                </a:pPr>
                <a:endParaRPr lang="en-US"/>
              </a:p>
            </c:txPr>
            <c:dLblPos val="outEnd"/>
            <c:showVal val="1"/>
          </c:dLbls>
          <c:cat>
            <c:strRef>
              <c:f>Sheet1!$A$2:$A$3</c:f>
              <c:strCache>
                <c:ptCount val="2"/>
                <c:pt idx="0">
                  <c:v>Less than Full-Time</c:v>
                </c:pt>
                <c:pt idx="1">
                  <c:v>Full-Time</c:v>
                </c:pt>
              </c:strCache>
            </c:strRef>
          </c:cat>
          <c:val>
            <c:numRef>
              <c:f>Sheet1!$B$2:$B$3</c:f>
              <c:numCache>
                <c:formatCode>0%</c:formatCode>
                <c:ptCount val="2"/>
                <c:pt idx="0">
                  <c:v>0.29000000000000004</c:v>
                </c:pt>
                <c:pt idx="1">
                  <c:v>0.71000000000000008</c:v>
                </c:pt>
              </c:numCache>
            </c:numRef>
          </c:val>
        </c:ser>
        <c:ser>
          <c:idx val="1"/>
          <c:order val="1"/>
          <c:tx>
            <c:strRef>
              <c:f>Sheet1!$C$1</c:f>
              <c:strCache>
                <c:ptCount val="1"/>
                <c:pt idx="0">
                  <c:v>CCSSE 2013 Cohort</c:v>
                </c:pt>
              </c:strCache>
            </c:strRef>
          </c:tx>
          <c:spPr>
            <a:solidFill>
              <a:srgbClr val="9F3A0D"/>
            </a:solidFill>
          </c:spPr>
          <c:dLbls>
            <c:dLbl>
              <c:idx val="1"/>
              <c:layout>
                <c:manualLayout>
                  <c:x val="-1.1982432384018833E-16"/>
                  <c:y val="1.3888888888888893E-2"/>
                </c:manualLayout>
              </c:layout>
              <c:showVal val="1"/>
            </c:dLbl>
            <c:showVal val="1"/>
          </c:dLbls>
          <c:cat>
            <c:strRef>
              <c:f>Sheet1!$A$2:$A$3</c:f>
              <c:strCache>
                <c:ptCount val="2"/>
                <c:pt idx="0">
                  <c:v>Less than Full-Time</c:v>
                </c:pt>
                <c:pt idx="1">
                  <c:v>Full-Time</c:v>
                </c:pt>
              </c:strCache>
            </c:strRef>
          </c:cat>
          <c:val>
            <c:numRef>
              <c:f>Sheet1!$C$2:$C$3</c:f>
              <c:numCache>
                <c:formatCode>0%</c:formatCode>
                <c:ptCount val="2"/>
                <c:pt idx="0">
                  <c:v>0.28000000000000008</c:v>
                </c:pt>
                <c:pt idx="1">
                  <c:v>0.72000000000000008</c:v>
                </c:pt>
              </c:numCache>
            </c:numRef>
          </c:val>
        </c:ser>
        <c:dLbls>
          <c:showVal val="1"/>
        </c:dLbls>
        <c:axId val="100374784"/>
        <c:axId val="100376576"/>
      </c:barChart>
      <c:catAx>
        <c:axId val="100374784"/>
        <c:scaling>
          <c:orientation val="minMax"/>
        </c:scaling>
        <c:axPos val="b"/>
        <c:tickLblPos val="nextTo"/>
        <c:txPr>
          <a:bodyPr/>
          <a:lstStyle/>
          <a:p>
            <a:pPr>
              <a:defRPr sz="1400" b="0">
                <a:latin typeface="+mn-lt"/>
              </a:defRPr>
            </a:pPr>
            <a:endParaRPr lang="en-US"/>
          </a:p>
        </c:txPr>
        <c:crossAx val="100376576"/>
        <c:crosses val="autoZero"/>
        <c:auto val="1"/>
        <c:lblAlgn val="ctr"/>
        <c:lblOffset val="100"/>
      </c:catAx>
      <c:valAx>
        <c:axId val="100376576"/>
        <c:scaling>
          <c:orientation val="minMax"/>
        </c:scaling>
        <c:axPos val="l"/>
        <c:majorGridlines/>
        <c:numFmt formatCode="0%" sourceLinked="1"/>
        <c:tickLblPos val="nextTo"/>
        <c:txPr>
          <a:bodyPr/>
          <a:lstStyle/>
          <a:p>
            <a:pPr>
              <a:defRPr sz="1400"/>
            </a:pPr>
            <a:endParaRPr lang="en-US"/>
          </a:p>
        </c:txPr>
        <c:crossAx val="100374784"/>
        <c:crosses val="autoZero"/>
        <c:crossBetween val="between"/>
      </c:valAx>
    </c:plotArea>
    <c:legend>
      <c:legendPos val="b"/>
      <c:layout/>
      <c:txPr>
        <a:bodyPr/>
        <a:lstStyle/>
        <a:p>
          <a:pPr>
            <a:defRPr i="1"/>
          </a:pPr>
          <a:endParaRPr lang="en-US"/>
        </a:p>
      </c:txPr>
    </c:legend>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9190842543764641"/>
          <c:y val="4.1666666666666664E-2"/>
          <c:w val="0.41284403669725034"/>
          <c:h val="0.9375"/>
        </c:manualLayout>
      </c:layout>
      <c:pieChart>
        <c:varyColors val="1"/>
        <c:ser>
          <c:idx val="0"/>
          <c:order val="0"/>
          <c:tx>
            <c:strRef>
              <c:f>Sheet1!$B$1</c:f>
              <c:strCache>
                <c:ptCount val="1"/>
                <c:pt idx="0">
                  <c:v>College Name</c:v>
                </c:pt>
              </c:strCache>
            </c:strRef>
          </c:tx>
          <c:spPr>
            <a:solidFill>
              <a:srgbClr val="C78E44"/>
            </a:solidFill>
          </c:spPr>
          <c:dPt>
            <c:idx val="0"/>
            <c:spPr>
              <a:solidFill>
                <a:srgbClr val="00427A">
                  <a:alpha val="74902"/>
                </a:srgbClr>
              </a:solidFill>
            </c:spPr>
          </c:dPt>
          <c:dPt>
            <c:idx val="1"/>
            <c:spPr>
              <a:solidFill>
                <a:srgbClr val="00427A">
                  <a:alpha val="60000"/>
                </a:srgbClr>
              </a:solidFill>
            </c:spPr>
          </c:dPt>
          <c:dPt>
            <c:idx val="2"/>
            <c:spPr>
              <a:solidFill>
                <a:srgbClr val="00427A"/>
              </a:solidFill>
            </c:spPr>
          </c:dPt>
          <c:dPt>
            <c:idx val="4"/>
            <c:spPr>
              <a:solidFill>
                <a:srgbClr val="9F3A0D"/>
              </a:solidFill>
            </c:spPr>
          </c:dPt>
          <c:dPt>
            <c:idx val="5"/>
            <c:spPr>
              <a:solidFill>
                <a:srgbClr val="F2DAB1"/>
              </a:solidFill>
            </c:spPr>
          </c:dPt>
          <c:dLbls>
            <c:txPr>
              <a:bodyPr/>
              <a:lstStyle/>
              <a:p>
                <a:pPr>
                  <a:defRPr sz="1600"/>
                </a:pPr>
                <a:endParaRPr lang="en-US"/>
              </a:p>
            </c:txPr>
            <c:showVal val="1"/>
            <c:showLeaderLines val="1"/>
          </c:dLbls>
          <c:cat>
            <c:strRef>
              <c:f>Sheet1!$A$2:$A$7</c:f>
              <c:strCache>
                <c:ptCount val="6"/>
                <c:pt idx="0">
                  <c:v>None</c:v>
                </c:pt>
                <c:pt idx="1">
                  <c:v>1-5 hours</c:v>
                </c:pt>
                <c:pt idx="2">
                  <c:v>6-10 hours</c:v>
                </c:pt>
                <c:pt idx="3">
                  <c:v>11-20 hours</c:v>
                </c:pt>
                <c:pt idx="4">
                  <c:v>21-30 hours</c:v>
                </c:pt>
                <c:pt idx="5">
                  <c:v>More than 30 hours</c:v>
                </c:pt>
              </c:strCache>
            </c:strRef>
          </c:cat>
          <c:val>
            <c:numRef>
              <c:f>Sheet1!$B$2:$B$7</c:f>
              <c:numCache>
                <c:formatCode>General</c:formatCode>
                <c:ptCount val="6"/>
                <c:pt idx="0">
                  <c:v>81.8</c:v>
                </c:pt>
                <c:pt idx="1">
                  <c:v>10.6</c:v>
                </c:pt>
                <c:pt idx="2">
                  <c:v>2.8</c:v>
                </c:pt>
                <c:pt idx="3">
                  <c:v>1.8</c:v>
                </c:pt>
                <c:pt idx="4">
                  <c:v>1.9000000000000001</c:v>
                </c:pt>
                <c:pt idx="5">
                  <c:v>1.1000000000000001</c:v>
                </c:pt>
              </c:numCache>
            </c:numRef>
          </c:val>
        </c:ser>
        <c:dLbls>
          <c:showVal val="1"/>
        </c:dLbls>
        <c:firstSliceAng val="0"/>
      </c:pieChart>
    </c:plotArea>
    <c:legend>
      <c:legendPos val="r"/>
      <c:layout>
        <c:manualLayout>
          <c:xMode val="edge"/>
          <c:yMode val="edge"/>
          <c:x val="0.64188554985672652"/>
          <c:y val="4.2540190288713906E-2"/>
          <c:w val="0.25916291713535838"/>
          <c:h val="0.85312855424321965"/>
        </c:manualLayout>
      </c:layout>
      <c:txPr>
        <a:bodyPr/>
        <a:lstStyle/>
        <a:p>
          <a:pPr>
            <a:defRPr sz="1400"/>
          </a:pPr>
          <a:endParaRPr lang="en-US"/>
        </a:p>
      </c:txPr>
    </c:legend>
    <c:plotVisOnly val="1"/>
    <c:dispBlanksAs val="zero"/>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Cuesta College</c:v>
                </c:pt>
              </c:strCache>
            </c:strRef>
          </c:tx>
          <c:spPr>
            <a:solidFill>
              <a:srgbClr val="C78E44"/>
            </a:solidFill>
            <a:ln>
              <a:noFill/>
            </a:ln>
          </c:spPr>
          <c:dLbls>
            <c:spPr>
              <a:noFill/>
            </c:spPr>
            <c:txPr>
              <a:bodyPr/>
              <a:lstStyle/>
              <a:p>
                <a:pPr>
                  <a:defRPr sz="1600" b="0">
                    <a:solidFill>
                      <a:schemeClr val="tx1"/>
                    </a:solidFill>
                  </a:defRPr>
                </a:pPr>
                <a:endParaRPr lang="en-US"/>
              </a:p>
            </c:txPr>
            <c:dLblPos val="ctr"/>
            <c:showVal val="1"/>
          </c:dLbls>
          <c:cat>
            <c:strRef>
              <c:f>Sheet1!$A$2:$A$6</c:f>
              <c:strCache>
                <c:ptCount val="5"/>
                <c:pt idx="0">
                  <c:v>Active and Collaborative Learning</c:v>
                </c:pt>
                <c:pt idx="1">
                  <c:v>Student Effort</c:v>
                </c:pt>
                <c:pt idx="2">
                  <c:v>Academic Challenge</c:v>
                </c:pt>
                <c:pt idx="3">
                  <c:v>Student-Faculty Interaction</c:v>
                </c:pt>
                <c:pt idx="4">
                  <c:v>Support for Learners</c:v>
                </c:pt>
              </c:strCache>
            </c:strRef>
          </c:cat>
          <c:val>
            <c:numRef>
              <c:f>Sheet1!$B$2:$B$6</c:f>
              <c:numCache>
                <c:formatCode>General</c:formatCode>
                <c:ptCount val="5"/>
                <c:pt idx="0">
                  <c:v>51.3</c:v>
                </c:pt>
                <c:pt idx="1">
                  <c:v>46.9</c:v>
                </c:pt>
                <c:pt idx="2">
                  <c:v>50.4</c:v>
                </c:pt>
                <c:pt idx="3">
                  <c:v>47</c:v>
                </c:pt>
                <c:pt idx="4">
                  <c:v>45.4</c:v>
                </c:pt>
              </c:numCache>
            </c:numRef>
          </c:val>
        </c:ser>
        <c:ser>
          <c:idx val="1"/>
          <c:order val="1"/>
          <c:tx>
            <c:strRef>
              <c:f>Sheet1!$C$1</c:f>
              <c:strCache>
                <c:ptCount val="1"/>
                <c:pt idx="0">
                  <c:v>Comparison Group</c:v>
                </c:pt>
              </c:strCache>
            </c:strRef>
          </c:tx>
          <c:spPr>
            <a:solidFill>
              <a:srgbClr val="00427A"/>
            </a:solidFill>
          </c:spPr>
          <c:dLbls>
            <c:txPr>
              <a:bodyPr/>
              <a:lstStyle/>
              <a:p>
                <a:pPr>
                  <a:defRPr sz="1600"/>
                </a:pPr>
                <a:endParaRPr lang="en-US"/>
              </a:p>
            </c:txPr>
            <c:dLblPos val="ctr"/>
            <c:showVal val="1"/>
          </c:dLbls>
          <c:cat>
            <c:strRef>
              <c:f>Sheet1!$A$2:$A$6</c:f>
              <c:strCache>
                <c:ptCount val="5"/>
                <c:pt idx="0">
                  <c:v>Active and Collaborative Learning</c:v>
                </c:pt>
                <c:pt idx="1">
                  <c:v>Student Effort</c:v>
                </c:pt>
                <c:pt idx="2">
                  <c:v>Academic Challenge</c:v>
                </c:pt>
                <c:pt idx="3">
                  <c:v>Student-Faculty Interaction</c:v>
                </c:pt>
                <c:pt idx="4">
                  <c:v>Support for Learners</c:v>
                </c:pt>
              </c:strCache>
            </c:strRef>
          </c:cat>
          <c:val>
            <c:numRef>
              <c:f>Sheet1!$C$2:$C$6</c:f>
              <c:numCache>
                <c:formatCode>General</c:formatCode>
                <c:ptCount val="5"/>
                <c:pt idx="0">
                  <c:v>50</c:v>
                </c:pt>
                <c:pt idx="1">
                  <c:v>50</c:v>
                </c:pt>
                <c:pt idx="2">
                  <c:v>50</c:v>
                </c:pt>
                <c:pt idx="3">
                  <c:v>50</c:v>
                </c:pt>
                <c:pt idx="4">
                  <c:v>50</c:v>
                </c:pt>
              </c:numCache>
            </c:numRef>
          </c:val>
        </c:ser>
        <c:dLbls>
          <c:showVal val="1"/>
        </c:dLbls>
        <c:axId val="107406080"/>
        <c:axId val="107407616"/>
      </c:barChart>
      <c:catAx>
        <c:axId val="107406080"/>
        <c:scaling>
          <c:orientation val="minMax"/>
        </c:scaling>
        <c:axPos val="b"/>
        <c:tickLblPos val="nextTo"/>
        <c:txPr>
          <a:bodyPr/>
          <a:lstStyle/>
          <a:p>
            <a:pPr>
              <a:defRPr sz="1400" b="0">
                <a:latin typeface="+mn-lt"/>
              </a:defRPr>
            </a:pPr>
            <a:endParaRPr lang="en-US"/>
          </a:p>
        </c:txPr>
        <c:crossAx val="107407616"/>
        <c:crosses val="autoZero"/>
        <c:auto val="1"/>
        <c:lblAlgn val="ctr"/>
        <c:lblOffset val="100"/>
      </c:catAx>
      <c:valAx>
        <c:axId val="107407616"/>
        <c:scaling>
          <c:orientation val="minMax"/>
        </c:scaling>
        <c:axPos val="l"/>
        <c:majorGridlines/>
        <c:numFmt formatCode="General" sourceLinked="1"/>
        <c:majorTickMark val="none"/>
        <c:tickLblPos val="nextTo"/>
        <c:txPr>
          <a:bodyPr/>
          <a:lstStyle/>
          <a:p>
            <a:pPr>
              <a:defRPr sz="1400"/>
            </a:pPr>
            <a:endParaRPr lang="en-US"/>
          </a:p>
        </c:txPr>
        <c:crossAx val="107406080"/>
        <c:crosses val="autoZero"/>
        <c:crossBetween val="between"/>
      </c:valAx>
    </c:plotArea>
    <c:legend>
      <c:legendPos val="b"/>
      <c:layout/>
      <c:txPr>
        <a:bodyPr/>
        <a:lstStyle/>
        <a:p>
          <a:pPr>
            <a:defRPr i="1"/>
          </a:pPr>
          <a:endParaRPr lang="en-US"/>
        </a:p>
      </c:txPr>
    </c:legend>
    <c:plotVisOnly val="1"/>
    <c:dispBlanksAs val="gap"/>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clustered"/>
        <c:ser>
          <c:idx val="0"/>
          <c:order val="0"/>
          <c:tx>
            <c:strRef>
              <c:f>Sheet1!$B$1</c:f>
              <c:strCache>
                <c:ptCount val="1"/>
                <c:pt idx="0">
                  <c:v>College Name</c:v>
                </c:pt>
              </c:strCache>
            </c:strRef>
          </c:tx>
          <c:spPr>
            <a:solidFill>
              <a:srgbClr val="C78E44"/>
            </a:solidFill>
          </c:spPr>
          <c:dLbls>
            <c:txPr>
              <a:bodyPr/>
              <a:lstStyle/>
              <a:p>
                <a:pPr>
                  <a:defRPr sz="1200"/>
                </a:pPr>
                <a:endParaRPr lang="en-US"/>
              </a:p>
            </c:txPr>
            <c:showVal val="1"/>
          </c:dLbls>
          <c:cat>
            <c:strRef>
              <c:f>Sheet1!$A$2:$A$5</c:f>
              <c:strCache>
                <c:ptCount val="4"/>
                <c:pt idx="0">
                  <c:v>Lack of finances</c:v>
                </c:pt>
                <c:pt idx="1">
                  <c:v>Academically unprepared</c:v>
                </c:pt>
                <c:pt idx="2">
                  <c:v>Caring for dependents</c:v>
                </c:pt>
                <c:pt idx="3">
                  <c:v>Working full-time</c:v>
                </c:pt>
              </c:strCache>
            </c:strRef>
          </c:cat>
          <c:val>
            <c:numRef>
              <c:f>Sheet1!$B$2:$B$5</c:f>
              <c:numCache>
                <c:formatCode>General</c:formatCode>
                <c:ptCount val="4"/>
                <c:pt idx="0">
                  <c:v>26.2</c:v>
                </c:pt>
                <c:pt idx="1">
                  <c:v>7.4</c:v>
                </c:pt>
                <c:pt idx="2">
                  <c:v>8.5</c:v>
                </c:pt>
                <c:pt idx="3">
                  <c:v>19.2</c:v>
                </c:pt>
              </c:numCache>
            </c:numRef>
          </c:val>
        </c:ser>
        <c:dLbls/>
        <c:axId val="107634688"/>
        <c:axId val="107636224"/>
      </c:barChart>
      <c:catAx>
        <c:axId val="107634688"/>
        <c:scaling>
          <c:orientation val="minMax"/>
        </c:scaling>
        <c:axPos val="l"/>
        <c:tickLblPos val="nextTo"/>
        <c:txPr>
          <a:bodyPr/>
          <a:lstStyle/>
          <a:p>
            <a:pPr>
              <a:defRPr>
                <a:latin typeface="+mj-lt"/>
              </a:defRPr>
            </a:pPr>
            <a:endParaRPr lang="en-US"/>
          </a:p>
        </c:txPr>
        <c:crossAx val="107636224"/>
        <c:crosses val="autoZero"/>
        <c:auto val="1"/>
        <c:lblAlgn val="ctr"/>
        <c:lblOffset val="100"/>
      </c:catAx>
      <c:valAx>
        <c:axId val="107636224"/>
        <c:scaling>
          <c:orientation val="minMax"/>
        </c:scaling>
        <c:axPos val="b"/>
        <c:majorGridlines/>
        <c:numFmt formatCode="General" sourceLinked="1"/>
        <c:tickLblPos val="nextTo"/>
        <c:txPr>
          <a:bodyPr/>
          <a:lstStyle/>
          <a:p>
            <a:pPr>
              <a:defRPr>
                <a:latin typeface="+mj-lt"/>
              </a:defRPr>
            </a:pPr>
            <a:endParaRPr lang="en-US"/>
          </a:p>
        </c:txPr>
        <c:crossAx val="107634688"/>
        <c:crosses val="autoZero"/>
        <c:crossBetween val="between"/>
      </c:valAx>
    </c:plotArea>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Cuesta College</c:v>
                </c:pt>
              </c:strCache>
            </c:strRef>
          </c:tx>
          <c:spPr>
            <a:solidFill>
              <a:srgbClr val="C78E44"/>
            </a:solidFill>
          </c:spPr>
          <c:dLbls>
            <c:txPr>
              <a:bodyPr/>
              <a:lstStyle/>
              <a:p>
                <a:pPr>
                  <a:defRPr sz="1600">
                    <a:solidFill>
                      <a:schemeClr val="tx1"/>
                    </a:solidFill>
                  </a:defRPr>
                </a:pPr>
                <a:endParaRPr lang="en-US"/>
              </a:p>
            </c:txPr>
            <c:dLblPos val="outEnd"/>
            <c:showVal val="1"/>
          </c:dLbls>
          <c:cat>
            <c:strRef>
              <c:f>Sheet1!$A$2:$A$3</c:f>
              <c:strCache>
                <c:ptCount val="2"/>
                <c:pt idx="0">
                  <c:v>18-24</c:v>
                </c:pt>
                <c:pt idx="1">
                  <c:v>25+</c:v>
                </c:pt>
              </c:strCache>
            </c:strRef>
          </c:cat>
          <c:val>
            <c:numRef>
              <c:f>Sheet1!$B$2:$B$3</c:f>
              <c:numCache>
                <c:formatCode>0%</c:formatCode>
                <c:ptCount val="2"/>
                <c:pt idx="0">
                  <c:v>0.78</c:v>
                </c:pt>
                <c:pt idx="1">
                  <c:v>0.22</c:v>
                </c:pt>
              </c:numCache>
            </c:numRef>
          </c:val>
        </c:ser>
        <c:ser>
          <c:idx val="1"/>
          <c:order val="1"/>
          <c:tx>
            <c:strRef>
              <c:f>Sheet1!$C$1</c:f>
              <c:strCache>
                <c:ptCount val="1"/>
                <c:pt idx="0">
                  <c:v>CCSSE 2013 Cohort</c:v>
                </c:pt>
              </c:strCache>
            </c:strRef>
          </c:tx>
          <c:spPr>
            <a:solidFill>
              <a:srgbClr val="9F3A0D"/>
            </a:solidFill>
          </c:spPr>
          <c:dLbls>
            <c:txPr>
              <a:bodyPr/>
              <a:lstStyle/>
              <a:p>
                <a:pPr>
                  <a:defRPr sz="1600"/>
                </a:pPr>
                <a:endParaRPr lang="en-US"/>
              </a:p>
            </c:txPr>
            <c:showVal val="1"/>
          </c:dLbls>
          <c:cat>
            <c:strRef>
              <c:f>Sheet1!$A$2:$A$3</c:f>
              <c:strCache>
                <c:ptCount val="2"/>
                <c:pt idx="0">
                  <c:v>18-24</c:v>
                </c:pt>
                <c:pt idx="1">
                  <c:v>25+</c:v>
                </c:pt>
              </c:strCache>
            </c:strRef>
          </c:cat>
          <c:val>
            <c:numRef>
              <c:f>Sheet1!$C$2:$C$3</c:f>
              <c:numCache>
                <c:formatCode>0%</c:formatCode>
                <c:ptCount val="2"/>
                <c:pt idx="0">
                  <c:v>0.63000000000000012</c:v>
                </c:pt>
                <c:pt idx="1">
                  <c:v>0.37000000000000005</c:v>
                </c:pt>
              </c:numCache>
            </c:numRef>
          </c:val>
        </c:ser>
        <c:dLbls/>
        <c:gapWidth val="100"/>
        <c:axId val="105620608"/>
        <c:axId val="105622144"/>
      </c:barChart>
      <c:catAx>
        <c:axId val="105620608"/>
        <c:scaling>
          <c:orientation val="minMax"/>
        </c:scaling>
        <c:axPos val="b"/>
        <c:tickLblPos val="nextTo"/>
        <c:crossAx val="105622144"/>
        <c:crosses val="autoZero"/>
        <c:auto val="1"/>
        <c:lblAlgn val="ctr"/>
        <c:lblOffset val="100"/>
      </c:catAx>
      <c:valAx>
        <c:axId val="105622144"/>
        <c:scaling>
          <c:orientation val="minMax"/>
        </c:scaling>
        <c:axPos val="l"/>
        <c:majorGridlines/>
        <c:numFmt formatCode="0%" sourceLinked="1"/>
        <c:tickLblPos val="nextTo"/>
        <c:crossAx val="105620608"/>
        <c:crosses val="autoZero"/>
        <c:crossBetween val="between"/>
      </c:valAx>
    </c:plotArea>
    <c:legend>
      <c:legendPos val="b"/>
      <c:layout/>
      <c:txPr>
        <a:bodyPr/>
        <a:lstStyle/>
        <a:p>
          <a:pPr>
            <a:defRPr sz="1800" i="1"/>
          </a:pPr>
          <a:endParaRPr lang="en-US"/>
        </a:p>
      </c:txPr>
    </c:legend>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Cuesta College</c:v>
                </c:pt>
              </c:strCache>
            </c:strRef>
          </c:tx>
          <c:spPr>
            <a:solidFill>
              <a:srgbClr val="C78E44"/>
            </a:solidFill>
          </c:spPr>
          <c:dLbls>
            <c:txPr>
              <a:bodyPr/>
              <a:lstStyle/>
              <a:p>
                <a:pPr>
                  <a:defRPr sz="1600">
                    <a:solidFill>
                      <a:schemeClr val="tx1"/>
                    </a:solidFill>
                  </a:defRPr>
                </a:pPr>
                <a:endParaRPr lang="en-US"/>
              </a:p>
            </c:txPr>
            <c:dLblPos val="outEnd"/>
            <c:showVal val="1"/>
          </c:dLbls>
          <c:cat>
            <c:strRef>
              <c:f>Sheet1!$A$2:$A$3</c:f>
              <c:strCache>
                <c:ptCount val="2"/>
                <c:pt idx="0">
                  <c:v>Male</c:v>
                </c:pt>
                <c:pt idx="1">
                  <c:v>Female</c:v>
                </c:pt>
              </c:strCache>
            </c:strRef>
          </c:cat>
          <c:val>
            <c:numRef>
              <c:f>Sheet1!$B$2:$B$3</c:f>
              <c:numCache>
                <c:formatCode>0%</c:formatCode>
                <c:ptCount val="2"/>
                <c:pt idx="0">
                  <c:v>0.62000000000000011</c:v>
                </c:pt>
                <c:pt idx="1">
                  <c:v>0.37000000000000005</c:v>
                </c:pt>
              </c:numCache>
            </c:numRef>
          </c:val>
        </c:ser>
        <c:ser>
          <c:idx val="1"/>
          <c:order val="1"/>
          <c:tx>
            <c:strRef>
              <c:f>Sheet1!$C$1</c:f>
              <c:strCache>
                <c:ptCount val="1"/>
                <c:pt idx="0">
                  <c:v>CCSSE 2013 Cohort</c:v>
                </c:pt>
              </c:strCache>
            </c:strRef>
          </c:tx>
          <c:spPr>
            <a:solidFill>
              <a:srgbClr val="9F3A0D"/>
            </a:solidFill>
          </c:spPr>
          <c:dLbls>
            <c:txPr>
              <a:bodyPr/>
              <a:lstStyle/>
              <a:p>
                <a:pPr>
                  <a:defRPr sz="1600"/>
                </a:pPr>
                <a:endParaRPr lang="en-US"/>
              </a:p>
            </c:txPr>
            <c:showVal val="1"/>
          </c:dLbls>
          <c:cat>
            <c:strRef>
              <c:f>Sheet1!$A$2:$A$3</c:f>
              <c:strCache>
                <c:ptCount val="2"/>
                <c:pt idx="0">
                  <c:v>Male</c:v>
                </c:pt>
                <c:pt idx="1">
                  <c:v>Female</c:v>
                </c:pt>
              </c:strCache>
            </c:strRef>
          </c:cat>
          <c:val>
            <c:numRef>
              <c:f>Sheet1!$C$2:$C$3</c:f>
              <c:numCache>
                <c:formatCode>0%</c:formatCode>
                <c:ptCount val="2"/>
                <c:pt idx="0">
                  <c:v>0.42000000000000004</c:v>
                </c:pt>
                <c:pt idx="1">
                  <c:v>0.56000000000000005</c:v>
                </c:pt>
              </c:numCache>
            </c:numRef>
          </c:val>
        </c:ser>
        <c:dLbls/>
        <c:gapWidth val="100"/>
        <c:axId val="105750528"/>
        <c:axId val="105752064"/>
      </c:barChart>
      <c:catAx>
        <c:axId val="105750528"/>
        <c:scaling>
          <c:orientation val="minMax"/>
        </c:scaling>
        <c:axPos val="b"/>
        <c:tickLblPos val="nextTo"/>
        <c:crossAx val="105752064"/>
        <c:crosses val="autoZero"/>
        <c:auto val="1"/>
        <c:lblAlgn val="ctr"/>
        <c:lblOffset val="100"/>
      </c:catAx>
      <c:valAx>
        <c:axId val="105752064"/>
        <c:scaling>
          <c:orientation val="minMax"/>
        </c:scaling>
        <c:axPos val="l"/>
        <c:majorGridlines/>
        <c:numFmt formatCode="0%" sourceLinked="1"/>
        <c:tickLblPos val="nextTo"/>
        <c:crossAx val="105750528"/>
        <c:crosses val="autoZero"/>
        <c:crossBetween val="between"/>
      </c:valAx>
    </c:plotArea>
    <c:legend>
      <c:legendPos val="b"/>
      <c:layout/>
      <c:txPr>
        <a:bodyPr/>
        <a:lstStyle/>
        <a:p>
          <a:pPr>
            <a:defRPr sz="1800" i="1"/>
          </a:pPr>
          <a:endParaRPr lang="en-US"/>
        </a:p>
      </c:txPr>
    </c:legend>
    <c:plotVisOnly val="1"/>
    <c:dispBlanksAs val="zero"/>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clustered"/>
        <c:ser>
          <c:idx val="0"/>
          <c:order val="0"/>
          <c:tx>
            <c:strRef>
              <c:f>Sheet1!$B$1</c:f>
              <c:strCache>
                <c:ptCount val="1"/>
                <c:pt idx="0">
                  <c:v>CCSSE 2013 Cohort</c:v>
                </c:pt>
              </c:strCache>
            </c:strRef>
          </c:tx>
          <c:spPr>
            <a:solidFill>
              <a:srgbClr val="9F3A0D"/>
            </a:solidFill>
          </c:spPr>
          <c:dLbls>
            <c:txPr>
              <a:bodyPr/>
              <a:lstStyle/>
              <a:p>
                <a:pPr>
                  <a:defRPr sz="1400"/>
                </a:pPr>
                <a:endParaRPr lang="en-US"/>
              </a:p>
            </c:txPr>
            <c:dLblPos val="outEnd"/>
            <c:showVal val="1"/>
          </c:dLbls>
          <c:cat>
            <c:strRef>
              <c:f>Sheet1!$A$2:$A$7</c:f>
              <c:strCache>
                <c:ptCount val="6"/>
                <c:pt idx="0">
                  <c:v>Other</c:v>
                </c:pt>
                <c:pt idx="1">
                  <c:v>American Indian or Native American</c:v>
                </c:pt>
                <c:pt idx="2">
                  <c:v>Asian, Asian American, or Pacific Islander</c:v>
                </c:pt>
                <c:pt idx="3">
                  <c:v>Black or African American</c:v>
                </c:pt>
                <c:pt idx="4">
                  <c:v>Hispanic</c:v>
                </c:pt>
                <c:pt idx="5">
                  <c:v>White/Non-Hispanic</c:v>
                </c:pt>
              </c:strCache>
            </c:strRef>
          </c:cat>
          <c:val>
            <c:numRef>
              <c:f>Sheet1!$B$2:$B$7</c:f>
              <c:numCache>
                <c:formatCode>0%</c:formatCode>
                <c:ptCount val="6"/>
                <c:pt idx="0">
                  <c:v>4.0000000000000008E-2</c:v>
                </c:pt>
                <c:pt idx="1">
                  <c:v>2.0000000000000004E-2</c:v>
                </c:pt>
                <c:pt idx="2">
                  <c:v>4.0000000000000008E-2</c:v>
                </c:pt>
                <c:pt idx="3">
                  <c:v>0.11</c:v>
                </c:pt>
                <c:pt idx="4">
                  <c:v>0.12000000000000001</c:v>
                </c:pt>
                <c:pt idx="5">
                  <c:v>0.58000000000000007</c:v>
                </c:pt>
              </c:numCache>
            </c:numRef>
          </c:val>
        </c:ser>
        <c:ser>
          <c:idx val="1"/>
          <c:order val="1"/>
          <c:tx>
            <c:strRef>
              <c:f>Sheet1!$C$1</c:f>
              <c:strCache>
                <c:ptCount val="1"/>
                <c:pt idx="0">
                  <c:v>Cuesta College</c:v>
                </c:pt>
              </c:strCache>
            </c:strRef>
          </c:tx>
          <c:spPr>
            <a:solidFill>
              <a:srgbClr val="C78E44"/>
            </a:solidFill>
          </c:spPr>
          <c:dLbls>
            <c:txPr>
              <a:bodyPr/>
              <a:lstStyle/>
              <a:p>
                <a:pPr>
                  <a:defRPr sz="1400"/>
                </a:pPr>
                <a:endParaRPr lang="en-US"/>
              </a:p>
            </c:txPr>
            <c:showVal val="1"/>
          </c:dLbls>
          <c:cat>
            <c:strRef>
              <c:f>Sheet1!$A$2:$A$7</c:f>
              <c:strCache>
                <c:ptCount val="6"/>
                <c:pt idx="0">
                  <c:v>Other</c:v>
                </c:pt>
                <c:pt idx="1">
                  <c:v>American Indian or Native American</c:v>
                </c:pt>
                <c:pt idx="2">
                  <c:v>Asian, Asian American, or Pacific Islander</c:v>
                </c:pt>
                <c:pt idx="3">
                  <c:v>Black or African American</c:v>
                </c:pt>
                <c:pt idx="4">
                  <c:v>Hispanic</c:v>
                </c:pt>
                <c:pt idx="5">
                  <c:v>White/Non-Hispanic</c:v>
                </c:pt>
              </c:strCache>
            </c:strRef>
          </c:cat>
          <c:val>
            <c:numRef>
              <c:f>Sheet1!$C$2:$C$7</c:f>
              <c:numCache>
                <c:formatCode>0%</c:formatCode>
                <c:ptCount val="6"/>
                <c:pt idx="0">
                  <c:v>6.0000000000000005E-2</c:v>
                </c:pt>
                <c:pt idx="1">
                  <c:v>1.0000000000000002E-2</c:v>
                </c:pt>
                <c:pt idx="2">
                  <c:v>0.05</c:v>
                </c:pt>
                <c:pt idx="3">
                  <c:v>0.05</c:v>
                </c:pt>
                <c:pt idx="4">
                  <c:v>0.14000000000000001</c:v>
                </c:pt>
                <c:pt idx="5">
                  <c:v>0.66000000000000014</c:v>
                </c:pt>
              </c:numCache>
            </c:numRef>
          </c:val>
        </c:ser>
        <c:dLbls/>
        <c:axId val="105982592"/>
        <c:axId val="105988480"/>
      </c:barChart>
      <c:catAx>
        <c:axId val="105982592"/>
        <c:scaling>
          <c:orientation val="minMax"/>
        </c:scaling>
        <c:axPos val="l"/>
        <c:tickLblPos val="nextTo"/>
        <c:txPr>
          <a:bodyPr anchor="b" anchorCtr="1"/>
          <a:lstStyle/>
          <a:p>
            <a:pPr>
              <a:defRPr sz="1600"/>
            </a:pPr>
            <a:endParaRPr lang="en-US"/>
          </a:p>
        </c:txPr>
        <c:crossAx val="105988480"/>
        <c:crosses val="autoZero"/>
        <c:auto val="1"/>
        <c:lblAlgn val="ctr"/>
        <c:lblOffset val="100"/>
      </c:catAx>
      <c:valAx>
        <c:axId val="105988480"/>
        <c:scaling>
          <c:orientation val="minMax"/>
        </c:scaling>
        <c:axPos val="b"/>
        <c:majorGridlines/>
        <c:numFmt formatCode="0%" sourceLinked="1"/>
        <c:tickLblPos val="nextTo"/>
        <c:txPr>
          <a:bodyPr/>
          <a:lstStyle/>
          <a:p>
            <a:pPr>
              <a:defRPr sz="1400"/>
            </a:pPr>
            <a:endParaRPr lang="en-US"/>
          </a:p>
        </c:txPr>
        <c:crossAx val="105982592"/>
        <c:crosses val="autoZero"/>
        <c:crossBetween val="between"/>
      </c:valAx>
    </c:plotArea>
    <c:legend>
      <c:legendPos val="b"/>
      <c:layout/>
      <c:txPr>
        <a:bodyPr/>
        <a:lstStyle/>
        <a:p>
          <a:pPr>
            <a:defRPr i="1"/>
          </a:pPr>
          <a:endParaRPr lang="en-US"/>
        </a:p>
      </c:txPr>
    </c:legend>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83916058657805"/>
          <c:y val="0.19034080967151817"/>
          <c:w val="0.41284403669725034"/>
          <c:h val="0.9375"/>
        </c:manualLayout>
      </c:layout>
      <c:pieChart>
        <c:varyColors val="1"/>
        <c:ser>
          <c:idx val="0"/>
          <c:order val="0"/>
          <c:tx>
            <c:strRef>
              <c:f>Sheet1!$B$1</c:f>
              <c:strCache>
                <c:ptCount val="1"/>
                <c:pt idx="0">
                  <c:v>College Name</c:v>
                </c:pt>
              </c:strCache>
            </c:strRef>
          </c:tx>
          <c:spPr>
            <a:solidFill>
              <a:srgbClr val="C78E44"/>
            </a:solidFill>
          </c:spPr>
          <c:dPt>
            <c:idx val="0"/>
            <c:spPr>
              <a:solidFill>
                <a:srgbClr val="9F3A0D"/>
              </a:solidFill>
            </c:spPr>
          </c:dPt>
          <c:dPt>
            <c:idx val="1"/>
            <c:spPr>
              <a:solidFill>
                <a:srgbClr val="00427A">
                  <a:alpha val="60000"/>
                </a:srgbClr>
              </a:solidFill>
            </c:spPr>
          </c:dPt>
          <c:dLbls>
            <c:txPr>
              <a:bodyPr/>
              <a:lstStyle/>
              <a:p>
                <a:pPr>
                  <a:defRPr sz="1600"/>
                </a:pPr>
                <a:endParaRPr lang="en-US"/>
              </a:p>
            </c:txPr>
            <c:dLblPos val="ctr"/>
            <c:showVal val="1"/>
            <c:showLeaderLines val="1"/>
          </c:dLbls>
          <c:cat>
            <c:strRef>
              <c:f>Sheet1!$A$2:$A$3</c:f>
              <c:strCache>
                <c:ptCount val="2"/>
                <c:pt idx="0">
                  <c:v>First-Generation</c:v>
                </c:pt>
                <c:pt idx="1">
                  <c:v>Not First-Generation</c:v>
                </c:pt>
              </c:strCache>
            </c:strRef>
          </c:cat>
          <c:val>
            <c:numRef>
              <c:f>Sheet1!$B$2:$B$3</c:f>
              <c:numCache>
                <c:formatCode>0%</c:formatCode>
                <c:ptCount val="2"/>
                <c:pt idx="0">
                  <c:v>0.1</c:v>
                </c:pt>
                <c:pt idx="1">
                  <c:v>0.1</c:v>
                </c:pt>
              </c:numCache>
            </c:numRef>
          </c:val>
        </c:ser>
        <c:dLbls>
          <c:showVal val="1"/>
        </c:dLbls>
        <c:firstSliceAng val="0"/>
      </c:pieChart>
    </c:plotArea>
    <c:legend>
      <c:legendPos val="r"/>
      <c:layout>
        <c:manualLayout>
          <c:xMode val="edge"/>
          <c:yMode val="edge"/>
          <c:x val="0.6402286354114034"/>
          <c:y val="0.27494571701264814"/>
          <c:w val="0.31695790893110837"/>
          <c:h val="0.25547363397757233"/>
        </c:manualLayout>
      </c:layout>
      <c:txPr>
        <a:bodyPr/>
        <a:lstStyle/>
        <a:p>
          <a:pPr>
            <a:defRPr sz="2000"/>
          </a:pPr>
          <a:endParaRPr lang="en-US"/>
        </a:p>
      </c:txPr>
    </c:legend>
    <c:plotVisOnly val="1"/>
    <c:dispBlanksAs val="zero"/>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7.417142237954201E-2"/>
          <c:y val="9.0773809523809548E-2"/>
          <c:w val="0.41284403669725034"/>
          <c:h val="0.9375"/>
        </c:manualLayout>
      </c:layout>
      <c:pieChart>
        <c:varyColors val="1"/>
        <c:ser>
          <c:idx val="0"/>
          <c:order val="0"/>
          <c:tx>
            <c:strRef>
              <c:f>Sheet1!$B$1</c:f>
              <c:strCache>
                <c:ptCount val="1"/>
                <c:pt idx="0">
                  <c:v>College Name</c:v>
                </c:pt>
              </c:strCache>
            </c:strRef>
          </c:tx>
          <c:spPr>
            <a:solidFill>
              <a:srgbClr val="C78E44"/>
            </a:solidFill>
          </c:spPr>
          <c:dPt>
            <c:idx val="0"/>
            <c:spPr>
              <a:solidFill>
                <a:srgbClr val="00427A">
                  <a:alpha val="74902"/>
                </a:srgbClr>
              </a:solidFill>
            </c:spPr>
          </c:dPt>
          <c:dPt>
            <c:idx val="1"/>
            <c:spPr>
              <a:solidFill>
                <a:srgbClr val="00427A">
                  <a:alpha val="60000"/>
                </a:srgbClr>
              </a:solidFill>
            </c:spPr>
          </c:dPt>
          <c:dPt>
            <c:idx val="2"/>
            <c:spPr>
              <a:solidFill>
                <a:srgbClr val="00427A"/>
              </a:solidFill>
            </c:spPr>
          </c:dPt>
          <c:dPt>
            <c:idx val="4"/>
            <c:spPr>
              <a:solidFill>
                <a:srgbClr val="9F3A0D"/>
              </a:solidFill>
            </c:spPr>
          </c:dPt>
          <c:dPt>
            <c:idx val="5"/>
            <c:spPr>
              <a:solidFill>
                <a:srgbClr val="F2DAB1"/>
              </a:solidFill>
            </c:spPr>
          </c:dPt>
          <c:dPt>
            <c:idx val="6"/>
            <c:spPr>
              <a:solidFill>
                <a:srgbClr val="9F3A0D">
                  <a:alpha val="56000"/>
                </a:srgbClr>
              </a:solidFill>
            </c:spPr>
          </c:dPt>
          <c:dLbls>
            <c:txPr>
              <a:bodyPr/>
              <a:lstStyle/>
              <a:p>
                <a:pPr>
                  <a:defRPr sz="1600"/>
                </a:pPr>
                <a:endParaRPr lang="en-US"/>
              </a:p>
            </c:txPr>
            <c:showVal val="1"/>
            <c:showLeaderLines val="1"/>
          </c:dLbls>
          <c:cat>
            <c:strRef>
              <c:f>Sheet1!$A$2:$A$6</c:f>
              <c:strCache>
                <c:ptCount val="5"/>
                <c:pt idx="0">
                  <c:v>High school diploma or GED</c:v>
                </c:pt>
                <c:pt idx="1">
                  <c:v>Some college (fewer than 30 credit hours of college-level work)</c:v>
                </c:pt>
                <c:pt idx="2">
                  <c:v>Associate degree</c:v>
                </c:pt>
                <c:pt idx="3">
                  <c:v>Bachelor's degree</c:v>
                </c:pt>
                <c:pt idx="4">
                  <c:v>Advanced Degree</c:v>
                </c:pt>
              </c:strCache>
            </c:strRef>
          </c:cat>
          <c:val>
            <c:numRef>
              <c:f>Sheet1!$B$2:$B$6</c:f>
              <c:numCache>
                <c:formatCode>0%</c:formatCode>
                <c:ptCount val="5"/>
                <c:pt idx="0">
                  <c:v>0.79800000000000004</c:v>
                </c:pt>
                <c:pt idx="1">
                  <c:v>8.0000000000000016E-2</c:v>
                </c:pt>
                <c:pt idx="2">
                  <c:v>7.9000000000000015E-2</c:v>
                </c:pt>
                <c:pt idx="3">
                  <c:v>3.3000000000000002E-2</c:v>
                </c:pt>
                <c:pt idx="4">
                  <c:v>1.2E-2</c:v>
                </c:pt>
              </c:numCache>
            </c:numRef>
          </c:val>
        </c:ser>
        <c:dLbls>
          <c:showVal val="1"/>
        </c:dLbls>
        <c:firstSliceAng val="0"/>
      </c:pieChart>
    </c:plotArea>
    <c:legend>
      <c:legendPos val="r"/>
      <c:layout>
        <c:manualLayout>
          <c:xMode val="edge"/>
          <c:yMode val="edge"/>
          <c:x val="0.56696200245611561"/>
          <c:y val="4.2540190288713906E-2"/>
          <c:w val="0.4135971249006718"/>
          <c:h val="0.93943803899512568"/>
        </c:manualLayout>
      </c:layout>
      <c:txPr>
        <a:bodyPr/>
        <a:lstStyle/>
        <a:p>
          <a:pPr>
            <a:defRPr sz="1400"/>
          </a:pPr>
          <a:endParaRPr lang="en-US"/>
        </a:p>
      </c:txPr>
    </c:legend>
    <c:plotVisOnly val="1"/>
    <c:dispBlanksAs val="zero"/>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clustered"/>
        <c:ser>
          <c:idx val="0"/>
          <c:order val="0"/>
          <c:tx>
            <c:strRef>
              <c:f>Sheet1!$B$1</c:f>
              <c:strCache>
                <c:ptCount val="1"/>
                <c:pt idx="0">
                  <c:v>Secondary Goal</c:v>
                </c:pt>
              </c:strCache>
            </c:strRef>
          </c:tx>
          <c:spPr>
            <a:solidFill>
              <a:srgbClr val="C78E44"/>
            </a:solidFill>
            <a:ln>
              <a:noFill/>
            </a:ln>
          </c:spPr>
          <c:dLbls>
            <c:spPr>
              <a:noFill/>
            </c:spPr>
            <c:txPr>
              <a:bodyPr/>
              <a:lstStyle/>
              <a:p>
                <a:pPr>
                  <a:defRPr sz="1200" b="0">
                    <a:solidFill>
                      <a:schemeClr val="tx1"/>
                    </a:solidFill>
                  </a:defRPr>
                </a:pPr>
                <a:endParaRPr lang="en-US"/>
              </a:p>
            </c:txPr>
            <c:dLblPos val="outEnd"/>
            <c:showVal val="1"/>
          </c:dLbls>
          <c:cat>
            <c:strRef>
              <c:f>Sheet1!$A$2:$A$11</c:f>
              <c:strCache>
                <c:ptCount val="10"/>
                <c:pt idx="0">
                  <c:v>Change careers</c:v>
                </c:pt>
                <c:pt idx="1">
                  <c:v>Self-improvement/personal enjoyment</c:v>
                </c:pt>
                <c:pt idx="2">
                  <c:v>Obtain or update job-related skills</c:v>
                </c:pt>
                <c:pt idx="3">
                  <c:v>Transfer to a 4-year college or university</c:v>
                </c:pt>
                <c:pt idx="4">
                  <c:v>Obtain an associate degree</c:v>
                </c:pt>
                <c:pt idx="5">
                  <c:v>Complete a certificate program</c:v>
                </c:pt>
                <c:pt idx="9">
                  <c:v>17a. Complete a certificate program</c:v>
                </c:pt>
              </c:strCache>
            </c:strRef>
          </c:cat>
          <c:val>
            <c:numRef>
              <c:f>Sheet1!$B$2:$B$7</c:f>
              <c:numCache>
                <c:formatCode>General</c:formatCode>
                <c:ptCount val="6"/>
                <c:pt idx="0">
                  <c:v>15.9</c:v>
                </c:pt>
                <c:pt idx="1">
                  <c:v>40.5</c:v>
                </c:pt>
                <c:pt idx="2">
                  <c:v>33.4</c:v>
                </c:pt>
                <c:pt idx="3">
                  <c:v>15.2</c:v>
                </c:pt>
                <c:pt idx="4">
                  <c:v>35</c:v>
                </c:pt>
                <c:pt idx="5">
                  <c:v>29</c:v>
                </c:pt>
              </c:numCache>
            </c:numRef>
          </c:val>
        </c:ser>
        <c:ser>
          <c:idx val="1"/>
          <c:order val="1"/>
          <c:tx>
            <c:strRef>
              <c:f>Sheet1!$C$1</c:f>
              <c:strCache>
                <c:ptCount val="1"/>
                <c:pt idx="0">
                  <c:v>Primary Goal</c:v>
                </c:pt>
              </c:strCache>
            </c:strRef>
          </c:tx>
          <c:spPr>
            <a:solidFill>
              <a:srgbClr val="00427A"/>
            </a:solidFill>
          </c:spPr>
          <c:dLbls>
            <c:txPr>
              <a:bodyPr/>
              <a:lstStyle/>
              <a:p>
                <a:pPr>
                  <a:defRPr sz="1200"/>
                </a:pPr>
                <a:endParaRPr lang="en-US"/>
              </a:p>
            </c:txPr>
            <c:showVal val="1"/>
          </c:dLbls>
          <c:cat>
            <c:strRef>
              <c:f>Sheet1!$A$2:$A$11</c:f>
              <c:strCache>
                <c:ptCount val="10"/>
                <c:pt idx="0">
                  <c:v>Change careers</c:v>
                </c:pt>
                <c:pt idx="1">
                  <c:v>Self-improvement/personal enjoyment</c:v>
                </c:pt>
                <c:pt idx="2">
                  <c:v>Obtain or update job-related skills</c:v>
                </c:pt>
                <c:pt idx="3">
                  <c:v>Transfer to a 4-year college or university</c:v>
                </c:pt>
                <c:pt idx="4">
                  <c:v>Obtain an associate degree</c:v>
                </c:pt>
                <c:pt idx="5">
                  <c:v>Complete a certificate program</c:v>
                </c:pt>
                <c:pt idx="9">
                  <c:v>17a. Complete a certificate program</c:v>
                </c:pt>
              </c:strCache>
            </c:strRef>
          </c:cat>
          <c:val>
            <c:numRef>
              <c:f>Sheet1!$C$2:$C$7</c:f>
              <c:numCache>
                <c:formatCode>General</c:formatCode>
                <c:ptCount val="6"/>
                <c:pt idx="0">
                  <c:v>17.3</c:v>
                </c:pt>
                <c:pt idx="1">
                  <c:v>36.800000000000011</c:v>
                </c:pt>
                <c:pt idx="2">
                  <c:v>33.6</c:v>
                </c:pt>
                <c:pt idx="3">
                  <c:v>66</c:v>
                </c:pt>
                <c:pt idx="4">
                  <c:v>41.1</c:v>
                </c:pt>
                <c:pt idx="5">
                  <c:v>18.899999999999999</c:v>
                </c:pt>
              </c:numCache>
            </c:numRef>
          </c:val>
        </c:ser>
        <c:dLbls>
          <c:showVal val="1"/>
        </c:dLbls>
        <c:axId val="106427904"/>
        <c:axId val="106429440"/>
      </c:barChart>
      <c:catAx>
        <c:axId val="106427904"/>
        <c:scaling>
          <c:orientation val="minMax"/>
        </c:scaling>
        <c:axPos val="l"/>
        <c:tickLblPos val="nextTo"/>
        <c:txPr>
          <a:bodyPr/>
          <a:lstStyle/>
          <a:p>
            <a:pPr>
              <a:defRPr sz="1400" b="0">
                <a:latin typeface="+mn-lt"/>
              </a:defRPr>
            </a:pPr>
            <a:endParaRPr lang="en-US"/>
          </a:p>
        </c:txPr>
        <c:crossAx val="106429440"/>
        <c:crossesAt val="0"/>
        <c:auto val="1"/>
        <c:lblAlgn val="ctr"/>
        <c:lblOffset val="100"/>
      </c:catAx>
      <c:valAx>
        <c:axId val="106429440"/>
        <c:scaling>
          <c:orientation val="minMax"/>
        </c:scaling>
        <c:axPos val="b"/>
        <c:majorGridlines/>
        <c:numFmt formatCode="General" sourceLinked="1"/>
        <c:majorTickMark val="none"/>
        <c:tickLblPos val="nextTo"/>
        <c:txPr>
          <a:bodyPr/>
          <a:lstStyle/>
          <a:p>
            <a:pPr>
              <a:defRPr sz="1400"/>
            </a:pPr>
            <a:endParaRPr lang="en-US"/>
          </a:p>
        </c:txPr>
        <c:crossAx val="106427904"/>
        <c:crosses val="autoZero"/>
        <c:crossBetween val="between"/>
      </c:valAx>
    </c:plotArea>
    <c:legend>
      <c:legendPos val="b"/>
      <c:layout>
        <c:manualLayout>
          <c:xMode val="edge"/>
          <c:yMode val="edge"/>
          <c:x val="0.27232393847965325"/>
          <c:y val="0.93023666533208749"/>
          <c:w val="0.50521132288370496"/>
          <c:h val="6.9763334667912402E-2"/>
        </c:manualLayout>
      </c:layout>
      <c:txPr>
        <a:bodyPr/>
        <a:lstStyle/>
        <a:p>
          <a:pPr>
            <a:defRPr sz="1800"/>
          </a:pPr>
          <a:endParaRPr lang="en-US"/>
        </a:p>
      </c:txPr>
    </c:legend>
    <c:plotVisOnly val="1"/>
    <c:dispBlanksAs val="gap"/>
  </c:chart>
  <c:txPr>
    <a:bodyPr/>
    <a:lstStyle/>
    <a:p>
      <a:pPr>
        <a:defRPr sz="1800"/>
      </a:pPr>
      <a:endParaRPr lang="en-US"/>
    </a:p>
  </c:tx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9190842543764641"/>
          <c:y val="4.1666666666666664E-2"/>
          <c:w val="0.41284403669725017"/>
          <c:h val="0.9375"/>
        </c:manualLayout>
      </c:layout>
      <c:pieChart>
        <c:varyColors val="1"/>
        <c:ser>
          <c:idx val="0"/>
          <c:order val="0"/>
          <c:tx>
            <c:strRef>
              <c:f>Sheet1!$B$1</c:f>
              <c:strCache>
                <c:ptCount val="1"/>
                <c:pt idx="0">
                  <c:v>College Name</c:v>
                </c:pt>
              </c:strCache>
            </c:strRef>
          </c:tx>
          <c:spPr>
            <a:solidFill>
              <a:srgbClr val="C78E44"/>
            </a:solidFill>
          </c:spPr>
          <c:dPt>
            <c:idx val="0"/>
            <c:spPr>
              <a:solidFill>
                <a:srgbClr val="00427A">
                  <a:alpha val="74902"/>
                </a:srgbClr>
              </a:solidFill>
            </c:spPr>
          </c:dPt>
          <c:dPt>
            <c:idx val="1"/>
            <c:spPr>
              <a:solidFill>
                <a:srgbClr val="00427A">
                  <a:alpha val="60000"/>
                </a:srgbClr>
              </a:solidFill>
            </c:spPr>
          </c:dPt>
          <c:dPt>
            <c:idx val="2"/>
            <c:spPr>
              <a:solidFill>
                <a:srgbClr val="00427A"/>
              </a:solidFill>
            </c:spPr>
          </c:dPt>
          <c:dPt>
            <c:idx val="4"/>
            <c:spPr>
              <a:solidFill>
                <a:srgbClr val="9F3A0D"/>
              </a:solidFill>
            </c:spPr>
          </c:dPt>
          <c:dPt>
            <c:idx val="5"/>
            <c:spPr>
              <a:solidFill>
                <a:srgbClr val="F2DAB1"/>
              </a:solidFill>
            </c:spPr>
          </c:dPt>
          <c:dLbls>
            <c:txPr>
              <a:bodyPr/>
              <a:lstStyle/>
              <a:p>
                <a:pPr>
                  <a:defRPr sz="1600"/>
                </a:pPr>
                <a:endParaRPr lang="en-US"/>
              </a:p>
            </c:txPr>
            <c:showVal val="1"/>
            <c:showLeaderLines val="1"/>
          </c:dLbls>
          <c:cat>
            <c:strRef>
              <c:f>Sheet1!$A$2:$A$7</c:f>
              <c:strCache>
                <c:ptCount val="6"/>
                <c:pt idx="0">
                  <c:v>None</c:v>
                </c:pt>
                <c:pt idx="1">
                  <c:v>1-14 credits</c:v>
                </c:pt>
                <c:pt idx="2">
                  <c:v>15-29 credits</c:v>
                </c:pt>
                <c:pt idx="3">
                  <c:v>30-44 credits</c:v>
                </c:pt>
                <c:pt idx="4">
                  <c:v>45-60 credits</c:v>
                </c:pt>
                <c:pt idx="5">
                  <c:v>Over 60 credits</c:v>
                </c:pt>
              </c:strCache>
            </c:strRef>
          </c:cat>
          <c:val>
            <c:numRef>
              <c:f>Sheet1!$B$2:$B$7</c:f>
              <c:numCache>
                <c:formatCode>General</c:formatCode>
                <c:ptCount val="6"/>
                <c:pt idx="0">
                  <c:v>10.9</c:v>
                </c:pt>
                <c:pt idx="1">
                  <c:v>26.6</c:v>
                </c:pt>
                <c:pt idx="2">
                  <c:v>19.5</c:v>
                </c:pt>
                <c:pt idx="3">
                  <c:v>14.4</c:v>
                </c:pt>
                <c:pt idx="4">
                  <c:v>12.6</c:v>
                </c:pt>
                <c:pt idx="5">
                  <c:v>16</c:v>
                </c:pt>
              </c:numCache>
            </c:numRef>
          </c:val>
        </c:ser>
        <c:dLbls>
          <c:showVal val="1"/>
        </c:dLbls>
        <c:firstSliceAng val="0"/>
      </c:pieChart>
    </c:plotArea>
    <c:legend>
      <c:legendPos val="r"/>
      <c:layout>
        <c:manualLayout>
          <c:xMode val="edge"/>
          <c:yMode val="edge"/>
          <c:x val="0.64188554985672652"/>
          <c:y val="4.2540190288713906E-2"/>
          <c:w val="0.25916291713535838"/>
          <c:h val="0.85312855424321965"/>
        </c:manualLayout>
      </c:layout>
      <c:txPr>
        <a:bodyPr/>
        <a:lstStyle/>
        <a:p>
          <a:pPr>
            <a:defRPr sz="1400"/>
          </a:pPr>
          <a:endParaRPr lang="en-US"/>
        </a:p>
      </c:txPr>
    </c:legend>
    <c:plotVisOnly val="1"/>
    <c:dispBlanksAs val="zero"/>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Sheet1!$B$1</c:f>
              <c:strCache>
                <c:ptCount val="1"/>
                <c:pt idx="0">
                  <c:v>Caring for Dependents</c:v>
                </c:pt>
              </c:strCache>
            </c:strRef>
          </c:tx>
          <c:spPr>
            <a:solidFill>
              <a:srgbClr val="C78E44"/>
            </a:solidFill>
          </c:spPr>
          <c:dLbls>
            <c:txPr>
              <a:bodyPr/>
              <a:lstStyle/>
              <a:p>
                <a:pPr>
                  <a:defRPr sz="1200"/>
                </a:pPr>
                <a:endParaRPr lang="en-US"/>
              </a:p>
            </c:txPr>
            <c:showVal val="1"/>
          </c:dLbls>
          <c:cat>
            <c:strRef>
              <c:f>Sheet1!$A$2:$A$7</c:f>
              <c:strCache>
                <c:ptCount val="6"/>
                <c:pt idx="0">
                  <c:v>None</c:v>
                </c:pt>
                <c:pt idx="1">
                  <c:v>1-5 hours</c:v>
                </c:pt>
                <c:pt idx="2">
                  <c:v>6-10 hours</c:v>
                </c:pt>
                <c:pt idx="3">
                  <c:v>11-20 hours</c:v>
                </c:pt>
                <c:pt idx="4">
                  <c:v>21-30 hours</c:v>
                </c:pt>
                <c:pt idx="5">
                  <c:v>More than 30 hours</c:v>
                </c:pt>
              </c:strCache>
            </c:strRef>
          </c:cat>
          <c:val>
            <c:numRef>
              <c:f>Sheet1!$B$2:$B$7</c:f>
              <c:numCache>
                <c:formatCode>General</c:formatCode>
                <c:ptCount val="6"/>
                <c:pt idx="0">
                  <c:v>64.2</c:v>
                </c:pt>
                <c:pt idx="1">
                  <c:v>13</c:v>
                </c:pt>
                <c:pt idx="2">
                  <c:v>7.4</c:v>
                </c:pt>
                <c:pt idx="3">
                  <c:v>3.7</c:v>
                </c:pt>
                <c:pt idx="4">
                  <c:v>2.2000000000000002</c:v>
                </c:pt>
                <c:pt idx="5">
                  <c:v>9.4</c:v>
                </c:pt>
              </c:numCache>
            </c:numRef>
          </c:val>
        </c:ser>
        <c:ser>
          <c:idx val="1"/>
          <c:order val="1"/>
          <c:tx>
            <c:strRef>
              <c:f>Sheet1!$C$1</c:f>
              <c:strCache>
                <c:ptCount val="1"/>
                <c:pt idx="0">
                  <c:v>Working for Pay</c:v>
                </c:pt>
              </c:strCache>
            </c:strRef>
          </c:tx>
          <c:spPr>
            <a:solidFill>
              <a:srgbClr val="00427A"/>
            </a:solidFill>
          </c:spPr>
          <c:dLbls>
            <c:txPr>
              <a:bodyPr/>
              <a:lstStyle/>
              <a:p>
                <a:pPr>
                  <a:defRPr sz="1200"/>
                </a:pPr>
                <a:endParaRPr lang="en-US"/>
              </a:p>
            </c:txPr>
            <c:showVal val="1"/>
          </c:dLbls>
          <c:cat>
            <c:strRef>
              <c:f>Sheet1!$A$2:$A$7</c:f>
              <c:strCache>
                <c:ptCount val="6"/>
                <c:pt idx="0">
                  <c:v>None</c:v>
                </c:pt>
                <c:pt idx="1">
                  <c:v>1-5 hours</c:v>
                </c:pt>
                <c:pt idx="2">
                  <c:v>6-10 hours</c:v>
                </c:pt>
                <c:pt idx="3">
                  <c:v>11-20 hours</c:v>
                </c:pt>
                <c:pt idx="4">
                  <c:v>21-30 hours</c:v>
                </c:pt>
                <c:pt idx="5">
                  <c:v>More than 30 hours</c:v>
                </c:pt>
              </c:strCache>
            </c:strRef>
          </c:cat>
          <c:val>
            <c:numRef>
              <c:f>Sheet1!$C$2:$C$7</c:f>
              <c:numCache>
                <c:formatCode>General</c:formatCode>
                <c:ptCount val="6"/>
                <c:pt idx="0">
                  <c:v>26.9</c:v>
                </c:pt>
                <c:pt idx="1">
                  <c:v>6.2</c:v>
                </c:pt>
                <c:pt idx="2">
                  <c:v>6.7</c:v>
                </c:pt>
                <c:pt idx="3">
                  <c:v>13.3</c:v>
                </c:pt>
                <c:pt idx="4">
                  <c:v>22</c:v>
                </c:pt>
                <c:pt idx="5">
                  <c:v>25</c:v>
                </c:pt>
              </c:numCache>
            </c:numRef>
          </c:val>
        </c:ser>
        <c:dLbls/>
        <c:axId val="106775296"/>
        <c:axId val="106776832"/>
      </c:barChart>
      <c:catAx>
        <c:axId val="106775296"/>
        <c:scaling>
          <c:orientation val="minMax"/>
        </c:scaling>
        <c:axPos val="l"/>
        <c:tickLblPos val="nextTo"/>
        <c:txPr>
          <a:bodyPr/>
          <a:lstStyle/>
          <a:p>
            <a:pPr>
              <a:defRPr sz="1400"/>
            </a:pPr>
            <a:endParaRPr lang="en-US"/>
          </a:p>
        </c:txPr>
        <c:crossAx val="106776832"/>
        <c:crosses val="autoZero"/>
        <c:auto val="1"/>
        <c:lblAlgn val="ctr"/>
        <c:lblOffset val="100"/>
      </c:catAx>
      <c:valAx>
        <c:axId val="106776832"/>
        <c:scaling>
          <c:orientation val="minMax"/>
        </c:scaling>
        <c:axPos val="b"/>
        <c:majorGridlines/>
        <c:numFmt formatCode="General" sourceLinked="1"/>
        <c:tickLblPos val="nextTo"/>
        <c:txPr>
          <a:bodyPr/>
          <a:lstStyle/>
          <a:p>
            <a:pPr>
              <a:defRPr sz="1400"/>
            </a:pPr>
            <a:endParaRPr lang="en-US"/>
          </a:p>
        </c:txPr>
        <c:crossAx val="106775296"/>
        <c:crosses val="autoZero"/>
        <c:crossBetween val="between"/>
      </c:valAx>
    </c:plotArea>
    <c:legend>
      <c:legendPos val="b"/>
      <c:layout>
        <c:manualLayout>
          <c:xMode val="edge"/>
          <c:yMode val="edge"/>
          <c:x val="0.25078924129810876"/>
          <c:y val="0.93529029503842165"/>
          <c:w val="0.64487489881521864"/>
          <c:h val="6.470972908047512E-2"/>
        </c:manualLayout>
      </c:layout>
      <c:txPr>
        <a:bodyPr/>
        <a:lstStyle/>
        <a:p>
          <a:pPr>
            <a:defRPr sz="1800"/>
          </a:pPr>
          <a:endParaRPr lang="en-US"/>
        </a:p>
      </c:txPr>
    </c:legend>
    <c:plotVisOnly val="1"/>
    <c:dispBlanksAs val="gap"/>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3" name="Straight Connector 2"/>
        <cdr:cNvSpPr/>
      </cdr:nvSpPr>
      <cdr:spPr>
        <a:xfrm xmlns:a="http://schemas.openxmlformats.org/drawingml/2006/main">
          <a:off x="-533400" y="-2286000"/>
          <a:ext cx="0" cy="0"/>
        </a:xfrm>
        <a:prstGeom xmlns:a="http://schemas.openxmlformats.org/drawingml/2006/main" prst="line">
          <a:avLst/>
        </a:prstGeom>
        <a:ln xmlns:a="http://schemas.openxmlformats.org/drawingml/2006/main" w="2540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1723" tIns="45862" rIns="91723" bIns="45862" rtlCol="0"/>
          <a:lstStyle>
            <a:lvl1pPr algn="l">
              <a:defRPr sz="1200"/>
            </a:lvl1pPr>
          </a:lstStyle>
          <a:p>
            <a:endParaRPr lang="en-US"/>
          </a:p>
        </p:txBody>
      </p:sp>
      <p:sp>
        <p:nvSpPr>
          <p:cNvPr id="3" name="Date Placeholder 2"/>
          <p:cNvSpPr>
            <a:spLocks noGrp="1"/>
          </p:cNvSpPr>
          <p:nvPr>
            <p:ph type="dt" sz="quarter" idx="1"/>
          </p:nvPr>
        </p:nvSpPr>
        <p:spPr>
          <a:xfrm>
            <a:off x="3970960" y="0"/>
            <a:ext cx="3038240" cy="464820"/>
          </a:xfrm>
          <a:prstGeom prst="rect">
            <a:avLst/>
          </a:prstGeom>
        </p:spPr>
        <p:txBody>
          <a:bodyPr vert="horz" lIns="91723" tIns="45862" rIns="91723" bIns="45862" rtlCol="0"/>
          <a:lstStyle>
            <a:lvl1pPr algn="r">
              <a:defRPr sz="1200"/>
            </a:lvl1pPr>
          </a:lstStyle>
          <a:p>
            <a:fld id="{22F4B7A2-EDCA-494D-9B29-2CC7F0AF22C8}" type="datetimeFigureOut">
              <a:rPr lang="en-US" smtClean="0"/>
              <a:pPr/>
              <a:t>8/15/2013</a:t>
            </a:fld>
            <a:endParaRPr lang="en-US"/>
          </a:p>
        </p:txBody>
      </p:sp>
      <p:sp>
        <p:nvSpPr>
          <p:cNvPr id="4" name="Footer Placeholder 3"/>
          <p:cNvSpPr>
            <a:spLocks noGrp="1"/>
          </p:cNvSpPr>
          <p:nvPr>
            <p:ph type="ftr" sz="quarter" idx="2"/>
          </p:nvPr>
        </p:nvSpPr>
        <p:spPr>
          <a:xfrm>
            <a:off x="1" y="8829468"/>
            <a:ext cx="3038240" cy="464820"/>
          </a:xfrm>
          <a:prstGeom prst="rect">
            <a:avLst/>
          </a:prstGeom>
        </p:spPr>
        <p:txBody>
          <a:bodyPr vert="horz" lIns="91723" tIns="45862" rIns="91723" bIns="45862" rtlCol="0" anchor="b"/>
          <a:lstStyle>
            <a:lvl1pPr algn="l">
              <a:defRPr sz="1200"/>
            </a:lvl1pPr>
          </a:lstStyle>
          <a:p>
            <a:endParaRPr lang="en-US"/>
          </a:p>
        </p:txBody>
      </p:sp>
      <p:sp>
        <p:nvSpPr>
          <p:cNvPr id="5" name="Slide Number Placeholder 4"/>
          <p:cNvSpPr>
            <a:spLocks noGrp="1"/>
          </p:cNvSpPr>
          <p:nvPr>
            <p:ph type="sldNum" sz="quarter" idx="3"/>
          </p:nvPr>
        </p:nvSpPr>
        <p:spPr>
          <a:xfrm>
            <a:off x="3970960" y="8829468"/>
            <a:ext cx="3038240" cy="464820"/>
          </a:xfrm>
          <a:prstGeom prst="rect">
            <a:avLst/>
          </a:prstGeom>
        </p:spPr>
        <p:txBody>
          <a:bodyPr vert="horz" lIns="91723" tIns="45862" rIns="91723" bIns="45862" rtlCol="0" anchor="b"/>
          <a:lstStyle>
            <a:lvl1pPr algn="r">
              <a:defRPr sz="1200"/>
            </a:lvl1pPr>
          </a:lstStyle>
          <a:p>
            <a:fld id="{6DCD718E-B8DA-4BC0-946E-EB87F279969D}" type="slidenum">
              <a:rPr lang="en-US" smtClean="0"/>
              <a:pPr/>
              <a:t>‹#›</a:t>
            </a:fld>
            <a:endParaRPr lang="en-US"/>
          </a:p>
        </p:txBody>
      </p:sp>
    </p:spTree>
    <p:extLst>
      <p:ext uri="{BB962C8B-B14F-4D97-AF65-F5344CB8AC3E}">
        <p14:creationId xmlns:p14="http://schemas.microsoft.com/office/powerpoint/2010/main" xmlns="" val="1687021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3" tIns="46586" rIns="93173"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3" tIns="46586" rIns="93173" bIns="46586" rtlCol="0"/>
          <a:lstStyle>
            <a:lvl1pPr algn="r">
              <a:defRPr sz="1200"/>
            </a:lvl1pPr>
          </a:lstStyle>
          <a:p>
            <a:fld id="{EDBC6FBA-7E90-438D-8C7D-CC010FD57D7A}" type="datetimeFigureOut">
              <a:rPr lang="en-US" smtClean="0"/>
              <a:pPr/>
              <a:t>8/15/2013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3" tIns="46586" rIns="93173"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3" tIns="46586" rIns="93173"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3" tIns="46586" rIns="93173"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3" tIns="46586" rIns="93173" bIns="46586" rtlCol="0" anchor="b"/>
          <a:lstStyle>
            <a:lvl1pPr algn="r">
              <a:defRPr sz="1200"/>
            </a:lvl1pPr>
          </a:lstStyle>
          <a:p>
            <a:fld id="{93AF1055-CB92-40EF-BD09-A2225F1FCAC6}" type="slidenum">
              <a:rPr lang="en-US" smtClean="0"/>
              <a:pPr/>
              <a:t>‹#›</a:t>
            </a:fld>
            <a:endParaRPr lang="en-US"/>
          </a:p>
        </p:txBody>
      </p:sp>
    </p:spTree>
    <p:extLst>
      <p:ext uri="{BB962C8B-B14F-4D97-AF65-F5344CB8AC3E}">
        <p14:creationId xmlns:p14="http://schemas.microsoft.com/office/powerpoint/2010/main" xmlns="" val="4117553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cs typeface="Arial" pitchFamily="34" charset="0"/>
              </a:rPr>
              <a:t>This presentation template and accompanying notes provide visuals and talking points you can use to customize presentations for both internal audiences (such as governing board members, faculty, staff, and students) and external audiences (such as reporters and policymakers).</a:t>
            </a:r>
          </a:p>
          <a:p>
            <a:endParaRPr lang="en-US" i="1" dirty="0">
              <a:cs typeface="Arial" pitchFamily="34" charset="0"/>
            </a:endParaRPr>
          </a:p>
          <a:p>
            <a:r>
              <a:rPr lang="en-US" i="1" dirty="0">
                <a:cs typeface="Arial" pitchFamily="34" charset="0"/>
              </a:rPr>
              <a:t>The template is divided into five sections: CCSSE Overview, Student Respondent Profile, CCSSE Benchmarks, Community College Students and Stories, and Strategies to Promote Learning that Matters. Use the section(s) that are most appropriate for the audience and objectives of your presentation.</a:t>
            </a:r>
          </a:p>
          <a:p>
            <a:endParaRPr lang="en-US" i="1" dirty="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cs typeface="Arial" pitchFamily="34" charset="0"/>
              </a:rPr>
              <a:t>The template presents information about CCSSE and puts survey results in context. It also provides placeholders for custom slides that you can use to describe your college, its survey results, and its practices. The template also includes suggestions for the types of information you can include on these customized slides. Refer to your college’s </a:t>
            </a:r>
            <a:r>
              <a:rPr lang="en-US" i="1" dirty="0" smtClean="0">
                <a:cs typeface="Arial" pitchFamily="34" charset="0"/>
              </a:rPr>
              <a:t>institutional reports </a:t>
            </a:r>
            <a:r>
              <a:rPr lang="en-US" i="1" dirty="0">
                <a:cs typeface="Arial" pitchFamily="34" charset="0"/>
              </a:rPr>
              <a:t>for the appropriate data and comparisons for your college</a:t>
            </a:r>
            <a:r>
              <a:rPr lang="en-US" i="1" dirty="0" smtClean="0">
                <a:cs typeface="Arial" pitchFamily="34" charset="0"/>
              </a:rPr>
              <a:t>. </a:t>
            </a:r>
            <a:r>
              <a:rPr lang="en-US" sz="1200" i="1" kern="1200" dirty="0" smtClean="0">
                <a:solidFill>
                  <a:schemeClr val="tx1"/>
                </a:solidFill>
                <a:effectLst/>
                <a:latin typeface="+mn-lt"/>
                <a:ea typeface="+mn-ea"/>
                <a:cs typeface="+mn-cs"/>
              </a:rPr>
              <a:t>You can review your results through the Members Only Online Reporting System by selecting Standard Reports from the vertical navigation bar.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r>
              <a:rPr lang="en-US" i="1" dirty="0" smtClean="0">
                <a:cs typeface="Arial" pitchFamily="34" charset="0"/>
              </a:rPr>
              <a:t>The </a:t>
            </a:r>
            <a:r>
              <a:rPr lang="en-US" i="1" dirty="0">
                <a:cs typeface="Arial" pitchFamily="34" charset="0"/>
              </a:rPr>
              <a:t>PowerPoint template is designed to be flexible. You can c</a:t>
            </a:r>
            <a:r>
              <a:rPr lang="en-US" i="1" dirty="0">
                <a:ea typeface="ＭＳ Ｐゴシック" charset="-128"/>
                <a:cs typeface="Arial" pitchFamily="34" charset="0"/>
              </a:rPr>
              <a:t>ustomize the presentation by adding local information and add or delete slides to modify the length of the presentation and tailor it for various audiences. Please note that recommendations for customization and </a:t>
            </a:r>
            <a:r>
              <a:rPr lang="en-US" i="1" dirty="0" smtClean="0">
                <a:ea typeface="ＭＳ Ｐゴシック" charset="-128"/>
                <a:cs typeface="Arial" pitchFamily="34" charset="0"/>
              </a:rPr>
              <a:t>instructions </a:t>
            </a:r>
            <a:r>
              <a:rPr lang="en-US" i="1" dirty="0">
                <a:ea typeface="ＭＳ Ｐゴシック" charset="-128"/>
                <a:cs typeface="Arial" pitchFamily="34" charset="0"/>
              </a:rPr>
              <a:t>for finding specific data points will be in italics in the ‘notes’ section of each slide</a:t>
            </a:r>
            <a:r>
              <a:rPr lang="en-US" i="1" dirty="0" smtClean="0">
                <a:ea typeface="ＭＳ Ｐゴシック" charset="-128"/>
                <a:cs typeface="Arial" pitchFamily="34" charset="0"/>
              </a:rPr>
              <a:t>.</a:t>
            </a:r>
          </a:p>
          <a:p>
            <a:endParaRPr lang="en-US" i="1" dirty="0" smtClean="0">
              <a:ea typeface="ＭＳ Ｐゴシック" charset="-128"/>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Finally, this tool may be used in conjunction with the CCSSE Drop-In Overview Report Template, a Microsoft Word template that assists colleges in communicating CCSSE data to their college community. </a:t>
            </a:r>
          </a:p>
          <a:p>
            <a:endParaRPr lang="en-US" i="1" dirty="0">
              <a:ea typeface="ＭＳ Ｐゴシック" charset="-128"/>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1</a:t>
            </a:fld>
            <a:endParaRPr lang="en-US" dirty="0"/>
          </a:p>
        </p:txBody>
      </p:sp>
    </p:spTree>
    <p:extLst>
      <p:ext uri="{BB962C8B-B14F-4D97-AF65-F5344CB8AC3E}">
        <p14:creationId xmlns:p14="http://schemas.microsoft.com/office/powerpoint/2010/main" xmlns="" val="3493462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Enrollment Status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XX% of surveyed students report being less than full-time college students</a:t>
            </a:r>
            <a:r>
              <a:rPr lang="en-US" baseline="0" dirty="0" smtClean="0"/>
              <a:t> compared to 28% of the 2013 </a:t>
            </a:r>
            <a:r>
              <a:rPr lang="en-US" i="1" baseline="0" dirty="0" smtClean="0"/>
              <a:t>CCSSE </a:t>
            </a:r>
            <a:r>
              <a:rPr lang="en-US" baseline="0" dirty="0" smtClean="0"/>
              <a:t>Cohort colleges’ student respondents (</a:t>
            </a:r>
            <a:r>
              <a:rPr lang="en-US" i="1" baseline="0" dirty="0" smtClean="0"/>
              <a:t>CCSSE</a:t>
            </a:r>
            <a:r>
              <a:rPr lang="en-US" i="0" baseline="0" dirty="0" smtClean="0"/>
              <a:t>  </a:t>
            </a:r>
            <a:r>
              <a:rPr lang="en-US" baseline="0" dirty="0" smtClean="0"/>
              <a:t>2013 Cohort Overview).  XX% </a:t>
            </a:r>
            <a:r>
              <a:rPr lang="en-US" i="1" u="none" dirty="0" smtClean="0"/>
              <a:t>(survey</a:t>
            </a:r>
            <a:r>
              <a:rPr lang="en-US" i="1" u="none" baseline="0" dirty="0" smtClean="0"/>
              <a:t> item #2, </a:t>
            </a:r>
            <a:r>
              <a:rPr lang="en-US" i="1" u="none" dirty="0" smtClean="0"/>
              <a:t>Standard Reports/Appendix/Table 1: Respondents to Underlying Populations)  </a:t>
            </a:r>
            <a:r>
              <a:rPr lang="en-US" i="0" u="none" dirty="0" smtClean="0"/>
              <a:t>of</a:t>
            </a:r>
            <a:r>
              <a:rPr lang="en-US" i="0" u="none" baseline="0" dirty="0" smtClean="0"/>
              <a:t> the student respondents at our college report attending full-time, while 72% of the 2013 </a:t>
            </a:r>
            <a:r>
              <a:rPr lang="en-US" i="1" u="none" baseline="0" dirty="0" smtClean="0"/>
              <a:t>CCSSE</a:t>
            </a:r>
            <a:r>
              <a:rPr lang="en-US" i="0" u="none" baseline="0" dirty="0" smtClean="0"/>
              <a:t> Cohort colleges’ student respondents attended full-time.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u="non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Population data* </a:t>
            </a:r>
            <a:r>
              <a:rPr lang="en-US" dirty="0"/>
              <a:t>for all students at our college, however, is XX% less than full-time and XX% </a:t>
            </a:r>
            <a:r>
              <a:rPr lang="en-US" dirty="0" smtClean="0"/>
              <a:t>full-time. </a:t>
            </a:r>
            <a:r>
              <a:rPr lang="en-US" u="none" dirty="0" smtClean="0"/>
              <a:t>This inverse representation is a result of the sampling technique and the in-class administration process. For this reason, survey results are either weighted or disaggregated on the full-time/less than full-time variable so that reports will accurately </a:t>
            </a:r>
            <a:r>
              <a:rPr lang="en-US" dirty="0" smtClean="0"/>
              <a:t>reflect the underlying student population.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u="non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u="none" dirty="0" smtClean="0"/>
              <a:t>*Population</a:t>
            </a:r>
            <a:r>
              <a:rPr lang="en-US" u="none" baseline="0" dirty="0" smtClean="0"/>
              <a:t> data are those reported for the most recent IPEDS enrollment report. </a:t>
            </a:r>
            <a:r>
              <a:rPr lang="en-US" u="none" dirty="0" smtClean="0"/>
              <a:t> </a:t>
            </a:r>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Age</a:t>
            </a:r>
            <a:endParaRPr lang="en-US" dirty="0" smtClean="0"/>
          </a:p>
          <a:p>
            <a:r>
              <a:rPr lang="en-US" dirty="0"/>
              <a:t>Student respondents at our college range in age from XX to XX years old. Approximately XX% are between 18 to </a:t>
            </a:r>
            <a:r>
              <a:rPr lang="en-US" dirty="0" smtClean="0"/>
              <a:t>24</a:t>
            </a:r>
            <a:r>
              <a:rPr lang="en-US" baseline="0" dirty="0" smtClean="0"/>
              <a:t> </a:t>
            </a:r>
            <a:r>
              <a:rPr lang="en-US" dirty="0" smtClean="0"/>
              <a:t>years old while XX</a:t>
            </a:r>
            <a:r>
              <a:rPr lang="en-US" dirty="0"/>
              <a:t>% are </a:t>
            </a:r>
            <a:r>
              <a:rPr lang="en-US" dirty="0" smtClean="0"/>
              <a:t>25+. </a:t>
            </a:r>
            <a:r>
              <a:rPr lang="en-US" sz="1200" i="1" kern="1200" dirty="0" smtClean="0">
                <a:solidFill>
                  <a:schemeClr val="tx1"/>
                </a:solidFill>
                <a:latin typeface="+mn-lt"/>
                <a:ea typeface="+mn-ea"/>
                <a:cs typeface="+mn-cs"/>
              </a:rPr>
              <a:t>Compare</a:t>
            </a:r>
            <a:r>
              <a:rPr lang="en-US" sz="1200" i="1" kern="1200" baseline="0" dirty="0" smtClean="0">
                <a:solidFill>
                  <a:schemeClr val="tx1"/>
                </a:solidFill>
                <a:latin typeface="+mn-lt"/>
                <a:ea typeface="+mn-ea"/>
                <a:cs typeface="+mn-cs"/>
              </a:rPr>
              <a:t> this data with cohort respondents</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i="1" dirty="0" smtClean="0"/>
              <a:t>(survey item #29, Standard Reports/Appendix/Table 1: Respondents to Underlying Populations)</a:t>
            </a:r>
          </a:p>
          <a:p>
            <a:r>
              <a:rPr lang="en-US" b="1"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Sex</a:t>
            </a:r>
            <a:endParaRPr lang="en-US" dirty="0" smtClean="0"/>
          </a:p>
          <a:p>
            <a:r>
              <a:rPr lang="en-US" dirty="0" smtClean="0"/>
              <a:t>XX% of</a:t>
            </a:r>
            <a:r>
              <a:rPr lang="en-US" baseline="0" dirty="0" smtClean="0"/>
              <a:t> student</a:t>
            </a:r>
            <a:r>
              <a:rPr lang="en-US" dirty="0" smtClean="0"/>
              <a:t> respondents are male and XX% are female. </a:t>
            </a:r>
            <a:r>
              <a:rPr lang="en-US" sz="1200" i="1" kern="1200" dirty="0" smtClean="0">
                <a:solidFill>
                  <a:schemeClr val="tx1"/>
                </a:solidFill>
                <a:latin typeface="+mn-lt"/>
                <a:ea typeface="+mn-ea"/>
                <a:cs typeface="+mn-cs"/>
              </a:rPr>
              <a:t>Compare</a:t>
            </a:r>
            <a:r>
              <a:rPr lang="en-US" sz="1200" i="1" kern="1200" baseline="0" dirty="0" smtClean="0">
                <a:solidFill>
                  <a:schemeClr val="tx1"/>
                </a:solidFill>
                <a:latin typeface="+mn-lt"/>
                <a:ea typeface="+mn-ea"/>
                <a:cs typeface="+mn-cs"/>
              </a:rPr>
              <a:t> this data with cohort respondents</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i="1" dirty="0" smtClean="0"/>
              <a:t>(survey item #30, Standard Reports/Appendix/Table 1: Respondents to Underlying Populations)</a:t>
            </a:r>
            <a:endParaRPr lang="en-US" dirty="0" smtClean="0"/>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Racial Identification</a:t>
            </a:r>
            <a:endParaRPr lang="en-US" dirty="0" smtClean="0"/>
          </a:p>
          <a:p>
            <a:r>
              <a:rPr lang="en-US" dirty="0" smtClean="0"/>
              <a:t>XX% of our student respondents identify themselves as White/Non-Hispanic, XX% as Hispanic,</a:t>
            </a:r>
            <a:r>
              <a:rPr lang="en-US" baseline="0" dirty="0" smtClean="0"/>
              <a:t> </a:t>
            </a:r>
            <a:r>
              <a:rPr lang="en-US" dirty="0" smtClean="0"/>
              <a:t>Latino,</a:t>
            </a:r>
            <a:r>
              <a:rPr lang="en-US" baseline="0" dirty="0" smtClean="0"/>
              <a:t> or </a:t>
            </a:r>
            <a:r>
              <a:rPr lang="en-US" dirty="0" smtClean="0"/>
              <a:t>Spanish, XX% as Black or African American, and XX% as Asian, Asian American, or Pacific Islander. XX% of the student respondents are American Indian or Native American. XX% marked </a:t>
            </a:r>
            <a:r>
              <a:rPr lang="en-US" i="1" dirty="0" smtClean="0"/>
              <a:t>other</a:t>
            </a:r>
            <a:r>
              <a:rPr lang="en-US" dirty="0" smtClean="0"/>
              <a:t> when responding to the question, “What is your racial identification?” </a:t>
            </a:r>
            <a:r>
              <a:rPr lang="en-US" sz="1200" i="1" kern="1200" dirty="0" smtClean="0">
                <a:solidFill>
                  <a:schemeClr val="tx1"/>
                </a:solidFill>
                <a:latin typeface="+mn-lt"/>
                <a:ea typeface="+mn-ea"/>
                <a:cs typeface="+mn-cs"/>
              </a:rPr>
              <a:t>Compare</a:t>
            </a:r>
            <a:r>
              <a:rPr lang="en-US" sz="1200" i="1" kern="1200" baseline="0" dirty="0" smtClean="0">
                <a:solidFill>
                  <a:schemeClr val="tx1"/>
                </a:solidFill>
                <a:latin typeface="+mn-lt"/>
                <a:ea typeface="+mn-ea"/>
                <a:cs typeface="+mn-cs"/>
              </a:rPr>
              <a:t> this data with cohort respondents</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i="1" dirty="0" smtClean="0"/>
              <a:t>(survey item #34, Standard Reports/Appendix/Table 1: Respondents to Underlying Populations)</a:t>
            </a:r>
          </a:p>
          <a:p>
            <a:r>
              <a:rPr lang="en-US" dirty="0" smtClean="0"/>
              <a:t> </a:t>
            </a:r>
          </a:p>
          <a:p>
            <a:r>
              <a:rPr lang="en-US" b="1" u="sng" dirty="0" smtClean="0"/>
              <a:t>International Students</a:t>
            </a:r>
            <a:endParaRPr lang="en-US" dirty="0" smtClean="0"/>
          </a:p>
          <a:p>
            <a:r>
              <a:rPr lang="en-US" dirty="0" smtClean="0"/>
              <a:t>XX% of our students responded </a:t>
            </a:r>
            <a:r>
              <a:rPr lang="en-US" i="1" dirty="0" smtClean="0"/>
              <a:t>yes</a:t>
            </a:r>
            <a:r>
              <a:rPr lang="en-US" dirty="0" smtClean="0"/>
              <a:t> to the question, “Are you an international student or foreign national?” </a:t>
            </a:r>
            <a:r>
              <a:rPr lang="en-US" i="1" dirty="0" smtClean="0"/>
              <a:t>(survey item #33, Standard Reports/Appendix/Table 1: Respondents to Underlying Populations).</a:t>
            </a:r>
          </a:p>
          <a:p>
            <a:endParaRPr lang="en-US" dirty="0" smtClean="0"/>
          </a:p>
          <a:p>
            <a:r>
              <a:rPr lang="en-US" b="1" u="sng" dirty="0" smtClean="0"/>
              <a:t>Limited English Speaking Students</a:t>
            </a:r>
            <a:endParaRPr lang="en-US" dirty="0" smtClean="0"/>
          </a:p>
          <a:p>
            <a:r>
              <a:rPr lang="en-US" dirty="0" smtClean="0"/>
              <a:t>At our institution, XX% of </a:t>
            </a:r>
            <a:r>
              <a:rPr lang="en-US" i="1" dirty="0" smtClean="0"/>
              <a:t>CCSSE</a:t>
            </a:r>
            <a:r>
              <a:rPr lang="en-US" dirty="0" smtClean="0"/>
              <a:t> </a:t>
            </a:r>
            <a:r>
              <a:rPr lang="en-US" baseline="0" dirty="0" smtClean="0"/>
              <a:t>respondents</a:t>
            </a:r>
            <a:r>
              <a:rPr lang="en-US" dirty="0" smtClean="0"/>
              <a:t> are non-native English speakers </a:t>
            </a:r>
            <a:r>
              <a:rPr lang="en-US" i="1" dirty="0" smtClean="0"/>
              <a:t>(survey item #32, Standard Reports for [College Name]/All Students/Frequencies)</a:t>
            </a:r>
            <a:r>
              <a:rPr lang="en-US" dirty="0" smtClean="0"/>
              <a:t>.</a:t>
            </a:r>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u="sng" dirty="0" smtClean="0"/>
              <a:t>First-Generation Status</a:t>
            </a:r>
            <a:endParaRPr lang="en-US" dirty="0" smtClean="0"/>
          </a:p>
          <a:p>
            <a:r>
              <a:rPr lang="en-US" dirty="0" smtClean="0"/>
              <a:t>XX% </a:t>
            </a:r>
            <a:r>
              <a:rPr lang="en-US" i="1" dirty="0" smtClean="0"/>
              <a:t>(will need to be calculated using the raw data file – see explanation that follows) </a:t>
            </a:r>
            <a:r>
              <a:rPr lang="en-US" dirty="0" smtClean="0"/>
              <a:t>of student respondents indicate that neither parent has earned a degree higher than a high school diploma nor has college experience; accordingly, these students are considered "first-generation.”  XX% indicate that their mothers’ highest level of education is a high school </a:t>
            </a:r>
            <a:r>
              <a:rPr lang="en-US" i="0" dirty="0" smtClean="0"/>
              <a:t>diploma (with no college experience), </a:t>
            </a:r>
            <a:r>
              <a:rPr lang="en-US" dirty="0" smtClean="0"/>
              <a:t>and XX% indicate that level for their fathers </a:t>
            </a:r>
            <a:r>
              <a:rPr lang="en-US" i="1" dirty="0" smtClean="0"/>
              <a:t>(survey item #36, Standard Reports for [College Name]/All Students/Frequencies).</a:t>
            </a:r>
          </a:p>
          <a:p>
            <a:r>
              <a:rPr lang="en-US" i="1" dirty="0" smtClean="0"/>
              <a:t> </a:t>
            </a:r>
          </a:p>
          <a:p>
            <a:r>
              <a:rPr lang="en-US" i="1" dirty="0" smtClean="0"/>
              <a:t>How to calculate the percentage of first generation respondents using your college’s raw data file:</a:t>
            </a:r>
          </a:p>
          <a:p>
            <a:pPr lvl="0"/>
            <a:r>
              <a:rPr lang="en-US" sz="1200" i="1" kern="1200" dirty="0" smtClean="0">
                <a:solidFill>
                  <a:schemeClr val="tx1"/>
                </a:solidFill>
                <a:effectLst/>
                <a:latin typeface="+mn-lt"/>
                <a:ea typeface="+mn-ea"/>
                <a:cs typeface="+mn-cs"/>
              </a:rPr>
              <a:t>In the raw data file, find the IWEIGHT column. </a:t>
            </a:r>
          </a:p>
          <a:p>
            <a:pPr lvl="0"/>
            <a:r>
              <a:rPr lang="en-US" sz="1200" i="1" kern="1200" dirty="0" smtClean="0">
                <a:solidFill>
                  <a:schemeClr val="tx1"/>
                </a:solidFill>
                <a:effectLst/>
                <a:latin typeface="+mn-lt"/>
                <a:ea typeface="+mn-ea"/>
                <a:cs typeface="+mn-cs"/>
              </a:rPr>
              <a:t>Perform a sort of this column.</a:t>
            </a:r>
          </a:p>
          <a:p>
            <a:pPr lvl="0"/>
            <a:r>
              <a:rPr lang="en-US" sz="1200" i="1" kern="1200" dirty="0" smtClean="0">
                <a:solidFill>
                  <a:schemeClr val="tx1"/>
                </a:solidFill>
                <a:effectLst/>
                <a:latin typeface="+mn-lt"/>
                <a:ea typeface="+mn-ea"/>
                <a:cs typeface="+mn-cs"/>
              </a:rPr>
              <a:t>Scroll down to where data no longer populate the cells.</a:t>
            </a:r>
          </a:p>
          <a:p>
            <a:pPr lvl="0"/>
            <a:r>
              <a:rPr lang="en-US" sz="1200" i="1" kern="1200" dirty="0" smtClean="0">
                <a:solidFill>
                  <a:schemeClr val="tx1"/>
                </a:solidFill>
                <a:effectLst/>
                <a:latin typeface="+mn-lt"/>
                <a:ea typeface="+mn-ea"/>
                <a:cs typeface="+mn-cs"/>
              </a:rPr>
              <a:t>Delete all rows in which there are no IWEIGHT data. This will leave you with unduplicated survey responses.</a:t>
            </a:r>
          </a:p>
          <a:p>
            <a:pPr lvl="0"/>
            <a:r>
              <a:rPr lang="en-US" sz="1200" i="1" kern="1200" dirty="0" smtClean="0">
                <a:solidFill>
                  <a:schemeClr val="tx1"/>
                </a:solidFill>
                <a:effectLst/>
                <a:latin typeface="+mn-lt"/>
                <a:ea typeface="+mn-ea"/>
                <a:cs typeface="+mn-cs"/>
              </a:rPr>
              <a:t>Find the GENERATION column.</a:t>
            </a:r>
          </a:p>
          <a:p>
            <a:pPr lvl="0"/>
            <a:r>
              <a:rPr lang="en-US" sz="1200" i="1" kern="1200" dirty="0" smtClean="0">
                <a:solidFill>
                  <a:schemeClr val="tx1"/>
                </a:solidFill>
                <a:effectLst/>
                <a:latin typeface="+mn-lt"/>
                <a:ea typeface="+mn-ea"/>
                <a:cs typeface="+mn-cs"/>
              </a:rPr>
              <a:t>Perform a sort of this column.</a:t>
            </a:r>
          </a:p>
          <a:p>
            <a:pPr lvl="0"/>
            <a:r>
              <a:rPr lang="en-US" sz="1200" i="1" kern="1200" dirty="0" smtClean="0">
                <a:solidFill>
                  <a:schemeClr val="tx1"/>
                </a:solidFill>
                <a:effectLst/>
                <a:latin typeface="+mn-lt"/>
                <a:ea typeface="+mn-ea"/>
                <a:cs typeface="+mn-cs"/>
              </a:rPr>
              <a:t>Students who responded that neither parent attended some college will have a response value of “1,” and students who responded that at least one of their parents attended some college will have a response value of “2.”</a:t>
            </a:r>
          </a:p>
          <a:p>
            <a:r>
              <a:rPr lang="en-US" sz="1200" i="1" kern="1200" dirty="0" smtClean="0">
                <a:solidFill>
                  <a:schemeClr val="tx1"/>
                </a:solidFill>
                <a:effectLst/>
                <a:latin typeface="+mn-lt"/>
                <a:ea typeface="+mn-ea"/>
                <a:cs typeface="+mn-cs"/>
              </a:rPr>
              <a:t>To calculate the percentage of first-generation respondents, sum the “1” response values. Then, divide that number by the total count of the “1” and “2” response values.</a:t>
            </a:r>
            <a:endParaRPr lang="en-US" i="1" dirty="0" smtClean="0"/>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Educational Attainment</a:t>
            </a:r>
            <a:endParaRPr lang="en-US" dirty="0" smtClean="0"/>
          </a:p>
          <a:p>
            <a:r>
              <a:rPr lang="en-US" dirty="0" smtClean="0"/>
              <a:t>XX% of the respondents report starting their college careers at this community college. Approximately XX% of student</a:t>
            </a:r>
            <a:r>
              <a:rPr lang="en-US" baseline="0" dirty="0" smtClean="0"/>
              <a:t> respondents</a:t>
            </a:r>
            <a:r>
              <a:rPr lang="en-US" dirty="0" smtClean="0"/>
              <a:t> indicate that their highest level of educational attainment is a high school diploma or GED, XX% have completed fewer than 30 credit hours of college-level work,  XX% report having either a certificate or an associate degree, XX% have earned a bachelor’s degree, and XX% have earned an advanced degree </a:t>
            </a:r>
            <a:r>
              <a:rPr lang="en-US" i="1" dirty="0" smtClean="0"/>
              <a:t>(survey items #1, #23, and #35, Standard Reports for [College Name]/All Students/Frequencies).</a:t>
            </a:r>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Goals</a:t>
            </a:r>
            <a:endParaRPr lang="en-US" dirty="0" smtClean="0"/>
          </a:p>
          <a:p>
            <a:r>
              <a:rPr lang="en-US" i="0" dirty="0" smtClean="0"/>
              <a:t>Students</a:t>
            </a:r>
            <a:r>
              <a:rPr lang="en-US" i="0" baseline="0" dirty="0" smtClean="0"/>
              <a:t> were asked to indicate their reasons or goals for attending this college; students could choose more than one primary and secondary goal. </a:t>
            </a:r>
            <a:r>
              <a:rPr lang="en-US" i="1" baseline="0" dirty="0" smtClean="0"/>
              <a:t>The majority</a:t>
            </a:r>
            <a:r>
              <a:rPr lang="en-US" i="0" baseline="0" dirty="0" smtClean="0"/>
              <a:t>, XX% indicated that transferring to a 4-year college or university is a primary goal, while XX% indicated this as a secondary goal.  XX% indicated that obtaining a degree or certificate is a primary goal, while XX% indicated  this is a secondary goal.  Additionally, XX% indicated that obtaining or updating job-related skills is a primary goal, while XX% indicated that self-improvement/personal enjoyment is a primary goal </a:t>
            </a:r>
            <a:r>
              <a:rPr lang="en-US" i="1" dirty="0" smtClean="0"/>
              <a:t>(survey item #17,</a:t>
            </a:r>
            <a:r>
              <a:rPr lang="en-US" i="1" baseline="0" dirty="0" smtClean="0"/>
              <a:t> </a:t>
            </a:r>
            <a:r>
              <a:rPr lang="en-US" i="1" dirty="0" smtClean="0"/>
              <a:t>Standard Reports for [College Name]/All Students/Frequencies).</a:t>
            </a:r>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Total</a:t>
            </a:r>
            <a:r>
              <a:rPr lang="en-US" b="1" u="sng" baseline="0" dirty="0" smtClean="0"/>
              <a:t> </a:t>
            </a:r>
            <a:r>
              <a:rPr lang="en-US" b="1" u="sng" dirty="0" smtClean="0"/>
              <a:t>Credit Hours Earned</a:t>
            </a:r>
            <a:endParaRPr lang="en-US" dirty="0" smtClean="0"/>
          </a:p>
          <a:p>
            <a:r>
              <a:rPr lang="en-US" dirty="0" smtClean="0"/>
              <a:t>XX% of surveyed students have completed fewer than 15 credit hours, XX% have completed 15-29 credit hours, and XX% have completed more than 30 credit hours </a:t>
            </a:r>
            <a:r>
              <a:rPr lang="en-US" i="1" dirty="0" smtClean="0"/>
              <a:t>(survey item #23,</a:t>
            </a:r>
            <a:r>
              <a:rPr lang="en-US" i="1" baseline="0" dirty="0" smtClean="0"/>
              <a:t> </a:t>
            </a:r>
            <a:r>
              <a:rPr lang="en-US" i="1" dirty="0" smtClean="0"/>
              <a:t>Standard Reports for [College Name]/All Students/Frequencies).</a:t>
            </a:r>
          </a:p>
          <a:p>
            <a:r>
              <a:rPr lang="en-US" b="1" dirty="0" smtClean="0"/>
              <a:t>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External Commitments</a:t>
            </a:r>
            <a:endParaRPr lang="en-US" dirty="0" smtClean="0"/>
          </a:p>
          <a:p>
            <a:r>
              <a:rPr lang="en-US" dirty="0" smtClean="0"/>
              <a:t>XX% of student</a:t>
            </a:r>
            <a:r>
              <a:rPr lang="en-US" baseline="0" dirty="0" smtClean="0"/>
              <a:t> respondents</a:t>
            </a:r>
            <a:r>
              <a:rPr lang="en-US" dirty="0" smtClean="0"/>
              <a:t> work 21 or more hours per week, XX% care for dependents at least six hours per week, and XX% spend at least six hours per week commuting to class </a:t>
            </a:r>
            <a:r>
              <a:rPr lang="en-US" i="1" dirty="0" smtClean="0"/>
              <a:t>(survey items</a:t>
            </a:r>
            <a:r>
              <a:rPr lang="en-US" i="1" baseline="0" dirty="0" smtClean="0"/>
              <a:t> #10b, #10d, and #10e, </a:t>
            </a:r>
            <a:r>
              <a:rPr lang="en-US" i="1" dirty="0" smtClean="0"/>
              <a:t>Standard Reports for [College Name]/All Students/Frequencies).</a:t>
            </a:r>
          </a:p>
          <a:p>
            <a:r>
              <a:rPr lang="en-US" i="1" dirty="0" smtClean="0"/>
              <a:t> </a:t>
            </a:r>
          </a:p>
        </p:txBody>
      </p:sp>
      <p:sp>
        <p:nvSpPr>
          <p:cNvPr id="4" name="Slide Number Placeholder 3"/>
          <p:cNvSpPr>
            <a:spLocks noGrp="1"/>
          </p:cNvSpPr>
          <p:nvPr>
            <p:ph type="sldNum" sz="quarter" idx="10"/>
          </p:nvPr>
        </p:nvSpPr>
        <p:spPr/>
        <p:txBody>
          <a:bodyPr/>
          <a:lstStyle/>
          <a:p>
            <a:fld id="{93AF1055-CB92-40EF-BD09-A2225F1FCAC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College-Sponsored Activities</a:t>
            </a:r>
            <a:endParaRPr lang="en-US" dirty="0" smtClean="0"/>
          </a:p>
          <a:p>
            <a:r>
              <a:rPr lang="en-US" i="1" dirty="0" smtClean="0"/>
              <a:t>Over three-quarters </a:t>
            </a:r>
            <a:r>
              <a:rPr lang="en-US" baseline="0" dirty="0" smtClean="0"/>
              <a:t>(</a:t>
            </a:r>
            <a:r>
              <a:rPr lang="en-US" dirty="0" smtClean="0"/>
              <a:t>XX%) of student</a:t>
            </a:r>
            <a:r>
              <a:rPr lang="en-US" baseline="0" dirty="0" smtClean="0"/>
              <a:t> respondents</a:t>
            </a:r>
            <a:r>
              <a:rPr lang="en-US" dirty="0" smtClean="0"/>
              <a:t> do not</a:t>
            </a:r>
            <a:r>
              <a:rPr lang="en-US" baseline="0" dirty="0" smtClean="0"/>
              <a:t> participate in any college-sponsored activities (including organizations, campus publications, student government, intercollegiate or intramural sports, etc.) while </a:t>
            </a:r>
            <a:r>
              <a:rPr lang="en-US" dirty="0" smtClean="0"/>
              <a:t>XX% </a:t>
            </a:r>
            <a:r>
              <a:rPr lang="en-US" i="0" dirty="0" smtClean="0"/>
              <a:t>typically</a:t>
            </a:r>
            <a:r>
              <a:rPr lang="en-US" i="0" baseline="0" dirty="0" smtClean="0"/>
              <a:t> spend only 1 to </a:t>
            </a:r>
            <a:r>
              <a:rPr lang="en-US" baseline="0" dirty="0" smtClean="0"/>
              <a:t>5 hours per week participating in these activities</a:t>
            </a:r>
            <a:r>
              <a:rPr lang="en-US" i="1" dirty="0" smtClean="0"/>
              <a:t>(survey item</a:t>
            </a:r>
            <a:r>
              <a:rPr lang="en-US" i="1" baseline="0" dirty="0" smtClean="0"/>
              <a:t> #10c, </a:t>
            </a:r>
            <a:r>
              <a:rPr lang="en-US" i="1" dirty="0" smtClean="0"/>
              <a:t>Standard Reports for [College Name]/All Students/Frequencies).</a:t>
            </a:r>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20</a:t>
            </a:fld>
            <a:endParaRPr lang="en-US"/>
          </a:p>
        </p:txBody>
      </p:sp>
    </p:spTree>
    <p:extLst>
      <p:ext uri="{BB962C8B-B14F-4D97-AF65-F5344CB8AC3E}">
        <p14:creationId xmlns:p14="http://schemas.microsoft.com/office/powerpoint/2010/main" xmlns="" val="3170241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cs typeface="Arial" pitchFamily="34" charset="0"/>
              </a:rPr>
              <a:t>The Center reports </a:t>
            </a:r>
            <a:r>
              <a:rPr lang="en-US" dirty="0">
                <a:latin typeface="+mn-lt"/>
                <a:cs typeface="Arial" pitchFamily="34" charset="0"/>
              </a:rPr>
              <a:t>survey results in two ways: students’ responses to individual survey items, which are presented in absolute terms, and national benchmarks.</a:t>
            </a:r>
          </a:p>
          <a:p>
            <a:endParaRPr lang="en-US" dirty="0" smtClean="0">
              <a:latin typeface="+mn-lt"/>
              <a:cs typeface="Arial" pitchFamily="34" charset="0"/>
            </a:endParaRPr>
          </a:p>
          <a:p>
            <a:r>
              <a:rPr lang="en-US" dirty="0" smtClean="0">
                <a:latin typeface="+mn-lt"/>
                <a:cs typeface="Arial" pitchFamily="34" charset="0"/>
              </a:rPr>
              <a:t>Benchmarks </a:t>
            </a:r>
            <a:r>
              <a:rPr lang="en-US" dirty="0">
                <a:latin typeface="+mn-lt"/>
                <a:cs typeface="Arial" pitchFamily="34" charset="0"/>
              </a:rPr>
              <a:t>are groups of conceptually related items that address key areas of student engagement. </a:t>
            </a:r>
            <a:r>
              <a:rPr lang="en-US" i="1" dirty="0">
                <a:latin typeface="+mn-lt"/>
                <a:cs typeface="Arial" pitchFamily="34" charset="0"/>
              </a:rPr>
              <a:t>CCSSE</a:t>
            </a:r>
            <a:r>
              <a:rPr lang="en-US" dirty="0">
                <a:latin typeface="+mn-lt"/>
                <a:cs typeface="Arial" pitchFamily="34" charset="0"/>
              </a:rPr>
              <a:t>’s five benchmarks denote areas that educational research has shown to be important in quality educational </a:t>
            </a:r>
            <a:r>
              <a:rPr lang="en-US" dirty="0" smtClean="0">
                <a:latin typeface="+mn-lt"/>
                <a:cs typeface="Arial" pitchFamily="34" charset="0"/>
              </a:rPr>
              <a:t>practice.</a:t>
            </a:r>
            <a:r>
              <a:rPr lang="en-US" baseline="0" dirty="0" smtClean="0">
                <a:latin typeface="+mn-lt"/>
                <a:cs typeface="Arial" pitchFamily="34" charset="0"/>
              </a:rPr>
              <a:t> </a:t>
            </a:r>
            <a:r>
              <a:rPr lang="en-US" dirty="0" smtClean="0">
                <a:latin typeface="+mn-lt"/>
                <a:cs typeface="Arial" pitchFamily="34" charset="0"/>
              </a:rPr>
              <a:t>The </a:t>
            </a:r>
            <a:r>
              <a:rPr lang="en-US" dirty="0">
                <a:latin typeface="+mn-lt"/>
                <a:cs typeface="Arial" pitchFamily="34" charset="0"/>
              </a:rPr>
              <a:t>five benchmarks of effective educational </a:t>
            </a:r>
            <a:r>
              <a:rPr lang="en-US" b="0" dirty="0">
                <a:latin typeface="+mn-lt"/>
                <a:cs typeface="Arial" pitchFamily="34" charset="0"/>
              </a:rPr>
              <a:t>practice are active and collaborative learning, student effort, academic challenge, student-faculty interaction, and support for learners.</a:t>
            </a:r>
          </a:p>
          <a:p>
            <a:endParaRPr lang="en-US" dirty="0">
              <a:latin typeface="+mn-lt"/>
            </a:endParaRPr>
          </a:p>
          <a:p>
            <a:endParaRPr lang="en-US" dirty="0">
              <a:latin typeface="+mn-lt"/>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21</a:t>
            </a:fld>
            <a:endParaRPr lang="en-US"/>
          </a:p>
        </p:txBody>
      </p:sp>
    </p:spTree>
    <p:extLst>
      <p:ext uri="{BB962C8B-B14F-4D97-AF65-F5344CB8AC3E}">
        <p14:creationId xmlns:p14="http://schemas.microsoft.com/office/powerpoint/2010/main" xmlns="" val="2212317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dirty="0" smtClean="0">
                <a:solidFill>
                  <a:schemeClr val="tx1"/>
                </a:solidFill>
                <a:effectLst/>
                <a:latin typeface="+mn-lt"/>
                <a:ea typeface="+mn-ea"/>
                <a:cs typeface="+mn-cs"/>
              </a:rPr>
              <a:t>Students learn more when they are actively involved in their education and have opportunities to think about and apply what they are learning in different settings. Through collaborating with others to solve problems or master challenging content, students develop valuable skills that prepare them to deal with the kinds of situations and problems they will encounter in the workplace, the community, and their personal lives. </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Give relevant survey results, such as the percentage of students who answered “often” or “very often” on survey items #4a, #4b, #4f, #4g, #4h, #4i, and #4r (Standard Reports for [College Name]/All Students/Frequencies).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Discuss a specific type of collaborative learning that takes place at your college. For example “Several instructors at [College Name] use collaborative service-learning/public service projects as key components of their instruction. Service-learning experiences not only develop teamwork and problem-solving skills, but these experiences also make real-world issues a part of our students’ education.”</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The following seven survey items contribute to this benchmark:</a:t>
            </a:r>
          </a:p>
          <a:p>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During the current school year, how often have you: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Asked questions in class or contributed to class discussions (#4a)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Made a class presentation (#4b)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Worked with other students on projects during class (#4f)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Worked with classmates outside of class to prepare class assignments (#4g)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Tutored or taught other students (paid or voluntary) (#4h)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Participated in a community-based project as a part of a regular course (#4i) </a:t>
            </a:r>
            <a:endParaRPr lang="en-US" sz="1200" kern="1200" dirty="0" smtClean="0">
              <a:solidFill>
                <a:schemeClr val="tx1"/>
              </a:solidFill>
              <a:effectLst/>
              <a:latin typeface="+mn-lt"/>
              <a:ea typeface="+mn-ea"/>
              <a:cs typeface="+mn-cs"/>
            </a:endParaRPr>
          </a:p>
          <a:p>
            <a:pPr lvl="1"/>
            <a:r>
              <a:rPr lang="en-US" sz="1200" i="1" kern="1200" dirty="0" smtClean="0">
                <a:solidFill>
                  <a:schemeClr val="tx1"/>
                </a:solidFill>
                <a:effectLst/>
                <a:latin typeface="+mn-lt"/>
                <a:ea typeface="+mn-ea"/>
                <a:cs typeface="+mn-cs"/>
              </a:rPr>
              <a:t>Discussed ideas from your readings or classes with others outside of class (students, family members, co-workers, etc.) (#4r) </a:t>
            </a:r>
          </a:p>
          <a:p>
            <a:pPr lvl="1"/>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Use the results you find most compelling for your college (Standard Reports for [College Name]/All Students/Frequencies).</a:t>
            </a:r>
            <a:endParaRPr lang="en-US" sz="1200" kern="1200" dirty="0" smtClean="0">
              <a:solidFill>
                <a:schemeClr val="tx1"/>
              </a:solidFill>
              <a:effectLst/>
              <a:latin typeface="+mn-lt"/>
              <a:ea typeface="+mn-ea"/>
              <a:cs typeface="+mn-cs"/>
            </a:endParaRPr>
          </a:p>
          <a:p>
            <a:endParaRPr lang="en-US" sz="1200" dirty="0">
              <a:latin typeface="+mn-lt"/>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dirty="0">
                <a:latin typeface="+mn-lt"/>
              </a:rPr>
              <a:t>Students’ behaviors contribute significantly to their learning and the likelihood that they will attain their educational goals. “Time on task” is a key variable, and there are a variety of settings and means through which students may apply themselves to the learning process. </a:t>
            </a:r>
          </a:p>
          <a:p>
            <a:r>
              <a:rPr lang="en-US" sz="1200" dirty="0">
                <a:latin typeface="+mn-lt"/>
              </a:rPr>
              <a:t/>
            </a:r>
            <a:br>
              <a:rPr lang="en-US" sz="1200" dirty="0">
                <a:latin typeface="+mn-lt"/>
              </a:rPr>
            </a:br>
            <a:r>
              <a:rPr lang="en-US" sz="1200" i="1" dirty="0">
                <a:latin typeface="+mn-lt"/>
              </a:rPr>
              <a:t>Give relevant survey results, such as the percentage of students who answered “</a:t>
            </a:r>
            <a:r>
              <a:rPr lang="en-US" sz="1200" i="1" dirty="0">
                <a:latin typeface="+mn-lt"/>
                <a:cs typeface="Calibri" pitchFamily="34" charset="0"/>
              </a:rPr>
              <a:t>often” or “very often” </a:t>
            </a:r>
            <a:r>
              <a:rPr lang="en-US" sz="1200" i="1" dirty="0">
                <a:latin typeface="+mn-lt"/>
              </a:rPr>
              <a:t>on survey items #4c and #4d and “never” on survey item #4e (Standard Reports for [College Name]/All Students/Frequencies).</a:t>
            </a:r>
            <a:endParaRPr lang="en-US" sz="1200" dirty="0">
              <a:latin typeface="+mn-lt"/>
            </a:endParaRPr>
          </a:p>
          <a:p>
            <a:r>
              <a:rPr lang="en-US" sz="1200" i="1" dirty="0">
                <a:latin typeface="+mn-lt"/>
              </a:rPr>
              <a:t> </a:t>
            </a:r>
            <a:endParaRPr lang="en-US" sz="1200" dirty="0">
              <a:latin typeface="+mn-lt"/>
            </a:endParaRPr>
          </a:p>
          <a:p>
            <a:r>
              <a:rPr lang="en-US" sz="1200" i="1" dirty="0">
                <a:latin typeface="+mn-lt"/>
              </a:rPr>
              <a:t>Discuss how you assist students in making their best effort at your college. For example “Students often benefit from writing assistance when drafting papers and assignments. [College Name] offers writing assistance through tutoring services, which is open every day from 9am to 5pm.”</a:t>
            </a:r>
          </a:p>
          <a:p>
            <a:endParaRPr lang="en-US" sz="1200" dirty="0">
              <a:latin typeface="+mn-lt"/>
            </a:endParaRPr>
          </a:p>
          <a:p>
            <a:r>
              <a:rPr lang="en-US" sz="1200" dirty="0">
                <a:latin typeface="+mn-lt"/>
              </a:rPr>
              <a:t>-</a:t>
            </a:r>
          </a:p>
          <a:p>
            <a:endParaRPr lang="en-US" sz="1200" dirty="0">
              <a:latin typeface="+mn-lt"/>
            </a:endParaRPr>
          </a:p>
          <a:p>
            <a:r>
              <a:rPr lang="en-US" sz="1200" i="1" dirty="0">
                <a:latin typeface="+mn-lt"/>
              </a:rPr>
              <a:t>Eight survey items indicate how frequently students engage in a number of activities important to their learning and success are associated with this benchmark. They are: </a:t>
            </a:r>
            <a:br>
              <a:rPr lang="en-US" sz="1200" i="1" dirty="0">
                <a:latin typeface="+mn-lt"/>
              </a:rPr>
            </a:br>
            <a:endParaRPr lang="en-US" sz="1200" i="1" dirty="0">
              <a:latin typeface="+mn-lt"/>
            </a:endParaRPr>
          </a:p>
          <a:p>
            <a:r>
              <a:rPr lang="en-US" sz="1200" i="1" dirty="0">
                <a:latin typeface="+mn-lt"/>
              </a:rPr>
              <a:t>During the current school year, how often have you: </a:t>
            </a:r>
          </a:p>
          <a:p>
            <a:pPr marL="183447" lvl="1" indent="-183447">
              <a:buFont typeface="Arial" pitchFamily="34" charset="0"/>
              <a:buChar char="•"/>
            </a:pPr>
            <a:r>
              <a:rPr lang="en-US" sz="1200" i="1" dirty="0">
                <a:latin typeface="+mn-lt"/>
              </a:rPr>
              <a:t>Prepared two or more drafts of a paper or assignment before turning it in (#4c) </a:t>
            </a:r>
          </a:p>
          <a:p>
            <a:pPr marL="183447" lvl="1" indent="-183447">
              <a:buFont typeface="Arial" pitchFamily="34" charset="0"/>
              <a:buChar char="•"/>
            </a:pPr>
            <a:r>
              <a:rPr lang="en-US" sz="1200" i="1" dirty="0">
                <a:latin typeface="+mn-lt"/>
              </a:rPr>
              <a:t>Worked on a paper or project that required integrating ideas or information from various sources (#4d) </a:t>
            </a:r>
          </a:p>
          <a:p>
            <a:pPr marL="183447" lvl="1" indent="-183447">
              <a:buFont typeface="Arial" pitchFamily="34" charset="0"/>
              <a:buChar char="•"/>
            </a:pPr>
            <a:r>
              <a:rPr lang="en-US" sz="1200" i="1" dirty="0">
                <a:latin typeface="+mn-lt"/>
              </a:rPr>
              <a:t>Come to class without completing readings or assignments  (#4e) </a:t>
            </a:r>
          </a:p>
          <a:p>
            <a:pPr marL="183447" lvl="1" indent="-183447">
              <a:buFont typeface="Arial" pitchFamily="34" charset="0"/>
              <a:buChar char="•"/>
            </a:pPr>
            <a:r>
              <a:rPr lang="en-US" sz="1200" i="1" dirty="0">
                <a:latin typeface="+mn-lt"/>
              </a:rPr>
              <a:t>Used peer or other tutoring services (#13d) </a:t>
            </a:r>
          </a:p>
          <a:p>
            <a:pPr marL="183447" lvl="1" indent="-183447">
              <a:buFont typeface="Arial" pitchFamily="34" charset="0"/>
              <a:buChar char="•"/>
            </a:pPr>
            <a:r>
              <a:rPr lang="en-US" sz="1200" i="1" dirty="0">
                <a:latin typeface="+mn-lt"/>
              </a:rPr>
              <a:t>Used skill labs (#13e) </a:t>
            </a:r>
          </a:p>
          <a:p>
            <a:pPr marL="183447" lvl="1" indent="-183447">
              <a:buFont typeface="Arial" pitchFamily="34" charset="0"/>
              <a:buChar char="•"/>
            </a:pPr>
            <a:r>
              <a:rPr lang="en-US" sz="1200" i="1" dirty="0">
                <a:latin typeface="+mn-lt"/>
              </a:rPr>
              <a:t>Used a computer lab (#13h) </a:t>
            </a:r>
          </a:p>
          <a:p>
            <a:endParaRPr lang="en-US" sz="1200" i="1" dirty="0">
              <a:latin typeface="+mn-lt"/>
            </a:endParaRPr>
          </a:p>
          <a:p>
            <a:r>
              <a:rPr lang="en-US" sz="1200" i="1" dirty="0">
                <a:latin typeface="+mn-lt"/>
              </a:rPr>
              <a:t>During the current school year: </a:t>
            </a:r>
          </a:p>
          <a:p>
            <a:pPr marL="183447" lvl="1" indent="-183447">
              <a:buFont typeface="Arial" pitchFamily="34" charset="0"/>
              <a:buChar char="•"/>
            </a:pPr>
            <a:r>
              <a:rPr lang="en-US" sz="1200" i="1" dirty="0">
                <a:latin typeface="+mn-lt"/>
              </a:rPr>
              <a:t>How many books did you read on your own (not assigned) for personal enjoyment or academic enrichment (#6b) </a:t>
            </a:r>
          </a:p>
          <a:p>
            <a:pPr marL="183447" lvl="1" indent="-183447">
              <a:buFont typeface="Arial" pitchFamily="34" charset="0"/>
              <a:buChar char="•"/>
            </a:pPr>
            <a:r>
              <a:rPr lang="en-US" sz="1200" i="1" dirty="0">
                <a:latin typeface="+mn-lt"/>
              </a:rPr>
              <a:t>How many hours did you spend in a typical week preparing for class (studying, reading, writing, rehearsing, or other activities related to your program) (#10a) </a:t>
            </a:r>
          </a:p>
          <a:p>
            <a:endParaRPr lang="en-US" sz="1200" i="1" dirty="0">
              <a:latin typeface="+mn-lt"/>
            </a:endParaRPr>
          </a:p>
          <a:p>
            <a:pPr defTabSz="917235">
              <a:defRPr/>
            </a:pPr>
            <a:r>
              <a:rPr lang="en-US" sz="1200" i="1" dirty="0">
                <a:latin typeface="+mn-lt"/>
              </a:rPr>
              <a:t>Use the results you find most compelling for your college (Standard Reports for [College Name]/All Students/Frequencies).</a:t>
            </a:r>
          </a:p>
          <a:p>
            <a:endParaRPr lang="en-US" sz="1200" dirty="0">
              <a:latin typeface="+mn-lt"/>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dirty="0" smtClean="0">
                <a:latin typeface="+mn-lt"/>
              </a:rPr>
              <a:t>Challenging intellectual and creative work is central to student learning and collegiate quality. </a:t>
            </a:r>
          </a:p>
          <a:p>
            <a:pPr defTabSz="917235">
              <a:defRPr/>
            </a:pPr>
            <a:endParaRPr lang="en-US" sz="1200" u="none" dirty="0" smtClean="0">
              <a:latin typeface="+mn-lt"/>
            </a:endParaRPr>
          </a:p>
          <a:p>
            <a:pPr defTabSz="917235">
              <a:defRPr/>
            </a:pPr>
            <a:r>
              <a:rPr lang="en-US" sz="1200" i="0" u="none" dirty="0" smtClean="0">
                <a:latin typeface="+mn-lt"/>
              </a:rPr>
              <a:t>Students report learning more when they are challenged</a:t>
            </a:r>
            <a:r>
              <a:rPr lang="en-US" sz="1200" i="0" u="none" baseline="0" dirty="0" smtClean="0">
                <a:latin typeface="+mn-lt"/>
              </a:rPr>
              <a:t> to make judgments or apply theories they are studying in class to new situations</a:t>
            </a:r>
            <a:r>
              <a:rPr lang="en-US" sz="1200" i="0" u="none" dirty="0" smtClean="0">
                <a:latin typeface="+mn-lt"/>
              </a:rPr>
              <a:t>. </a:t>
            </a:r>
            <a:r>
              <a:rPr lang="en-US" sz="1200" i="1" u="none" dirty="0" smtClean="0">
                <a:latin typeface="+mn-lt"/>
              </a:rPr>
              <a:t>Quote a student here.</a:t>
            </a:r>
          </a:p>
          <a:p>
            <a:pPr defTabSz="917235">
              <a:defRPr/>
            </a:pPr>
            <a:endParaRPr lang="en-US" sz="1200" i="1" u="none" dirty="0" smtClean="0">
              <a:latin typeface="+mn-lt"/>
            </a:endParaRPr>
          </a:p>
          <a:p>
            <a:pPr defTabSz="917235">
              <a:defRPr/>
            </a:pPr>
            <a:r>
              <a:rPr lang="en-US" sz="1200" i="1" dirty="0" smtClean="0">
                <a:latin typeface="+mn-lt"/>
              </a:rPr>
              <a:t>Give relevant survey results, such as the percentage of students who answered “very much” or “quite a bit” on survey items #5b</a:t>
            </a:r>
            <a:r>
              <a:rPr lang="en-US" sz="1200" i="1" baseline="0" dirty="0" smtClean="0">
                <a:latin typeface="+mn-lt"/>
              </a:rPr>
              <a:t> through #5f (</a:t>
            </a:r>
            <a:r>
              <a:rPr lang="en-US" sz="1200" i="1" dirty="0" smtClean="0">
                <a:latin typeface="+mn-lt"/>
              </a:rPr>
              <a:t>Standard Reports for [College Name]/All Students/Frequencies).</a:t>
            </a:r>
            <a:endParaRPr lang="en-US" sz="1200" dirty="0" smtClean="0">
              <a:latin typeface="+mn-lt"/>
            </a:endParaRPr>
          </a:p>
          <a:p>
            <a:endParaRPr lang="en-US" sz="1200" dirty="0" smtClean="0">
              <a:latin typeface="+mn-lt"/>
            </a:endParaRPr>
          </a:p>
          <a:p>
            <a:r>
              <a:rPr lang="en-US" sz="1200" dirty="0" smtClean="0">
                <a:latin typeface="+mn-lt"/>
              </a:rPr>
              <a:t>-</a:t>
            </a:r>
          </a:p>
          <a:p>
            <a:endParaRPr lang="en-US" sz="1200" i="1" dirty="0" smtClean="0">
              <a:latin typeface="+mn-lt"/>
            </a:endParaRPr>
          </a:p>
          <a:p>
            <a:r>
              <a:rPr lang="en-US" sz="1200" i="1" dirty="0" smtClean="0">
                <a:latin typeface="+mn-lt"/>
              </a:rPr>
              <a:t>Ten survey items address the nature and amount of assigned academic work, the complexity of cognitive tasks presented to students, and the standards faculty members use to evaluate student performance. They are: </a:t>
            </a:r>
            <a:br>
              <a:rPr lang="en-US" sz="1200" i="1" dirty="0" smtClean="0">
                <a:latin typeface="+mn-lt"/>
              </a:rPr>
            </a:br>
            <a:endParaRPr lang="en-US" sz="1200" i="1" dirty="0" smtClean="0">
              <a:latin typeface="+mn-lt"/>
            </a:endParaRPr>
          </a:p>
          <a:p>
            <a:r>
              <a:rPr lang="en-US" sz="1200" i="1" dirty="0" smtClean="0">
                <a:latin typeface="+mn-lt"/>
              </a:rPr>
              <a:t>During the current school year, how often have you: </a:t>
            </a:r>
          </a:p>
          <a:p>
            <a:pPr marL="183447" lvl="1" indent="-183447">
              <a:buFont typeface="Arial" pitchFamily="34" charset="0"/>
              <a:buChar char="•"/>
            </a:pPr>
            <a:r>
              <a:rPr lang="en-US" sz="1200" i="1" dirty="0" smtClean="0">
                <a:latin typeface="+mn-lt"/>
              </a:rPr>
              <a:t>Worked harder than you thought you could to meet an instructor’s standards or expectations (#4p) </a:t>
            </a:r>
          </a:p>
          <a:p>
            <a:pPr>
              <a:buFont typeface="Arial" pitchFamily="34" charset="0"/>
              <a:buNone/>
            </a:pPr>
            <a:endParaRPr lang="en-US" sz="1200" i="1" dirty="0" smtClean="0">
              <a:latin typeface="+mn-lt"/>
            </a:endParaRPr>
          </a:p>
          <a:p>
            <a:pPr>
              <a:buFont typeface="Arial" pitchFamily="34" charset="0"/>
              <a:buNone/>
            </a:pPr>
            <a:r>
              <a:rPr lang="en-US" sz="1200" i="1" dirty="0" smtClean="0">
                <a:latin typeface="+mn-lt"/>
              </a:rPr>
              <a:t>How much does your coursework at this college emphasize: </a:t>
            </a:r>
          </a:p>
          <a:p>
            <a:pPr marL="183447" lvl="1" indent="-183447">
              <a:buFont typeface="Arial" pitchFamily="34" charset="0"/>
              <a:buChar char="•"/>
            </a:pPr>
            <a:r>
              <a:rPr lang="en-US" sz="1200" i="1" dirty="0" smtClean="0">
                <a:latin typeface="+mn-lt"/>
              </a:rPr>
              <a:t>Analyzing the basic elements of an idea, experience, or theory (#5b) </a:t>
            </a:r>
          </a:p>
          <a:p>
            <a:pPr marL="183447" lvl="1" indent="-183447">
              <a:buFont typeface="Arial" pitchFamily="34" charset="0"/>
              <a:buChar char="•"/>
            </a:pPr>
            <a:r>
              <a:rPr lang="en-US" sz="1200" i="1" dirty="0" smtClean="0">
                <a:latin typeface="+mn-lt"/>
              </a:rPr>
              <a:t>Synthesizing and organizing ideas, information, or experiences in new ways (#5c) </a:t>
            </a:r>
          </a:p>
          <a:p>
            <a:pPr marL="183447" lvl="1" indent="-183447">
              <a:buFont typeface="Arial" pitchFamily="34" charset="0"/>
              <a:buChar char="•"/>
            </a:pPr>
            <a:r>
              <a:rPr lang="en-US" sz="1200" i="1" dirty="0" smtClean="0">
                <a:latin typeface="+mn-lt"/>
              </a:rPr>
              <a:t>Making judgments about the value or soundness of information, arguments, or methods (#5d) </a:t>
            </a:r>
          </a:p>
          <a:p>
            <a:pPr marL="183447" lvl="1" indent="-183447">
              <a:buFont typeface="Arial" pitchFamily="34" charset="0"/>
              <a:buChar char="•"/>
            </a:pPr>
            <a:r>
              <a:rPr lang="en-US" sz="1200" i="1" dirty="0" smtClean="0">
                <a:latin typeface="+mn-lt"/>
              </a:rPr>
              <a:t>Applying theories or concepts to practical problems or in new situations (#5e) </a:t>
            </a:r>
          </a:p>
          <a:p>
            <a:pPr marL="183447" lvl="1" indent="-183447">
              <a:buFont typeface="Arial" pitchFamily="34" charset="0"/>
              <a:buChar char="•"/>
            </a:pPr>
            <a:r>
              <a:rPr lang="en-US" sz="1200" i="1" dirty="0" smtClean="0">
                <a:latin typeface="+mn-lt"/>
              </a:rPr>
              <a:t>Using information you have read or heard to perform a new skill (#5f) </a:t>
            </a:r>
          </a:p>
          <a:p>
            <a:endParaRPr lang="en-US" sz="1200" i="1" dirty="0" smtClean="0">
              <a:latin typeface="+mn-lt"/>
            </a:endParaRPr>
          </a:p>
          <a:p>
            <a:r>
              <a:rPr lang="en-US" sz="1200" i="1" dirty="0" smtClean="0">
                <a:latin typeface="+mn-lt"/>
              </a:rPr>
              <a:t>During the current school year: </a:t>
            </a:r>
          </a:p>
          <a:p>
            <a:pPr marL="183447" lvl="1" indent="-183447">
              <a:buFont typeface="Arial" pitchFamily="34" charset="0"/>
              <a:buChar char="•"/>
            </a:pPr>
            <a:r>
              <a:rPr lang="en-US" sz="1200" i="1" dirty="0" smtClean="0">
                <a:latin typeface="+mn-lt"/>
              </a:rPr>
              <a:t>How many assigned textbooks, manuals, books, or book-length packs of course readings did you read (#6a) </a:t>
            </a:r>
          </a:p>
          <a:p>
            <a:pPr marL="183447" lvl="1" indent="-183447">
              <a:buFont typeface="Arial" pitchFamily="34" charset="0"/>
              <a:buChar char="•"/>
            </a:pPr>
            <a:r>
              <a:rPr lang="en-US" sz="1200" i="1" dirty="0" smtClean="0">
                <a:latin typeface="+mn-lt"/>
              </a:rPr>
              <a:t>How many papers or reports of any length did you write (#6c) </a:t>
            </a:r>
          </a:p>
          <a:p>
            <a:pPr marL="183447" lvl="1" indent="-183447">
              <a:buFont typeface="Arial" pitchFamily="34" charset="0"/>
              <a:buChar char="•"/>
            </a:pPr>
            <a:r>
              <a:rPr lang="en-US" sz="1200" i="1" dirty="0" smtClean="0">
                <a:latin typeface="+mn-lt"/>
              </a:rPr>
              <a:t>To what extent have your examinations challenged you to do your best work (#7) </a:t>
            </a:r>
          </a:p>
          <a:p>
            <a:pPr>
              <a:buFont typeface="Arial" pitchFamily="34" charset="0"/>
              <a:buNone/>
            </a:pPr>
            <a:endParaRPr lang="en-US" sz="1200" i="1" dirty="0" smtClean="0">
              <a:latin typeface="+mn-lt"/>
            </a:endParaRPr>
          </a:p>
          <a:p>
            <a:pPr>
              <a:buFont typeface="Arial" pitchFamily="34" charset="0"/>
              <a:buNone/>
            </a:pPr>
            <a:r>
              <a:rPr lang="en-US" sz="1200" i="1" dirty="0" smtClean="0">
                <a:latin typeface="+mn-lt"/>
              </a:rPr>
              <a:t>How much does this college emphasize: </a:t>
            </a:r>
          </a:p>
          <a:p>
            <a:pPr marL="183447" lvl="1" indent="-183447">
              <a:buFont typeface="Arial" pitchFamily="34" charset="0"/>
              <a:buChar char="•"/>
            </a:pPr>
            <a:r>
              <a:rPr lang="en-US" sz="1200" i="1" dirty="0" smtClean="0">
                <a:latin typeface="+mn-lt"/>
              </a:rPr>
              <a:t>Encouraging you to spend significant amounts of time studying (#9a) </a:t>
            </a:r>
          </a:p>
          <a:p>
            <a:pPr>
              <a:buFont typeface="Arial" pitchFamily="34" charset="0"/>
              <a:buChar char="•"/>
            </a:pPr>
            <a:endParaRPr lang="en-US" sz="1200" i="1" dirty="0" smtClean="0">
              <a:latin typeface="+mn-lt"/>
            </a:endParaRPr>
          </a:p>
          <a:p>
            <a:pPr defTabSz="917235">
              <a:defRPr/>
            </a:pPr>
            <a:r>
              <a:rPr lang="en-US" sz="1200" i="1" dirty="0" smtClean="0">
                <a:latin typeface="+mn-lt"/>
              </a:rPr>
              <a:t>Use the results</a:t>
            </a:r>
            <a:r>
              <a:rPr lang="en-US" sz="1200" i="1" baseline="0" dirty="0" smtClean="0">
                <a:latin typeface="+mn-lt"/>
              </a:rPr>
              <a:t> you find most compelling for your college (</a:t>
            </a:r>
            <a:r>
              <a:rPr lang="en-US" sz="1200" i="1" dirty="0" smtClean="0">
                <a:latin typeface="+mn-lt"/>
              </a:rPr>
              <a:t>Standard Reports for [College Name]/All Students/Frequencies).</a:t>
            </a:r>
          </a:p>
          <a:p>
            <a:pPr>
              <a:buFont typeface="Arial" pitchFamily="34" charset="0"/>
              <a:buChar char="•"/>
            </a:pPr>
            <a:endParaRPr lang="en-US" sz="1200" dirty="0" smtClean="0">
              <a:latin typeface="+mn-lt"/>
            </a:endParaRPr>
          </a:p>
          <a:p>
            <a:endParaRPr lang="en-US" sz="1200" dirty="0">
              <a:latin typeface="+mn-lt"/>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latin typeface="+mn-lt"/>
              </a:rPr>
              <a:t>In general, the more interaction students have with their instructors, the more likely they are to learn effectively and persist toward achievement of their educational goals. Personal interaction with faculty members strengthens students’ connections to the college and helps them focus on their academic progress. Through student-faculty interaction, teachers become role models, mentors, and guides for continuous, life-long learning. </a:t>
            </a:r>
          </a:p>
          <a:p>
            <a:endParaRPr lang="en-US" u="none" dirty="0" smtClean="0">
              <a:latin typeface="+mn-lt"/>
            </a:endParaRPr>
          </a:p>
          <a:p>
            <a:r>
              <a:rPr lang="en-US" i="1" u="none" dirty="0" smtClean="0">
                <a:latin typeface="+mn-lt"/>
              </a:rPr>
              <a:t>Instructors report that students who visit them during their office hours or e-mail them to discuss ideas, readings, and assignments from their classes, as well as their grades, are more likely to succeed in their college courses. Quote an instructor here.</a:t>
            </a:r>
          </a:p>
          <a:p>
            <a:endParaRPr lang="en-US" u="none" dirty="0" smtClean="0">
              <a:latin typeface="+mn-lt"/>
            </a:endParaRPr>
          </a:p>
          <a:p>
            <a:r>
              <a:rPr lang="en-US" i="1" u="none" dirty="0" smtClean="0">
                <a:latin typeface="+mn-lt"/>
              </a:rPr>
              <a:t>Our CCSSE results indicate that students who “often” or “very often” used e-mail to communicate with an instructor or discussed grades or assignments with an instructor were also more likely to have “often” or “very often” worked harder than they thought they could to meet an instructor’s standards or expectations. Give relevant survey results, such as the percentage of students who answered or “</a:t>
            </a:r>
            <a:r>
              <a:rPr lang="en-US" i="1" dirty="0">
                <a:latin typeface="+mn-lt"/>
                <a:cs typeface="Calibri" pitchFamily="34" charset="0"/>
              </a:rPr>
              <a:t>“often” or “very often” </a:t>
            </a:r>
            <a:r>
              <a:rPr lang="en-US" i="1" u="none" dirty="0" smtClean="0">
                <a:latin typeface="+mn-lt"/>
              </a:rPr>
              <a:t>on survey items #4k, #4l, and #4p. (</a:t>
            </a:r>
            <a:r>
              <a:rPr lang="en-US" i="1" dirty="0" smtClean="0">
                <a:latin typeface="+mn-lt"/>
              </a:rPr>
              <a:t>Standard Reports for [College Name]/All Students/Frequencies)</a:t>
            </a:r>
            <a:endParaRPr lang="en-US" i="1" u="none" dirty="0" smtClean="0">
              <a:latin typeface="+mn-lt"/>
            </a:endParaRPr>
          </a:p>
          <a:p>
            <a:endParaRPr lang="en-US" i="1" u="none" dirty="0" smtClean="0">
              <a:latin typeface="+mn-lt"/>
            </a:endParaRPr>
          </a:p>
          <a:p>
            <a:r>
              <a:rPr lang="en-US" i="1" u="none" dirty="0" smtClean="0">
                <a:latin typeface="+mn-lt"/>
              </a:rPr>
              <a:t>-</a:t>
            </a:r>
          </a:p>
          <a:p>
            <a:endParaRPr lang="en-US" i="1" u="none" dirty="0" smtClean="0">
              <a:latin typeface="+mn-lt"/>
            </a:endParaRPr>
          </a:p>
          <a:p>
            <a:r>
              <a:rPr lang="en-US" i="1" dirty="0" smtClean="0">
                <a:latin typeface="+mn-lt"/>
              </a:rPr>
              <a:t>The six survey items are associated with student-faculty</a:t>
            </a:r>
            <a:r>
              <a:rPr lang="en-US" i="1" baseline="0" dirty="0" smtClean="0">
                <a:latin typeface="+mn-lt"/>
              </a:rPr>
              <a:t> interaction. They</a:t>
            </a:r>
            <a:r>
              <a:rPr lang="en-US" i="1" dirty="0" smtClean="0">
                <a:latin typeface="+mn-lt"/>
              </a:rPr>
              <a:t> are: </a:t>
            </a:r>
            <a:br>
              <a:rPr lang="en-US" i="1" dirty="0" smtClean="0">
                <a:latin typeface="+mn-lt"/>
              </a:rPr>
            </a:br>
            <a:endParaRPr lang="en-US" i="1" dirty="0" smtClean="0">
              <a:latin typeface="+mn-lt"/>
            </a:endParaRPr>
          </a:p>
          <a:p>
            <a:r>
              <a:rPr lang="en-US" i="1" dirty="0" smtClean="0">
                <a:latin typeface="+mn-lt"/>
              </a:rPr>
              <a:t>During the current school year, how often have you: </a:t>
            </a:r>
          </a:p>
          <a:p>
            <a:pPr marL="183447" lvl="1" indent="-183447">
              <a:buFont typeface="Arial" pitchFamily="34" charset="0"/>
              <a:buChar char="•"/>
            </a:pPr>
            <a:r>
              <a:rPr lang="en-US" i="1" dirty="0" smtClean="0">
                <a:latin typeface="+mn-lt"/>
              </a:rPr>
              <a:t>Used e-mail to communicate with an instructor (#4k) </a:t>
            </a:r>
          </a:p>
          <a:p>
            <a:pPr marL="183447" lvl="1" indent="-183447">
              <a:buFont typeface="Arial" pitchFamily="34" charset="0"/>
              <a:buChar char="•"/>
            </a:pPr>
            <a:r>
              <a:rPr lang="en-US" i="1" dirty="0" smtClean="0">
                <a:latin typeface="+mn-lt"/>
              </a:rPr>
              <a:t>Discussed grades or assignments with an instructor (#4l) </a:t>
            </a:r>
          </a:p>
          <a:p>
            <a:pPr marL="183447" lvl="1" indent="-183447">
              <a:buFont typeface="Arial" pitchFamily="34" charset="0"/>
              <a:buChar char="•"/>
            </a:pPr>
            <a:r>
              <a:rPr lang="en-US" i="1" dirty="0" smtClean="0">
                <a:latin typeface="+mn-lt"/>
              </a:rPr>
              <a:t>Talked about career plans with an instructor or advisor (#4m) </a:t>
            </a:r>
          </a:p>
          <a:p>
            <a:pPr marL="183447" lvl="1" indent="-183447">
              <a:buFont typeface="Arial" pitchFamily="34" charset="0"/>
              <a:buChar char="•"/>
            </a:pPr>
            <a:r>
              <a:rPr lang="en-US" i="1" dirty="0" smtClean="0">
                <a:latin typeface="+mn-lt"/>
              </a:rPr>
              <a:t>Discussed ideas from your readings or classes with instructors outside of class (#4n) </a:t>
            </a:r>
          </a:p>
          <a:p>
            <a:pPr marL="183447" lvl="1" indent="-183447">
              <a:buFont typeface="Arial" pitchFamily="34" charset="0"/>
              <a:buChar char="•"/>
            </a:pPr>
            <a:r>
              <a:rPr lang="en-US" i="1" dirty="0" smtClean="0">
                <a:latin typeface="+mn-lt"/>
              </a:rPr>
              <a:t>Received prompt feedback (written or oral) from instructors on your performance (#4o) </a:t>
            </a:r>
          </a:p>
          <a:p>
            <a:pPr marL="183447" lvl="1" indent="-183447">
              <a:buFont typeface="Arial" pitchFamily="34" charset="0"/>
              <a:buChar char="•"/>
            </a:pPr>
            <a:r>
              <a:rPr lang="en-US" i="1" dirty="0" smtClean="0">
                <a:latin typeface="+mn-lt"/>
              </a:rPr>
              <a:t>Worked with instructors on activities other than coursework (#4q) </a:t>
            </a:r>
          </a:p>
          <a:p>
            <a:endParaRPr lang="en-US" i="1" u="none" dirty="0" smtClean="0">
              <a:latin typeface="+mn-lt"/>
            </a:endParaRPr>
          </a:p>
          <a:p>
            <a:pPr defTabSz="917235">
              <a:defRPr/>
            </a:pPr>
            <a:r>
              <a:rPr lang="en-US" i="1" dirty="0" smtClean="0">
                <a:latin typeface="+mn-lt"/>
              </a:rPr>
              <a:t>Use the results</a:t>
            </a:r>
            <a:r>
              <a:rPr lang="en-US" i="1" baseline="0" dirty="0" smtClean="0">
                <a:latin typeface="+mn-lt"/>
              </a:rPr>
              <a:t> you find most compelling for your college (</a:t>
            </a:r>
            <a:r>
              <a:rPr lang="en-US" i="1" dirty="0" smtClean="0">
                <a:latin typeface="+mn-lt"/>
              </a:rPr>
              <a:t>Standard Reports for [College Name]/All Students/Frequencies).</a:t>
            </a:r>
          </a:p>
          <a:p>
            <a:endParaRPr lang="en-US" u="none" dirty="0" smtClean="0">
              <a:latin typeface="+mn-lt"/>
            </a:endParaRPr>
          </a:p>
          <a:p>
            <a:endParaRPr lang="en-US" sz="1000" baseline="30000" dirty="0">
              <a:latin typeface="+mn-lt"/>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25</a:t>
            </a:fld>
            <a:endParaRPr lang="en-US"/>
          </a:p>
        </p:txBody>
      </p:sp>
    </p:spTree>
    <p:extLst>
      <p:ext uri="{BB962C8B-B14F-4D97-AF65-F5344CB8AC3E}">
        <p14:creationId xmlns:p14="http://schemas.microsoft.com/office/powerpoint/2010/main" xmlns="" val="1454700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perform better and are more satisfied at colleges that are committed to their success and cultivate positive working and social relationships among different groups on campus. Community college students also benefit from services targeted to assist them with academic and career planning, academic skill development, and other areas that may affect learning and retention. </a:t>
            </a:r>
          </a:p>
          <a:p>
            <a:endParaRPr lang="en-US" u="none" dirty="0" smtClean="0"/>
          </a:p>
          <a:p>
            <a:pPr>
              <a:spcBef>
                <a:spcPts val="1806"/>
              </a:spcBef>
            </a:pPr>
            <a:r>
              <a:rPr lang="en-US" i="1" dirty="0" smtClean="0"/>
              <a:t>The majority of students feel that the college emphasizes providing the support they need to help them succeed, yet smaller numbers use support services. Significant numbers also feel that their colleges do not offer support for non-academic</a:t>
            </a:r>
            <a:r>
              <a:rPr lang="en-US" i="1" baseline="0" dirty="0" smtClean="0"/>
              <a:t> </a:t>
            </a:r>
            <a:r>
              <a:rPr lang="en-US" i="1" dirty="0" smtClean="0"/>
              <a:t>social and financial issues. </a:t>
            </a:r>
            <a:r>
              <a:rPr lang="en-US" i="1" dirty="0"/>
              <a:t>Give relevant survey results, such as the percentage of students who answered “very much” or “quite a bit” on survey items #9b and #9d and/or “often” on survey items #13a and #13b. </a:t>
            </a:r>
            <a:r>
              <a:rPr lang="en-US" i="1" u="none" dirty="0" smtClean="0"/>
              <a:t>(</a:t>
            </a:r>
            <a:r>
              <a:rPr lang="en-US" i="1" dirty="0" smtClean="0"/>
              <a:t>Standard Reports for [College Name]/All Students/Frequencies)</a:t>
            </a:r>
          </a:p>
          <a:p>
            <a:pPr>
              <a:spcBef>
                <a:spcPts val="1806"/>
              </a:spcBef>
            </a:pPr>
            <a:endParaRPr lang="en-US" i="1" dirty="0"/>
          </a:p>
          <a:p>
            <a:pPr>
              <a:spcBef>
                <a:spcPts val="1806"/>
              </a:spcBef>
            </a:pPr>
            <a:r>
              <a:rPr lang="en-US" i="1" dirty="0"/>
              <a:t>Discuss how your college offers support for learners.</a:t>
            </a:r>
          </a:p>
          <a:p>
            <a:endParaRPr lang="en-US" u="none" dirty="0" smtClean="0"/>
          </a:p>
          <a:p>
            <a:r>
              <a:rPr lang="en-US" i="1" u="none" dirty="0" smtClean="0"/>
              <a:t>-</a:t>
            </a:r>
          </a:p>
          <a:p>
            <a:endParaRPr lang="en-US" i="1" u="none" dirty="0" smtClean="0"/>
          </a:p>
          <a:p>
            <a:r>
              <a:rPr lang="en-US" i="1" dirty="0" smtClean="0"/>
              <a:t>The seven survey items measuring support for learners are: </a:t>
            </a:r>
            <a:br>
              <a:rPr lang="en-US" i="1" dirty="0" smtClean="0"/>
            </a:br>
            <a:endParaRPr lang="en-US" i="1" dirty="0" smtClean="0"/>
          </a:p>
          <a:p>
            <a:pPr defTabSz="917235">
              <a:defRPr/>
            </a:pPr>
            <a:r>
              <a:rPr lang="en-US" i="1" dirty="0" smtClean="0"/>
              <a:t>How much does this college emphasize: </a:t>
            </a:r>
          </a:p>
          <a:p>
            <a:pPr marL="183447" lvl="1" indent="-183447">
              <a:buFont typeface="Arial" pitchFamily="34" charset="0"/>
              <a:buChar char="•"/>
            </a:pPr>
            <a:r>
              <a:rPr lang="en-US" i="1" dirty="0" smtClean="0"/>
              <a:t>Providing the support you need to help you succeed at this college (#9b) </a:t>
            </a:r>
          </a:p>
          <a:p>
            <a:pPr marL="183447" indent="-183447">
              <a:buFont typeface="Arial" pitchFamily="34" charset="0"/>
              <a:buChar char="•"/>
            </a:pPr>
            <a:r>
              <a:rPr lang="en-US" i="1" dirty="0" smtClean="0"/>
              <a:t>Encouraging contact among students from different economic, social, and racial or ethnic backgrounds (#9c) </a:t>
            </a:r>
          </a:p>
          <a:p>
            <a:pPr marL="183447" indent="-183447">
              <a:buFont typeface="Arial" pitchFamily="34" charset="0"/>
              <a:buChar char="•"/>
            </a:pPr>
            <a:r>
              <a:rPr lang="en-US" i="1" dirty="0" smtClean="0"/>
              <a:t>Helping you cope with your nonacademic responsibilities (work, family, etc.) (#9d) </a:t>
            </a:r>
          </a:p>
          <a:p>
            <a:pPr marL="183447" indent="-183447">
              <a:buFont typeface="Arial" pitchFamily="34" charset="0"/>
              <a:buChar char="•"/>
            </a:pPr>
            <a:r>
              <a:rPr lang="en-US" i="1" dirty="0" smtClean="0"/>
              <a:t>Providing the support you need to thrive socially (#9e) </a:t>
            </a:r>
          </a:p>
          <a:p>
            <a:pPr marL="183447" indent="-183447">
              <a:buFont typeface="Arial" pitchFamily="34" charset="0"/>
              <a:buChar char="•"/>
            </a:pPr>
            <a:r>
              <a:rPr lang="en-US" i="1" dirty="0" smtClean="0"/>
              <a:t>Providing the financial support you need to afford your education (#9f) </a:t>
            </a:r>
          </a:p>
          <a:p>
            <a:pPr marL="183447" indent="-183447"/>
            <a:endParaRPr lang="en-US" i="1" dirty="0" smtClean="0"/>
          </a:p>
          <a:p>
            <a:pPr marL="183447" indent="-183447"/>
            <a:r>
              <a:rPr lang="en-US" i="1" dirty="0" smtClean="0"/>
              <a:t>During the current school year, how often have you: </a:t>
            </a:r>
          </a:p>
          <a:p>
            <a:pPr marL="183447" indent="-183447">
              <a:buFont typeface="Arial" pitchFamily="34" charset="0"/>
              <a:buChar char="•"/>
            </a:pPr>
            <a:r>
              <a:rPr lang="en-US" i="1" dirty="0" smtClean="0"/>
              <a:t>Used academic advising/planning services (#13a) </a:t>
            </a:r>
          </a:p>
          <a:p>
            <a:pPr marL="183447" indent="-183447">
              <a:buFont typeface="Arial" pitchFamily="34" charset="0"/>
              <a:buChar char="•"/>
            </a:pPr>
            <a:r>
              <a:rPr lang="en-US" i="1" dirty="0" smtClean="0"/>
              <a:t>Used career counseling services (#13b) </a:t>
            </a:r>
          </a:p>
          <a:p>
            <a:endParaRPr lang="en-US" i="1" u="none" dirty="0" smtClean="0"/>
          </a:p>
          <a:p>
            <a:pPr defTabSz="917235">
              <a:defRPr/>
            </a:pPr>
            <a:r>
              <a:rPr lang="en-US" i="1" dirty="0" smtClean="0"/>
              <a:t>Use the results</a:t>
            </a:r>
            <a:r>
              <a:rPr lang="en-US" i="1" baseline="0" dirty="0" smtClean="0"/>
              <a:t> you find most compelling for your college (</a:t>
            </a:r>
            <a:r>
              <a:rPr lang="en-US" i="1" dirty="0" smtClean="0"/>
              <a:t>Standard Reports for [College Name]/All Students/Frequencies).</a:t>
            </a:r>
          </a:p>
          <a:p>
            <a:endParaRPr lang="en-US" u="none" dirty="0" smtClean="0"/>
          </a:p>
          <a:p>
            <a:endParaRPr lang="en-US" sz="1000" baseline="300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26</a:t>
            </a:fld>
            <a:endParaRPr lang="en-US"/>
          </a:p>
        </p:txBody>
      </p:sp>
    </p:spTree>
    <p:extLst>
      <p:ext uri="{BB962C8B-B14F-4D97-AF65-F5344CB8AC3E}">
        <p14:creationId xmlns:p14="http://schemas.microsoft.com/office/powerpoint/2010/main" xmlns="" val="14547006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latin typeface="+mn-lt"/>
                <a:cs typeface="Arial" pitchFamily="34" charset="0"/>
              </a:rPr>
              <a:t>The Center offers five ways that colleges can use benchmarks to better understand their performance — and to reach for excellence. Colleges can:</a:t>
            </a:r>
          </a:p>
          <a:p>
            <a:endParaRPr lang="en-US" i="1" dirty="0" smtClean="0">
              <a:latin typeface="+mn-lt"/>
              <a:cs typeface="Arial" pitchFamily="34" charset="0"/>
            </a:endParaRPr>
          </a:p>
          <a:p>
            <a:pPr marL="275170" indent="-275170">
              <a:buAutoNum type="arabicPeriod"/>
            </a:pPr>
            <a:r>
              <a:rPr lang="en-US" i="1" dirty="0" smtClean="0">
                <a:latin typeface="+mn-lt"/>
                <a:cs typeface="Arial" pitchFamily="34" charset="0"/>
              </a:rPr>
              <a:t>Compare their performance to that of the national average — and at the same time, resist the average. Comparing themselves to the average of participating colleges (the 50 mark) is a start. But then colleges should assess their performance on the individual survey items that make up the benchmark. Most colleges will find areas for improvement at the item level.</a:t>
            </a:r>
          </a:p>
          <a:p>
            <a:pPr marL="275170" indent="-275170">
              <a:buAutoNum type="arabicPeriod"/>
            </a:pPr>
            <a:r>
              <a:rPr lang="en-US" i="1" dirty="0" smtClean="0">
                <a:latin typeface="+mn-lt"/>
                <a:cs typeface="Arial" pitchFamily="34" charset="0"/>
              </a:rPr>
              <a:t>Measure their overall performance against results for their least-engaged group. A college might aspire to make sure all subgroups (e.g., less than full-time and full-time students; developmental students; students across all racial, ethnic, and income groups; etc.) engage in their education at similarly high levels.</a:t>
            </a:r>
          </a:p>
          <a:p>
            <a:pPr marL="275170" indent="-275170">
              <a:buAutoNum type="arabicPeriod"/>
            </a:pPr>
            <a:r>
              <a:rPr lang="en-US" i="1" dirty="0" smtClean="0">
                <a:latin typeface="+mn-lt"/>
                <a:cs typeface="Arial" pitchFamily="34" charset="0"/>
              </a:rPr>
              <a:t>Examine areas that their college values strongly. They might focus, for example, on survey items related to service to high-risk students or on those related to academic rigor (e.g., are they asking students to read and write enough?).</a:t>
            </a:r>
          </a:p>
          <a:p>
            <a:pPr marL="275170" indent="-275170">
              <a:buAutoNum type="arabicPeriod"/>
            </a:pPr>
            <a:r>
              <a:rPr lang="en-US" i="1" dirty="0" smtClean="0">
                <a:latin typeface="+mn-lt"/>
                <a:cs typeface="Arial" pitchFamily="34" charset="0"/>
              </a:rPr>
              <a:t>Make the most important comparison: where they are now, compared with where they want to be. This is the mark of an institution committed to continuous improvement.</a:t>
            </a:r>
          </a:p>
          <a:p>
            <a:endParaRPr lang="en-US" i="1" dirty="0" smtClean="0">
              <a:latin typeface="+mn-lt"/>
              <a:cs typeface="Arial" pitchFamily="34" charset="0"/>
            </a:endParaRPr>
          </a:p>
          <a:p>
            <a:r>
              <a:rPr lang="en-US" i="1" dirty="0" smtClean="0">
                <a:latin typeface="+mn-lt"/>
                <a:cs typeface="Arial" pitchFamily="34" charset="0"/>
              </a:rPr>
              <a:t>On</a:t>
            </a:r>
            <a:r>
              <a:rPr lang="en-US" i="1" baseline="0" dirty="0" smtClean="0">
                <a:latin typeface="+mn-lt"/>
                <a:cs typeface="Arial" pitchFamily="34" charset="0"/>
              </a:rPr>
              <a:t> this slide, you can compare your benchmark scores to a comparison group. </a:t>
            </a:r>
            <a:r>
              <a:rPr lang="en-US" i="1" dirty="0" smtClean="0">
                <a:latin typeface="+mn-lt"/>
                <a:cs typeface="Arial" pitchFamily="34" charset="0"/>
              </a:rPr>
              <a:t>Some comparisons you might want to make include:</a:t>
            </a:r>
          </a:p>
          <a:p>
            <a:pPr marL="183447" indent="-183447">
              <a:buFont typeface="Arial" pitchFamily="34" charset="0"/>
              <a:buChar char="•"/>
            </a:pPr>
            <a:r>
              <a:rPr lang="en-US" i="1" dirty="0" smtClean="0">
                <a:latin typeface="+mn-lt"/>
                <a:cs typeface="Arial" pitchFamily="34" charset="0"/>
              </a:rPr>
              <a:t>Subgroups within your college</a:t>
            </a:r>
          </a:p>
          <a:p>
            <a:pPr marL="183447" indent="-183447">
              <a:buFont typeface="Arial" pitchFamily="34" charset="0"/>
              <a:buChar char="•"/>
            </a:pPr>
            <a:r>
              <a:rPr lang="en-US" i="1" baseline="0" dirty="0" smtClean="0">
                <a:latin typeface="+mn-lt"/>
                <a:cs typeface="Arial" pitchFamily="34" charset="0"/>
              </a:rPr>
              <a:t>College</a:t>
            </a:r>
            <a:r>
              <a:rPr lang="en-US" i="1" dirty="0" smtClean="0">
                <a:latin typeface="+mn-lt"/>
                <a:cs typeface="Arial" pitchFamily="34" charset="0"/>
              </a:rPr>
              <a:t>s of similar</a:t>
            </a:r>
            <a:r>
              <a:rPr lang="en-US" i="1" baseline="0" dirty="0" smtClean="0">
                <a:latin typeface="+mn-lt"/>
                <a:cs typeface="Arial" pitchFamily="34" charset="0"/>
              </a:rPr>
              <a:t> size </a:t>
            </a:r>
          </a:p>
          <a:p>
            <a:pPr marL="183447" indent="-183447">
              <a:buFont typeface="Arial" pitchFamily="34" charset="0"/>
              <a:buChar char="•"/>
            </a:pPr>
            <a:r>
              <a:rPr lang="en-US" i="1" dirty="0" smtClean="0"/>
              <a:t>Consortium</a:t>
            </a:r>
            <a:r>
              <a:rPr lang="en-US" i="1" baseline="0" dirty="0" smtClean="0"/>
              <a:t> comparison group</a:t>
            </a:r>
            <a:endParaRPr lang="en-US" dirty="0">
              <a:latin typeface="+mn-lt"/>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27</a:t>
            </a:fld>
            <a:endParaRPr lang="en-US"/>
          </a:p>
        </p:txBody>
      </p:sp>
    </p:spTree>
    <p:extLst>
      <p:ext uri="{BB962C8B-B14F-4D97-AF65-F5344CB8AC3E}">
        <p14:creationId xmlns:p14="http://schemas.microsoft.com/office/powerpoint/2010/main" xmlns="" val="27201935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7235">
              <a:defRPr/>
            </a:pPr>
            <a:r>
              <a:rPr lang="en-US" i="0" dirty="0" smtClean="0">
                <a:latin typeface="+mn-lt"/>
                <a:cs typeface="Arial" pitchFamily="34" charset="0"/>
              </a:rPr>
              <a:t>Asked about their plans after the current semester, XX% of students report </a:t>
            </a:r>
            <a:r>
              <a:rPr lang="en-US" i="1" dirty="0" smtClean="0">
                <a:latin typeface="+mn-lt"/>
                <a:cs typeface="Arial" pitchFamily="34" charset="0"/>
              </a:rPr>
              <a:t>(survey</a:t>
            </a:r>
            <a:r>
              <a:rPr lang="en-US" i="1" baseline="0" dirty="0" smtClean="0">
                <a:latin typeface="+mn-lt"/>
                <a:cs typeface="Arial" pitchFamily="34" charset="0"/>
              </a:rPr>
              <a:t> item #20</a:t>
            </a:r>
            <a:r>
              <a:rPr lang="en-US" i="1" dirty="0" smtClean="0">
                <a:latin typeface="+mn-lt"/>
                <a:cs typeface="Arial" pitchFamily="34" charset="0"/>
              </a:rPr>
              <a:t>, </a:t>
            </a:r>
            <a:r>
              <a:rPr lang="en-US" i="1" dirty="0" smtClean="0"/>
              <a:t>Standard Reports for [College Name]/All Students/Frequencies</a:t>
            </a:r>
            <a:r>
              <a:rPr lang="en-US" i="1" baseline="0" dirty="0" smtClean="0">
                <a:latin typeface="+mn-lt"/>
                <a:cs typeface="Arial" pitchFamily="34" charset="0"/>
              </a:rPr>
              <a:t>)</a:t>
            </a:r>
            <a:r>
              <a:rPr lang="en-US" i="0" baseline="0" dirty="0" smtClean="0">
                <a:latin typeface="+mn-lt"/>
                <a:cs typeface="Arial" pitchFamily="34" charset="0"/>
              </a:rPr>
              <a:t> </a:t>
            </a:r>
            <a:r>
              <a:rPr lang="en-US" i="0" dirty="0" smtClean="0">
                <a:latin typeface="+mn-lt"/>
                <a:cs typeface="Arial" pitchFamily="34" charset="0"/>
              </a:rPr>
              <a:t>that they have no plans to return or are uncertain about their future plans. These data clearly point to an opportunity for our college, through strengthened academic planning and advising, to help students establish an academic plan and pathway that will help them persist in college.</a:t>
            </a:r>
          </a:p>
          <a:p>
            <a:endParaRPr lang="en-US" i="0" dirty="0" smtClean="0">
              <a:latin typeface="+mn-lt"/>
              <a:cs typeface="Arial" pitchFamily="34" charset="0"/>
            </a:endParaRPr>
          </a:p>
          <a:p>
            <a:r>
              <a:rPr lang="en-US" i="0" dirty="0" smtClean="0">
                <a:latin typeface="+mn-lt"/>
                <a:cs typeface="Arial" pitchFamily="34" charset="0"/>
              </a:rPr>
              <a:t>When</a:t>
            </a:r>
            <a:r>
              <a:rPr lang="en-US" i="0" baseline="0" dirty="0" smtClean="0">
                <a:latin typeface="+mn-lt"/>
                <a:cs typeface="Arial" pitchFamily="34" charset="0"/>
              </a:rPr>
              <a:t> asked how likely it is that the issues highlighted on the slide would cause them to withdraw from class or from this college, nearly half of students answered that lack of finances would be a </a:t>
            </a:r>
            <a:r>
              <a:rPr lang="en-US" i="1" baseline="0" dirty="0" smtClean="0">
                <a:latin typeface="+mn-lt"/>
                <a:cs typeface="Arial" pitchFamily="34" charset="0"/>
              </a:rPr>
              <a:t>very likely </a:t>
            </a:r>
            <a:r>
              <a:rPr lang="en-US" i="0" baseline="0" dirty="0" smtClean="0">
                <a:latin typeface="+mn-lt"/>
                <a:cs typeface="Arial" pitchFamily="34" charset="0"/>
              </a:rPr>
              <a:t>or </a:t>
            </a:r>
            <a:r>
              <a:rPr lang="en-US" i="1" baseline="0" dirty="0" smtClean="0">
                <a:latin typeface="+mn-lt"/>
                <a:cs typeface="Arial" pitchFamily="34" charset="0"/>
              </a:rPr>
              <a:t>likely</a:t>
            </a:r>
            <a:r>
              <a:rPr lang="en-US" i="0" baseline="0" dirty="0" smtClean="0">
                <a:latin typeface="+mn-lt"/>
                <a:cs typeface="Arial" pitchFamily="34" charset="0"/>
              </a:rPr>
              <a:t>  cause for them to withdrawal </a:t>
            </a:r>
            <a:r>
              <a:rPr lang="en-US" i="1" baseline="0" dirty="0" smtClean="0">
                <a:latin typeface="+mn-lt"/>
                <a:cs typeface="Arial" pitchFamily="34" charset="0"/>
              </a:rPr>
              <a:t>(survey item #14, </a:t>
            </a:r>
            <a:r>
              <a:rPr lang="en-US" i="1" dirty="0" smtClean="0"/>
              <a:t>Standard Reports for [College Name]/All Students/Frequencies</a:t>
            </a:r>
            <a:r>
              <a:rPr lang="en-US" i="1" baseline="0" dirty="0" smtClean="0">
                <a:latin typeface="+mn-lt"/>
                <a:cs typeface="Arial" pitchFamily="34" charset="0"/>
              </a:rPr>
              <a:t>)</a:t>
            </a:r>
            <a:r>
              <a:rPr lang="en-US" i="0" baseline="0" dirty="0" smtClean="0">
                <a:latin typeface="+mn-lt"/>
                <a:cs typeface="Arial" pitchFamily="34" charset="0"/>
              </a:rPr>
              <a:t>.</a:t>
            </a:r>
          </a:p>
          <a:p>
            <a:endParaRPr lang="en-US" baseline="0" dirty="0" smtClean="0">
              <a:latin typeface="+mn-lt"/>
              <a:cs typeface="Arial" pitchFamily="34" charset="0"/>
            </a:endParaRPr>
          </a:p>
          <a:p>
            <a:endParaRPr lang="en-US" dirty="0" smtClean="0">
              <a:latin typeface="+mn-lt"/>
              <a:cs typeface="Arial" pitchFamily="34" charset="0"/>
            </a:endParaRPr>
          </a:p>
          <a:p>
            <a:endParaRPr lang="en-US" dirty="0">
              <a:latin typeface="+mn-lt"/>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28</a:t>
            </a:fld>
            <a:endParaRPr lang="en-US"/>
          </a:p>
        </p:txBody>
      </p:sp>
    </p:spTree>
    <p:extLst>
      <p:ext uri="{BB962C8B-B14F-4D97-AF65-F5344CB8AC3E}">
        <p14:creationId xmlns:p14="http://schemas.microsoft.com/office/powerpoint/2010/main" xmlns="" val="12258301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AF1055-CB92-40EF-BD09-A2225F1FCAC6}" type="slidenum">
              <a:rPr lang="en-US" smtClean="0"/>
              <a:pPr/>
              <a:t>29</a:t>
            </a:fld>
            <a:endParaRPr lang="en-US"/>
          </a:p>
        </p:txBody>
      </p:sp>
    </p:spTree>
    <p:extLst>
      <p:ext uri="{BB962C8B-B14F-4D97-AF65-F5344CB8AC3E}">
        <p14:creationId xmlns:p14="http://schemas.microsoft.com/office/powerpoint/2010/main" xmlns="" val="170135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3</a:t>
            </a:fld>
            <a:endParaRPr lang="en-US" dirty="0"/>
          </a:p>
        </p:txBody>
      </p:sp>
    </p:spTree>
    <p:extLst>
      <p:ext uri="{BB962C8B-B14F-4D97-AF65-F5344CB8AC3E}">
        <p14:creationId xmlns:p14="http://schemas.microsoft.com/office/powerpoint/2010/main" xmlns="" val="14239290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AF1055-CB92-40EF-BD09-A2225F1FCAC6}" type="slidenum">
              <a:rPr lang="en-US" smtClean="0"/>
              <a:pPr/>
              <a:t>30</a:t>
            </a:fld>
            <a:endParaRPr lang="en-US"/>
          </a:p>
        </p:txBody>
      </p:sp>
    </p:spTree>
    <p:extLst>
      <p:ext uri="{BB962C8B-B14F-4D97-AF65-F5344CB8AC3E}">
        <p14:creationId xmlns:p14="http://schemas.microsoft.com/office/powerpoint/2010/main" xmlns="" val="40137804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AF1055-CB92-40EF-BD09-A2225F1FCAC6}" type="slidenum">
              <a:rPr lang="en-US" smtClean="0"/>
              <a:pPr/>
              <a:t>31</a:t>
            </a:fld>
            <a:endParaRPr lang="en-US"/>
          </a:p>
        </p:txBody>
      </p:sp>
    </p:spTree>
    <p:extLst>
      <p:ext uri="{BB962C8B-B14F-4D97-AF65-F5344CB8AC3E}">
        <p14:creationId xmlns:p14="http://schemas.microsoft.com/office/powerpoint/2010/main" xmlns="" val="2525250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AF1055-CB92-40EF-BD09-A2225F1FCAC6}" type="slidenum">
              <a:rPr lang="en-US" smtClean="0"/>
              <a:pPr/>
              <a:t>4</a:t>
            </a:fld>
            <a:endParaRPr lang="en-US"/>
          </a:p>
        </p:txBody>
      </p:sp>
    </p:spTree>
    <p:extLst>
      <p:ext uri="{BB962C8B-B14F-4D97-AF65-F5344CB8AC3E}">
        <p14:creationId xmlns:p14="http://schemas.microsoft.com/office/powerpoint/2010/main" xmlns="" val="989245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27"/>
            <a:r>
              <a:rPr lang="en-US" dirty="0"/>
              <a:t>The Community College Survey of Student Engagement (</a:t>
            </a:r>
            <a:r>
              <a:rPr lang="en-US" i="1" dirty="0"/>
              <a:t>CCSSE</a:t>
            </a:r>
            <a:r>
              <a:rPr lang="en-US" dirty="0"/>
              <a:t>) is </a:t>
            </a:r>
            <a:r>
              <a:rPr lang="en-US" dirty="0" smtClean="0"/>
              <a:t>a</a:t>
            </a:r>
            <a:r>
              <a:rPr lang="en-US" baseline="0" dirty="0" smtClean="0"/>
              <a:t> product and service</a:t>
            </a:r>
            <a:r>
              <a:rPr lang="en-US" dirty="0" smtClean="0"/>
              <a:t> </a:t>
            </a:r>
            <a:r>
              <a:rPr lang="en-US" dirty="0"/>
              <a:t>of The Center for Community College Student Engagement. It provides information about effective educational practice in community colleges and assists institutions in using that information to promote improvements in student learning and persistence. The Center’s goal is to provide member colleges with results that can be used to inform decision making and target institutional improvements. Student engagement, or the amount of time and energy students invest in meaningful educational practices, is the underlying foundation for the Center’s </a:t>
            </a:r>
            <a:r>
              <a:rPr lang="en-US" dirty="0" smtClean="0"/>
              <a:t>work. The </a:t>
            </a:r>
            <a:r>
              <a:rPr lang="en-US" i="1" dirty="0"/>
              <a:t>CCSSE</a:t>
            </a:r>
            <a:r>
              <a:rPr lang="en-US" dirty="0"/>
              <a:t> survey instrument is designed to capture student engagement as a measure of institutional quality.</a:t>
            </a:r>
          </a:p>
          <a:p>
            <a:pPr defTabSz="931727"/>
            <a:endParaRPr lang="en-US" dirty="0"/>
          </a:p>
          <a:p>
            <a:pPr defTabSz="931727"/>
            <a:endParaRPr lang="en-US" dirty="0"/>
          </a:p>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7235">
              <a:defRPr/>
            </a:pPr>
            <a:r>
              <a:rPr lang="en-US" dirty="0">
                <a:cs typeface="Arial" pitchFamily="34" charset="0"/>
              </a:rPr>
              <a:t>[College Name], like other community colleges, is working to help students learn and achieve their academic goals. </a:t>
            </a:r>
            <a:r>
              <a:rPr lang="en-US" i="1" dirty="0">
                <a:cs typeface="Arial" pitchFamily="34" charset="0"/>
              </a:rPr>
              <a:t>CCSSE</a:t>
            </a:r>
            <a:r>
              <a:rPr lang="en-US" dirty="0">
                <a:cs typeface="Arial" pitchFamily="34" charset="0"/>
              </a:rPr>
              <a:t> is a tool that helps us be intentional about this work — intentional about assessing our educational practice and intentional about improving student outcomes by designing engagement strategies geared to our students, by helping us assess quality in community college education, focus on good educational practice (practice that promotes high levels of student learning and retention), and identify areas in which we can improve programs and services for students. </a:t>
            </a:r>
          </a:p>
          <a:p>
            <a:pPr defTabSz="917235">
              <a:defRPr/>
            </a:pPr>
            <a:endParaRPr lang="en-US" dirty="0">
              <a:cs typeface="Arial" pitchFamily="34" charset="0"/>
            </a:endParaRPr>
          </a:p>
          <a:p>
            <a:r>
              <a:rPr lang="en-US" dirty="0" smtClean="0">
                <a:latin typeface="+mn-lt"/>
                <a:cs typeface="Arial" pitchFamily="34" charset="0"/>
              </a:rPr>
              <a:t>The </a:t>
            </a:r>
            <a:r>
              <a:rPr lang="en-US" i="1" dirty="0">
                <a:latin typeface="+mn-lt"/>
                <a:cs typeface="Arial" pitchFamily="34" charset="0"/>
              </a:rPr>
              <a:t>CCSSE</a:t>
            </a:r>
            <a:r>
              <a:rPr lang="en-US" dirty="0">
                <a:latin typeface="+mn-lt"/>
                <a:cs typeface="Arial" pitchFamily="34" charset="0"/>
              </a:rPr>
              <a:t> survey focuses on institutional practices and student behaviors that promote student engagement — and are positively correlated with student learning and </a:t>
            </a:r>
            <a:r>
              <a:rPr lang="en-US" dirty="0" smtClean="0">
                <a:latin typeface="+mn-lt"/>
                <a:cs typeface="Arial" pitchFamily="34" charset="0"/>
              </a:rPr>
              <a:t>retention.</a:t>
            </a:r>
            <a:r>
              <a:rPr lang="en-US" baseline="0" dirty="0" smtClean="0">
                <a:latin typeface="+mn-lt"/>
                <a:cs typeface="Arial" pitchFamily="34" charset="0"/>
              </a:rPr>
              <a:t> </a:t>
            </a:r>
            <a:r>
              <a:rPr lang="en-US" dirty="0" smtClean="0">
                <a:latin typeface="+mn-lt"/>
                <a:cs typeface="Arial" pitchFamily="34" charset="0"/>
              </a:rPr>
              <a:t>The survey is </a:t>
            </a:r>
            <a:r>
              <a:rPr lang="en-US" dirty="0">
                <a:latin typeface="+mn-lt"/>
                <a:cs typeface="Arial" pitchFamily="34" charset="0"/>
              </a:rPr>
              <a:t>administered directly to community college students during class sessions</a:t>
            </a:r>
            <a:r>
              <a:rPr lang="en-US" dirty="0" smtClean="0">
                <a:latin typeface="+mn-lt"/>
                <a:cs typeface="Arial" pitchFamily="34" charset="0"/>
              </a:rPr>
              <a:t>. These classes</a:t>
            </a:r>
            <a:r>
              <a:rPr lang="en-US" baseline="0" dirty="0" smtClean="0">
                <a:latin typeface="+mn-lt"/>
                <a:cs typeface="Arial" pitchFamily="34" charset="0"/>
              </a:rPr>
              <a:t> are </a:t>
            </a:r>
            <a:r>
              <a:rPr lang="en-US" dirty="0" smtClean="0">
                <a:latin typeface="+mn-lt"/>
                <a:cs typeface="Arial" pitchFamily="34" charset="0"/>
              </a:rPr>
              <a:t>selected </a:t>
            </a:r>
            <a:r>
              <a:rPr lang="en-US" dirty="0">
                <a:latin typeface="+mn-lt"/>
                <a:cs typeface="Arial" pitchFamily="34" charset="0"/>
              </a:rPr>
              <a:t>at random from all credit classes, excluding distance learning, studio, and lab classes. </a:t>
            </a:r>
            <a:endParaRPr lang="en-US" dirty="0" smtClean="0">
              <a:latin typeface="+mn-lt"/>
              <a:cs typeface="Arial" pitchFamily="34" charset="0"/>
            </a:endParaRPr>
          </a:p>
          <a:p>
            <a:endParaRPr lang="en-US" dirty="0">
              <a:latin typeface="+mn-lt"/>
              <a:cs typeface="Arial" pitchFamily="34" charset="0"/>
            </a:endParaRPr>
          </a:p>
          <a:p>
            <a:r>
              <a:rPr lang="en-US" i="1" dirty="0" smtClean="0">
                <a:latin typeface="+mn-lt"/>
                <a:cs typeface="Arial" pitchFamily="34" charset="0"/>
              </a:rPr>
              <a:t>CCSSE</a:t>
            </a:r>
            <a:r>
              <a:rPr lang="en-US" dirty="0" smtClean="0">
                <a:latin typeface="+mn-lt"/>
                <a:cs typeface="Arial" pitchFamily="34" charset="0"/>
              </a:rPr>
              <a:t> </a:t>
            </a:r>
            <a:r>
              <a:rPr lang="en-US" dirty="0">
                <a:latin typeface="+mn-lt"/>
                <a:cs typeface="Arial" pitchFamily="34" charset="0"/>
              </a:rPr>
              <a:t>data analyses include a three-year cohort of participating colleges. The </a:t>
            </a:r>
            <a:r>
              <a:rPr lang="en-US" dirty="0" smtClean="0">
                <a:latin typeface="+mn-lt"/>
                <a:cs typeface="Arial" pitchFamily="34" charset="0"/>
              </a:rPr>
              <a:t>2013 </a:t>
            </a:r>
            <a:r>
              <a:rPr lang="en-US" i="1" dirty="0">
                <a:latin typeface="+mn-lt"/>
                <a:cs typeface="Arial" pitchFamily="34" charset="0"/>
              </a:rPr>
              <a:t>CCSSE</a:t>
            </a:r>
            <a:r>
              <a:rPr lang="en-US" dirty="0">
                <a:latin typeface="+mn-lt"/>
                <a:cs typeface="Arial" pitchFamily="34" charset="0"/>
              </a:rPr>
              <a:t> Cohort includes all colleges that participated in </a:t>
            </a:r>
            <a:r>
              <a:rPr lang="en-US" i="1" dirty="0">
                <a:latin typeface="+mn-lt"/>
                <a:cs typeface="Arial" pitchFamily="34" charset="0"/>
              </a:rPr>
              <a:t>CCSSE</a:t>
            </a:r>
            <a:r>
              <a:rPr lang="en-US" dirty="0">
                <a:latin typeface="+mn-lt"/>
                <a:cs typeface="Arial" pitchFamily="34" charset="0"/>
              </a:rPr>
              <a:t> </a:t>
            </a:r>
            <a:r>
              <a:rPr lang="en-US" dirty="0" smtClean="0">
                <a:latin typeface="+mn-lt"/>
                <a:cs typeface="Arial" pitchFamily="34" charset="0"/>
              </a:rPr>
              <a:t> from 2011 </a:t>
            </a:r>
            <a:r>
              <a:rPr lang="en-US" dirty="0">
                <a:latin typeface="+mn-lt"/>
                <a:cs typeface="Arial" pitchFamily="34" charset="0"/>
              </a:rPr>
              <a:t>through </a:t>
            </a:r>
            <a:r>
              <a:rPr lang="en-US" dirty="0" smtClean="0">
                <a:latin typeface="+mn-lt"/>
                <a:cs typeface="Arial" pitchFamily="34" charset="0"/>
              </a:rPr>
              <a:t>2013. </a:t>
            </a:r>
            <a:r>
              <a:rPr lang="en-US" dirty="0">
                <a:latin typeface="+mn-lt"/>
                <a:cs typeface="Arial" pitchFamily="34" charset="0"/>
              </a:rPr>
              <a:t>If a college participated more than one time in the three-year period, the cohort includes data only from its most recent year of partici</a:t>
            </a:r>
            <a:r>
              <a:rPr lang="en-US" u="none" dirty="0">
                <a:latin typeface="+mn-lt"/>
                <a:cs typeface="Arial" pitchFamily="34" charset="0"/>
              </a:rPr>
              <a:t>pation. </a:t>
            </a:r>
            <a:r>
              <a:rPr lang="en-US" sz="1200" kern="1200" dirty="0" smtClean="0">
                <a:solidFill>
                  <a:schemeClr val="tx1"/>
                </a:solidFill>
                <a:effectLst/>
                <a:latin typeface="+mn-lt"/>
                <a:ea typeface="+mn-ea"/>
                <a:cs typeface="+mn-cs"/>
              </a:rPr>
              <a:t>The 2013 </a:t>
            </a:r>
            <a:r>
              <a:rPr lang="en-US" sz="1200" i="1" kern="1200" dirty="0" smtClean="0">
                <a:solidFill>
                  <a:schemeClr val="tx1"/>
                </a:solidFill>
                <a:effectLst/>
                <a:latin typeface="+mn-lt"/>
                <a:ea typeface="+mn-ea"/>
                <a:cs typeface="+mn-cs"/>
              </a:rPr>
              <a:t>CCSSE </a:t>
            </a:r>
            <a:r>
              <a:rPr lang="en-US" sz="1200" kern="1200" dirty="0" smtClean="0">
                <a:solidFill>
                  <a:schemeClr val="tx1"/>
                </a:solidFill>
                <a:effectLst/>
                <a:latin typeface="+mn-lt"/>
                <a:ea typeface="+mn-ea"/>
                <a:cs typeface="+mn-cs"/>
              </a:rPr>
              <a:t>Cohort represents over</a:t>
            </a:r>
            <a:r>
              <a:rPr lang="en-US" sz="1200" kern="1200" dirty="0" smtClean="0">
                <a:solidFill>
                  <a:srgbClr val="FF0000"/>
                </a:solidFill>
                <a:effectLst/>
                <a:latin typeface="+mn-lt"/>
                <a:ea typeface="+mn-ea"/>
                <a:cs typeface="+mn-cs"/>
              </a:rPr>
              <a:t> </a:t>
            </a:r>
            <a:r>
              <a:rPr lang="en-US" sz="1200" kern="1200" baseline="0" dirty="0" smtClean="0">
                <a:solidFill>
                  <a:srgbClr val="FF0000"/>
                </a:solidFill>
                <a:effectLst/>
                <a:latin typeface="+mn-lt"/>
                <a:ea typeface="+mn-ea"/>
                <a:cs typeface="+mn-cs"/>
              </a:rPr>
              <a:t>5,379,840</a:t>
            </a:r>
            <a:r>
              <a:rPr lang="en-US" sz="1200" kern="1200" dirty="0" smtClean="0">
                <a:solidFill>
                  <a:srgbClr val="FF0000"/>
                </a:solidFill>
                <a:effectLst/>
                <a:latin typeface="+mn-lt"/>
                <a:ea typeface="+mn-ea"/>
                <a:cs typeface="+mn-cs"/>
              </a:rPr>
              <a:t> </a:t>
            </a:r>
            <a:r>
              <a:rPr lang="en-US" sz="1200" kern="1200" dirty="0" smtClean="0">
                <a:solidFill>
                  <a:schemeClr val="tx1"/>
                </a:solidFill>
                <a:effectLst/>
                <a:latin typeface="+mn-lt"/>
                <a:ea typeface="+mn-ea"/>
                <a:cs typeface="+mn-cs"/>
              </a:rPr>
              <a:t>community college students from 718 community and technical colleges in 48 states and the District of Columbia, three Canadian provinces (Alberta, British Columbia, and Nova Scotia), plus Bermuda, Micronesia, and the Northern Marianas.</a:t>
            </a:r>
          </a:p>
          <a:p>
            <a:endParaRPr lang="en-US" dirty="0"/>
          </a:p>
          <a:p>
            <a:r>
              <a:rPr lang="en-US" dirty="0" smtClean="0">
                <a:latin typeface="+mn-lt"/>
                <a:cs typeface="Arial" pitchFamily="34" charset="0"/>
              </a:rPr>
              <a:t>Accountability requires reliable, relevant data; public reporting; and a commitment to use data for continuing improvement. These are</a:t>
            </a:r>
            <a:r>
              <a:rPr lang="en-US" baseline="0" dirty="0" smtClean="0">
                <a:latin typeface="+mn-lt"/>
                <a:cs typeface="Arial" pitchFamily="34" charset="0"/>
              </a:rPr>
              <a:t> the Center</a:t>
            </a:r>
            <a:r>
              <a:rPr lang="en-US" dirty="0" smtClean="0">
                <a:latin typeface="+mn-lt"/>
                <a:cs typeface="Arial" pitchFamily="34" charset="0"/>
              </a:rPr>
              <a:t>’s basic principles.</a:t>
            </a:r>
            <a:r>
              <a:rPr lang="en-US" baseline="0" dirty="0" smtClean="0">
                <a:latin typeface="+mn-lt"/>
                <a:cs typeface="Arial" pitchFamily="34" charset="0"/>
              </a:rPr>
              <a:t> As such, </a:t>
            </a:r>
            <a:r>
              <a:rPr lang="en-US" i="1" dirty="0" smtClean="0">
                <a:latin typeface="+mn-lt"/>
                <a:cs typeface="Arial" pitchFamily="34" charset="0"/>
              </a:rPr>
              <a:t>CCSSE</a:t>
            </a:r>
            <a:r>
              <a:rPr lang="en-US" dirty="0" smtClean="0">
                <a:latin typeface="+mn-lt"/>
                <a:cs typeface="Arial" pitchFamily="34" charset="0"/>
              </a:rPr>
              <a:t> results are public, and they are presented for the full </a:t>
            </a:r>
            <a:r>
              <a:rPr lang="en-US" i="1" dirty="0" smtClean="0">
                <a:latin typeface="+mn-lt"/>
                <a:cs typeface="Arial" pitchFamily="34" charset="0"/>
              </a:rPr>
              <a:t>CCSSE</a:t>
            </a:r>
            <a:r>
              <a:rPr lang="en-US" dirty="0" smtClean="0">
                <a:latin typeface="+mn-lt"/>
                <a:cs typeface="Arial" pitchFamily="34" charset="0"/>
              </a:rPr>
              <a:t> population, various subgroups within the full population, and individual colleges. </a:t>
            </a:r>
            <a:r>
              <a:rPr lang="en-US" i="1" dirty="0" smtClean="0">
                <a:latin typeface="+mn-lt"/>
                <a:cs typeface="Arial" pitchFamily="34" charset="0"/>
              </a:rPr>
              <a:t>CCSSE</a:t>
            </a:r>
            <a:r>
              <a:rPr lang="en-US" dirty="0" smtClean="0">
                <a:latin typeface="+mn-lt"/>
                <a:cs typeface="Arial" pitchFamily="34" charset="0"/>
              </a:rPr>
              <a:t> is committed to using information about performance to inform the public discourse on higher education and to better define quality in higher education.</a:t>
            </a:r>
          </a:p>
          <a:p>
            <a:endParaRPr lang="en-US" dirty="0" smtClean="0">
              <a:latin typeface="+mn-lt"/>
              <a:cs typeface="Arial" pitchFamily="34" charset="0"/>
            </a:endParaRPr>
          </a:p>
          <a:p>
            <a:r>
              <a:rPr lang="en-US" b="0" i="1" dirty="0" smtClean="0">
                <a:latin typeface="+mn-lt"/>
                <a:cs typeface="Arial" pitchFamily="34" charset="0"/>
              </a:rPr>
              <a:t>Note: The Center opposes using its data to rank colleges. There is no single number that can adequately — or accurately — describe a college’s performance; most colleges will perform relatively well on some benchmarks and need improvement on others. Each community college’s performance should be considered in terms of its mission, institutional focus, and student characteristics. Because of differences in these areas — and variations in college resources — comparing survey results between individual institutions likely will be misleading. Most important, ranking does not serve a purpose related to improving student outcomes. Improvement over time — measuring where we are now compared with where we want to be — likely is the best gauge of our efforts to enhance student learning and persistence.</a:t>
            </a:r>
          </a:p>
          <a:p>
            <a:endParaRPr lang="en-US" u="sng" dirty="0" smtClean="0">
              <a:latin typeface="+mn-lt"/>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6</a:t>
            </a:fld>
            <a:endParaRPr lang="en-US" dirty="0"/>
          </a:p>
        </p:txBody>
      </p:sp>
    </p:spTree>
    <p:extLst>
      <p:ext uri="{BB962C8B-B14F-4D97-AF65-F5344CB8AC3E}">
        <p14:creationId xmlns:p14="http://schemas.microsoft.com/office/powerpoint/2010/main" xmlns="" val="2283979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AF1055-CB92-40EF-BD09-A2225F1FCAC6}"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7235">
              <a:defRPr/>
            </a:pPr>
            <a:r>
              <a:rPr lang="en-US" dirty="0" smtClean="0"/>
              <a:t>In </a:t>
            </a:r>
            <a:r>
              <a:rPr lang="en-US" i="1" dirty="0" smtClean="0"/>
              <a:t>CCSSE</a:t>
            </a:r>
            <a:r>
              <a:rPr lang="en-US" dirty="0" smtClean="0"/>
              <a:t> sampling procedures, students are sampled at the classroom level. Of those students sampled at our institution, XXX </a:t>
            </a:r>
            <a:r>
              <a:rPr lang="en-US" i="1" dirty="0" smtClean="0"/>
              <a:t>(Standard Reports/Appendix/Table 2: Percent of Target/”Adjusted Survey Count”)</a:t>
            </a:r>
            <a:r>
              <a:rPr lang="en-US" dirty="0" smtClean="0"/>
              <a:t> respondents submitted usable surveys. The number of completed surveys produced an overall “percent of target” rate of XX% </a:t>
            </a:r>
            <a:r>
              <a:rPr lang="en-US" i="1" dirty="0" smtClean="0"/>
              <a:t>(Standard Reports/Appendix/Table 2: Percent of Target/”Percent of Target”)</a:t>
            </a:r>
            <a:r>
              <a:rPr lang="en-US" dirty="0" smtClean="0"/>
              <a:t>. The</a:t>
            </a:r>
            <a:r>
              <a:rPr lang="en-US" baseline="0" dirty="0" smtClean="0"/>
              <a:t> p</a:t>
            </a:r>
            <a:r>
              <a:rPr lang="en-US" dirty="0" smtClean="0"/>
              <a:t>ercent of target rate is the ratio of the adjusted number of completed surveys (surveys that were filled out properly</a:t>
            </a:r>
            <a:r>
              <a:rPr lang="en-US" baseline="0" dirty="0" smtClean="0"/>
              <a:t> and did not fall into any of the exclusionary categories) </a:t>
            </a:r>
            <a:r>
              <a:rPr lang="en-US" dirty="0" smtClean="0"/>
              <a:t>to the target sample size. </a:t>
            </a:r>
          </a:p>
          <a:p>
            <a:pPr defTabSz="917235">
              <a:defRPr/>
            </a:pPr>
            <a:endParaRPr lang="en-US" i="1" dirty="0" smtClean="0"/>
          </a:p>
          <a:p>
            <a:pPr defTabSz="917235">
              <a:defRPr/>
            </a:pPr>
            <a:r>
              <a:rPr lang="en-US" i="1" dirty="0" smtClean="0"/>
              <a:t>Note:</a:t>
            </a:r>
            <a:r>
              <a:rPr lang="en-US" i="1" baseline="0" dirty="0" smtClean="0"/>
              <a:t> When reviewing your results, take into account the number of survey respondents, particularly for survey items that have a small number of respondents. Items with few respondents are less likely to be reliable that items with many respondents.</a:t>
            </a:r>
            <a:endParaRPr lang="en-US" i="1" dirty="0" smtClean="0"/>
          </a:p>
          <a:p>
            <a:endParaRPr lang="en-US" dirty="0" smtClean="0"/>
          </a:p>
        </p:txBody>
      </p:sp>
      <p:sp>
        <p:nvSpPr>
          <p:cNvPr id="4" name="Slide Number Placeholder 3"/>
          <p:cNvSpPr>
            <a:spLocks noGrp="1"/>
          </p:cNvSpPr>
          <p:nvPr>
            <p:ph type="sldNum" sz="quarter" idx="10"/>
          </p:nvPr>
        </p:nvSpPr>
        <p:spPr/>
        <p:txBody>
          <a:bodyPr/>
          <a:lstStyle/>
          <a:p>
            <a:fld id="{93AF1055-CB92-40EF-BD09-A2225F1FCAC6}"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cs typeface="Arial" pitchFamily="34" charset="0"/>
              </a:rPr>
              <a:t>Exclusions </a:t>
            </a:r>
            <a:r>
              <a:rPr lang="en-US" sz="1200" dirty="0">
                <a:cs typeface="Arial" pitchFamily="34" charset="0"/>
              </a:rPr>
              <a:t>serve the purpose of ensuring that all institutional reports are based on the same sampling methods and that results are therefore comparable across institutions. Respondents are excluded from institutional reports for the following reasons: </a:t>
            </a:r>
          </a:p>
          <a:p>
            <a:pPr marL="275170" indent="-275170"/>
            <a:endParaRPr lang="en-US" sz="1200" dirty="0">
              <a:cs typeface="Arial" pitchFamily="34" charset="0"/>
            </a:endParaRPr>
          </a:p>
          <a:p>
            <a:pPr marL="275170" lvl="2" indent="-275170">
              <a:buFont typeface="Arial" pitchFamily="34" charset="0"/>
              <a:buChar char="•"/>
            </a:pPr>
            <a:r>
              <a:rPr lang="en-US" sz="1200" dirty="0">
                <a:cs typeface="Arial" pitchFamily="34" charset="0"/>
              </a:rPr>
              <a:t>The respondent did not indicate whether he or she was enrolled full-time or less than full-time at the institution. Because all results are either weighted or broken down by enrollment status, this is essential information for reporting. </a:t>
            </a:r>
          </a:p>
          <a:p>
            <a:pPr marL="275170" indent="-275170"/>
            <a:endParaRPr lang="en-US" sz="1200" dirty="0">
              <a:cs typeface="Arial" pitchFamily="34" charset="0"/>
            </a:endParaRPr>
          </a:p>
          <a:p>
            <a:pPr marL="275170" lvl="2" indent="-275170">
              <a:buFont typeface="Arial" pitchFamily="34" charset="0"/>
              <a:buChar char="•"/>
            </a:pPr>
            <a:r>
              <a:rPr lang="en-US" sz="1200" dirty="0">
                <a:cs typeface="Arial" pitchFamily="34" charset="0"/>
              </a:rPr>
              <a:t>The survey is invalid. A survey is invalid if a student does not answer any of the 21 sub-items in survey item 4, answers </a:t>
            </a:r>
            <a:r>
              <a:rPr lang="en-US" sz="1200" i="1" dirty="0">
                <a:cs typeface="Arial" pitchFamily="34" charset="0"/>
              </a:rPr>
              <a:t>very often </a:t>
            </a:r>
            <a:r>
              <a:rPr lang="en-US" sz="1200" dirty="0">
                <a:cs typeface="Arial" pitchFamily="34" charset="0"/>
              </a:rPr>
              <a:t>to all 21 sub-items, or answers </a:t>
            </a:r>
            <a:r>
              <a:rPr lang="en-US" sz="1200" i="1" dirty="0">
                <a:cs typeface="Arial" pitchFamily="34" charset="0"/>
              </a:rPr>
              <a:t>never</a:t>
            </a:r>
            <a:r>
              <a:rPr lang="en-US" sz="1200" dirty="0">
                <a:cs typeface="Arial" pitchFamily="34" charset="0"/>
              </a:rPr>
              <a:t> to all 21 sub-items.</a:t>
            </a:r>
          </a:p>
          <a:p>
            <a:pPr marL="275170" indent="-275170"/>
            <a:endParaRPr lang="en-US" sz="1200" dirty="0">
              <a:cs typeface="Arial" pitchFamily="34" charset="0"/>
            </a:endParaRPr>
          </a:p>
          <a:p>
            <a:pPr marL="275170" lvl="2" indent="-275170">
              <a:buFont typeface="Arial" pitchFamily="34" charset="0"/>
              <a:buChar char="•"/>
            </a:pPr>
            <a:r>
              <a:rPr lang="en-US" sz="1200" dirty="0">
                <a:cs typeface="Arial" pitchFamily="34" charset="0"/>
              </a:rPr>
              <a:t>The student reported his or her age as under 18. University of Texas at Austin’s IRB precludes the Center from surveying students under the age of 18 without written parental consent.</a:t>
            </a:r>
          </a:p>
          <a:p>
            <a:pPr marL="275170" indent="-275170"/>
            <a:endParaRPr lang="en-US" sz="1200" dirty="0">
              <a:cs typeface="Arial" pitchFamily="34" charset="0"/>
            </a:endParaRPr>
          </a:p>
          <a:p>
            <a:pPr marL="275170" lvl="2" indent="-275170">
              <a:buFont typeface="Arial" pitchFamily="34" charset="0"/>
              <a:buChar char="•"/>
            </a:pPr>
            <a:r>
              <a:rPr lang="en-US" sz="1200" dirty="0">
                <a:cs typeface="Arial" pitchFamily="34" charset="0"/>
              </a:rPr>
              <a:t>The student indicated that he or she had taken the survey in a previous class or did not respond to the item 3. </a:t>
            </a:r>
          </a:p>
          <a:p>
            <a:pPr marL="275170" indent="-275170"/>
            <a:endParaRPr lang="en-US" sz="1200" dirty="0">
              <a:cs typeface="Arial" pitchFamily="34" charset="0"/>
            </a:endParaRPr>
          </a:p>
          <a:p>
            <a:pPr marL="275170" lvl="2" indent="-275170">
              <a:buFont typeface="Arial" pitchFamily="34" charset="0"/>
              <a:buChar char="•"/>
            </a:pPr>
            <a:r>
              <a:rPr lang="en-US" sz="1200" dirty="0">
                <a:cs typeface="Arial" pitchFamily="34" charset="0"/>
              </a:rPr>
              <a:t>Oversampled respondents are not included because they are selected outside of </a:t>
            </a:r>
            <a:r>
              <a:rPr lang="en-US" sz="1200" i="1" dirty="0">
                <a:cs typeface="Arial" pitchFamily="34" charset="0"/>
              </a:rPr>
              <a:t>CCSSE</a:t>
            </a:r>
            <a:r>
              <a:rPr lang="en-US" sz="1200" dirty="0">
                <a:cs typeface="Arial" pitchFamily="34" charset="0"/>
              </a:rPr>
              <a:t>’s primary sampling procedures. </a:t>
            </a:r>
            <a:endParaRPr lang="en-US" sz="1200" dirty="0">
              <a:latin typeface="+mn-lt"/>
              <a:cs typeface="Arial" pitchFamily="34" charset="0"/>
            </a:endParaRPr>
          </a:p>
        </p:txBody>
      </p:sp>
      <p:sp>
        <p:nvSpPr>
          <p:cNvPr id="4" name="Slide Number Placeholder 3"/>
          <p:cNvSpPr>
            <a:spLocks noGrp="1"/>
          </p:cNvSpPr>
          <p:nvPr>
            <p:ph type="sldNum" sz="quarter" idx="10"/>
          </p:nvPr>
        </p:nvSpPr>
        <p:spPr/>
        <p:txBody>
          <a:bodyPr/>
          <a:lstStyle/>
          <a:p>
            <a:fld id="{93AF1055-CB92-40EF-BD09-A2225F1FCAC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2286000"/>
            <a:ext cx="5029200" cy="2209800"/>
          </a:xfrm>
        </p:spPr>
        <p:txBody>
          <a:bodyPr anchor="t"/>
          <a:lstStyle/>
          <a:p>
            <a:r>
              <a:rPr lang="en-US" dirty="0" smtClean="0"/>
              <a:t>Click to edit Master title style</a:t>
            </a:r>
            <a:endParaRPr lang="en-US" dirty="0"/>
          </a:p>
        </p:txBody>
      </p:sp>
      <p:sp>
        <p:nvSpPr>
          <p:cNvPr id="3" name="Subtitle 2"/>
          <p:cNvSpPr>
            <a:spLocks noGrp="1"/>
          </p:cNvSpPr>
          <p:nvPr>
            <p:ph type="subTitle" idx="1"/>
          </p:nvPr>
        </p:nvSpPr>
        <p:spPr>
          <a:xfrm>
            <a:off x="3733800" y="4724400"/>
            <a:ext cx="2971800" cy="1752600"/>
          </a:xfrm>
        </p:spPr>
        <p:txBody>
          <a:bodyPr>
            <a:normAutofit/>
          </a:bodyPr>
          <a:lstStyle>
            <a:lvl1pPr marL="0" indent="0" algn="l">
              <a:buNone/>
              <a:defRPr sz="2800">
                <a:solidFill>
                  <a:schemeClr val="tx1">
                    <a:tint val="75000"/>
                  </a:schemeClr>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9028446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487362"/>
            <a:ext cx="8534400" cy="1036638"/>
          </a:xfrm>
        </p:spPr>
        <p:txBody>
          <a:bodyPr/>
          <a:lstStyle>
            <a:lvl1pPr>
              <a:lnSpc>
                <a:spcPts val="4400"/>
              </a:lnSpc>
              <a:defRPr>
                <a:solidFill>
                  <a:srgbClr val="00427A"/>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9F3A0D"/>
              </a:buClr>
              <a:defRPr>
                <a:solidFill>
                  <a:srgbClr val="00427A"/>
                </a:solidFill>
              </a:defRPr>
            </a:lvl1pPr>
            <a:lvl2pPr>
              <a:defRPr>
                <a:solidFill>
                  <a:srgbClr val="9F3A0D"/>
                </a:solidFill>
              </a:defRPr>
            </a:lvl2pPr>
            <a:lvl3pPr>
              <a:defRPr>
                <a:solidFill>
                  <a:srgbClr val="9F3A0D"/>
                </a:solidFill>
              </a:defRPr>
            </a:lvl3pPr>
            <a:lvl4pPr>
              <a:defRPr>
                <a:solidFill>
                  <a:srgbClr val="9F3A0D"/>
                </a:solidFill>
              </a:defRPr>
            </a:lvl4pPr>
            <a:lvl5pPr>
              <a:defRPr>
                <a:solidFill>
                  <a:srgbClr val="9F3A0D"/>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0BDF-7CA0-4F0E-9DB8-2BB12D865371}" type="slidenum">
              <a:rPr lang="en-US" smtClean="0"/>
              <a:pPr/>
              <a:t>‹#›</a:t>
            </a:fld>
            <a:endParaRPr lang="en-US"/>
          </a:p>
        </p:txBody>
      </p:sp>
      <p:cxnSp>
        <p:nvCxnSpPr>
          <p:cNvPr id="7" name="Straight Connector 6"/>
          <p:cNvCxnSpPr/>
          <p:nvPr userDrawn="1"/>
        </p:nvCxnSpPr>
        <p:spPr>
          <a:xfrm>
            <a:off x="457200" y="1477962"/>
            <a:ext cx="8305800" cy="0"/>
          </a:xfrm>
          <a:prstGeom prst="line">
            <a:avLst/>
          </a:prstGeom>
          <a:ln w="28575">
            <a:solidFill>
              <a:srgbClr val="C78E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596976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0" y="2286000"/>
            <a:ext cx="5105401" cy="1447800"/>
          </a:xfrm>
        </p:spPr>
        <p:txBody>
          <a:bodyPr anchor="b"/>
          <a:lstStyle>
            <a:lvl1pPr algn="l">
              <a:defRPr sz="400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1" y="3821113"/>
            <a:ext cx="5105399" cy="1500187"/>
          </a:xfrm>
        </p:spPr>
        <p:txBody>
          <a:bodyPr anchor="t"/>
          <a:lstStyle>
            <a:lvl1pPr marL="0" indent="0">
              <a:buNone/>
              <a:defRPr sz="2000">
                <a:solidFill>
                  <a:srgbClr val="00427A"/>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18772818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00BDF-7CA0-4F0E-9DB8-2BB12D865371}" type="slidenum">
              <a:rPr lang="en-US" smtClean="0"/>
              <a:pPr/>
              <a:t>‹#›</a:t>
            </a:fld>
            <a:endParaRPr lang="en-US"/>
          </a:p>
        </p:txBody>
      </p:sp>
      <p:cxnSp>
        <p:nvCxnSpPr>
          <p:cNvPr id="8" name="Straight Connector 7"/>
          <p:cNvCxnSpPr/>
          <p:nvPr userDrawn="1"/>
        </p:nvCxnSpPr>
        <p:spPr>
          <a:xfrm>
            <a:off x="457200" y="1371600"/>
            <a:ext cx="8305800" cy="0"/>
          </a:xfrm>
          <a:prstGeom prst="line">
            <a:avLst/>
          </a:prstGeom>
          <a:ln w="28575">
            <a:solidFill>
              <a:srgbClr val="F2DAB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388678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00BDF-7CA0-4F0E-9DB8-2BB12D865371}" type="slidenum">
              <a:rPr lang="en-US" smtClean="0"/>
              <a:pPr/>
              <a:t>‹#›</a:t>
            </a:fld>
            <a:endParaRPr lang="en-US"/>
          </a:p>
        </p:txBody>
      </p:sp>
      <p:cxnSp>
        <p:nvCxnSpPr>
          <p:cNvPr id="6" name="Straight Connector 5"/>
          <p:cNvCxnSpPr/>
          <p:nvPr userDrawn="1"/>
        </p:nvCxnSpPr>
        <p:spPr>
          <a:xfrm>
            <a:off x="457200" y="1371600"/>
            <a:ext cx="8305800" cy="0"/>
          </a:xfrm>
          <a:prstGeom prst="line">
            <a:avLst/>
          </a:prstGeom>
          <a:ln w="28575">
            <a:solidFill>
              <a:srgbClr val="F2DAB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120853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00BDF-7CA0-4F0E-9DB8-2BB12D865371}" type="slidenum">
              <a:rPr lang="en-US" smtClean="0"/>
              <a:pPr/>
              <a:t>‹#›</a:t>
            </a:fld>
            <a:endParaRPr lang="en-US"/>
          </a:p>
        </p:txBody>
      </p:sp>
    </p:spTree>
    <p:extLst>
      <p:ext uri="{BB962C8B-B14F-4D97-AF65-F5344CB8AC3E}">
        <p14:creationId xmlns:p14="http://schemas.microsoft.com/office/powerpoint/2010/main" xmlns="" val="28165793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381000"/>
            <a:ext cx="8534400" cy="1036638"/>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78003" y="1600200"/>
            <a:ext cx="8382000" cy="4419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81000" y="6096000"/>
            <a:ext cx="8382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34400" y="6477000"/>
            <a:ext cx="609600" cy="320675"/>
          </a:xfrm>
          <a:prstGeom prst="rect">
            <a:avLst/>
          </a:prstGeom>
        </p:spPr>
        <p:txBody>
          <a:bodyPr vert="horz" lIns="91440" tIns="45720" rIns="91440" bIns="45720" rtlCol="0" anchor="ctr"/>
          <a:lstStyle>
            <a:lvl1pPr algn="r">
              <a:defRPr sz="1000">
                <a:solidFill>
                  <a:srgbClr val="C78E44"/>
                </a:solidFill>
              </a:defRPr>
            </a:lvl1pPr>
          </a:lstStyle>
          <a:p>
            <a:fld id="{AA800BDF-7CA0-4F0E-9DB8-2BB12D865371}" type="slidenum">
              <a:rPr lang="en-US" smtClean="0"/>
              <a:pPr/>
              <a:t>‹#›</a:t>
            </a:fld>
            <a:endParaRPr lang="en-US" dirty="0"/>
          </a:p>
        </p:txBody>
      </p:sp>
    </p:spTree>
    <p:extLst>
      <p:ext uri="{BB962C8B-B14F-4D97-AF65-F5344CB8AC3E}">
        <p14:creationId xmlns:p14="http://schemas.microsoft.com/office/powerpoint/2010/main" xmlns="" val="59269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timing>
    <p:tnLst>
      <p:par>
        <p:cTn id="1" dur="indefinite" restart="never" nodeType="tmRoot"/>
      </p:par>
    </p:tnLst>
  </p:timing>
  <p:hf hdr="0" ftr="0" dt="0"/>
  <p:txStyles>
    <p:titleStyle>
      <a:lvl1pPr algn="l" defTabSz="914400" rtl="0" eaLnBrk="1" latinLnBrk="0" hangingPunct="1">
        <a:spcBef>
          <a:spcPct val="0"/>
        </a:spcBef>
        <a:buNone/>
        <a:defRPr sz="4400" b="1" i="0" u="none" kern="1200">
          <a:solidFill>
            <a:srgbClr val="9F3A0D"/>
          </a:solidFill>
          <a:latin typeface="+mj-lt"/>
          <a:ea typeface="+mj-ea"/>
          <a:cs typeface="+mj-cs"/>
        </a:defRPr>
      </a:lvl1pPr>
    </p:titleStyle>
    <p:bodyStyle>
      <a:lvl1pPr marL="342900" indent="-342900" algn="l" defTabSz="914400" rtl="0" eaLnBrk="1" latinLnBrk="0" hangingPunct="1">
        <a:spcBef>
          <a:spcPct val="20000"/>
        </a:spcBef>
        <a:buClr>
          <a:srgbClr val="C78E44"/>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1981200"/>
            <a:ext cx="5486400" cy="1676400"/>
          </a:xfrm>
        </p:spPr>
        <p:txBody>
          <a:bodyPr>
            <a:noAutofit/>
          </a:bodyPr>
          <a:lstStyle/>
          <a:p>
            <a:pPr>
              <a:lnSpc>
                <a:spcPts val="6000"/>
              </a:lnSpc>
            </a:pPr>
            <a:r>
              <a:rPr lang="en-US" sz="4000" i="1" dirty="0" smtClean="0"/>
              <a:t>CCSSE</a:t>
            </a:r>
            <a:r>
              <a:rPr lang="en-US" sz="4000" dirty="0" smtClean="0"/>
              <a:t> 2013 Findings for Cuesta College</a:t>
            </a:r>
            <a:endParaRPr lang="en-US" sz="4000" dirty="0"/>
          </a:p>
        </p:txBody>
      </p:sp>
      <p:sp>
        <p:nvSpPr>
          <p:cNvPr id="3" name="Subtitle 2"/>
          <p:cNvSpPr>
            <a:spLocks noGrp="1"/>
          </p:cNvSpPr>
          <p:nvPr>
            <p:ph type="subTitle" idx="1"/>
          </p:nvPr>
        </p:nvSpPr>
        <p:spPr>
          <a:xfrm>
            <a:off x="3733800" y="3886200"/>
            <a:ext cx="5257800" cy="609600"/>
          </a:xfrm>
        </p:spPr>
        <p:txBody>
          <a:bodyPr>
            <a:normAutofit fontScale="92500" lnSpcReduction="20000"/>
          </a:bodyPr>
          <a:lstStyle/>
          <a:p>
            <a:r>
              <a:rPr lang="en-US" sz="2200" b="1" dirty="0" smtClean="0">
                <a:solidFill>
                  <a:srgbClr val="00427A"/>
                </a:solidFill>
              </a:rPr>
              <a:t>San Luis Obispo County Community College District</a:t>
            </a:r>
            <a:endParaRPr lang="en-US" sz="2200" b="1" dirty="0">
              <a:solidFill>
                <a:srgbClr val="00427A"/>
              </a:solidFill>
            </a:endParaRPr>
          </a:p>
        </p:txBody>
      </p:sp>
    </p:spTree>
    <p:extLst>
      <p:ext uri="{BB962C8B-B14F-4D97-AF65-F5344CB8AC3E}">
        <p14:creationId xmlns:p14="http://schemas.microsoft.com/office/powerpoint/2010/main" xmlns="" val="2528293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Enrollment Status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AA800BDF-7CA0-4F0E-9DB8-2BB12D865371}" type="slidenum">
              <a:rPr lang="en-US" smtClean="0"/>
              <a:pPr/>
              <a:t>10</a:t>
            </a:fld>
            <a:endParaRPr lang="en-US" dirty="0"/>
          </a:p>
        </p:txBody>
      </p:sp>
      <p:graphicFrame>
        <p:nvGraphicFramePr>
          <p:cNvPr id="5" name="Content Placeholder 2"/>
          <p:cNvGraphicFramePr>
            <a:graphicFrameLocks/>
          </p:cNvGraphicFramePr>
          <p:nvPr>
            <p:extLst>
              <p:ext uri="{D42A27DB-BD31-4B8C-83A1-F6EECF244321}">
                <p14:modId xmlns:p14="http://schemas.microsoft.com/office/powerpoint/2010/main" xmlns="" val="4099266937"/>
              </p:ext>
            </p:extLst>
          </p:nvPr>
        </p:nvGraphicFramePr>
        <p:xfrm>
          <a:off x="685800" y="2362200"/>
          <a:ext cx="77724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Age</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11</a:t>
            </a:fld>
            <a:endParaRPr lang="en-US" dirty="0"/>
          </a:p>
        </p:txBody>
      </p:sp>
      <p:graphicFrame>
        <p:nvGraphicFramePr>
          <p:cNvPr id="7" name="Chart 6"/>
          <p:cNvGraphicFramePr/>
          <p:nvPr>
            <p:extLst>
              <p:ext uri="{D42A27DB-BD31-4B8C-83A1-F6EECF244321}">
                <p14:modId xmlns:p14="http://schemas.microsoft.com/office/powerpoint/2010/main" xmlns="" val="764928139"/>
              </p:ext>
            </p:extLst>
          </p:nvPr>
        </p:nvGraphicFramePr>
        <p:xfrm>
          <a:off x="457200" y="1905000"/>
          <a:ext cx="8229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a:t>
            </a:r>
            <a:br>
              <a:rPr lang="en-US" dirty="0" smtClean="0"/>
            </a:br>
            <a:r>
              <a:rPr lang="en-US" dirty="0" smtClean="0"/>
              <a:t>Sex</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12</a:t>
            </a:fld>
            <a:endParaRPr lang="en-US"/>
          </a:p>
        </p:txBody>
      </p:sp>
      <p:graphicFrame>
        <p:nvGraphicFramePr>
          <p:cNvPr id="5" name="Chart 4"/>
          <p:cNvGraphicFramePr/>
          <p:nvPr>
            <p:extLst>
              <p:ext uri="{D42A27DB-BD31-4B8C-83A1-F6EECF244321}">
                <p14:modId xmlns:p14="http://schemas.microsoft.com/office/powerpoint/2010/main" xmlns="" val="876480376"/>
              </p:ext>
            </p:extLst>
          </p:nvPr>
        </p:nvGraphicFramePr>
        <p:xfrm>
          <a:off x="457200" y="1905000"/>
          <a:ext cx="8229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Racial Identification</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13</a:t>
            </a:fld>
            <a:endParaRPr lang="en-US" dirty="0"/>
          </a:p>
        </p:txBody>
      </p:sp>
      <p:sp>
        <p:nvSpPr>
          <p:cNvPr id="11" name="TextBox 10"/>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graphicFrame>
        <p:nvGraphicFramePr>
          <p:cNvPr id="7" name="Chart 6"/>
          <p:cNvGraphicFramePr/>
          <p:nvPr>
            <p:extLst>
              <p:ext uri="{D42A27DB-BD31-4B8C-83A1-F6EECF244321}">
                <p14:modId xmlns:p14="http://schemas.microsoft.com/office/powerpoint/2010/main" xmlns="" val="2998330421"/>
              </p:ext>
            </p:extLst>
          </p:nvPr>
        </p:nvGraphicFramePr>
        <p:xfrm>
          <a:off x="457200" y="1828800"/>
          <a:ext cx="8077200" cy="429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First-Generation Status</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14</a:t>
            </a:fld>
            <a:endParaRPr lang="en-US" dirty="0"/>
          </a:p>
        </p:txBody>
      </p:sp>
      <p:graphicFrame>
        <p:nvGraphicFramePr>
          <p:cNvPr id="6" name="Chart 5"/>
          <p:cNvGraphicFramePr/>
          <p:nvPr>
            <p:extLst>
              <p:ext uri="{D42A27DB-BD31-4B8C-83A1-F6EECF244321}">
                <p14:modId xmlns:p14="http://schemas.microsoft.com/office/powerpoint/2010/main" xmlns="" val="2502063825"/>
              </p:ext>
            </p:extLst>
          </p:nvPr>
        </p:nvGraphicFramePr>
        <p:xfrm>
          <a:off x="381000" y="990600"/>
          <a:ext cx="83058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Educational Attainment</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15</a:t>
            </a:fld>
            <a:endParaRPr lang="en-US"/>
          </a:p>
        </p:txBody>
      </p:sp>
      <p:sp>
        <p:nvSpPr>
          <p:cNvPr id="6" name="TextBox 5"/>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graphicFrame>
        <p:nvGraphicFramePr>
          <p:cNvPr id="7" name="Chart 6"/>
          <p:cNvGraphicFramePr/>
          <p:nvPr>
            <p:extLst>
              <p:ext uri="{D42A27DB-BD31-4B8C-83A1-F6EECF244321}">
                <p14:modId xmlns:p14="http://schemas.microsoft.com/office/powerpoint/2010/main" xmlns="" val="2843172333"/>
              </p:ext>
            </p:extLst>
          </p:nvPr>
        </p:nvGraphicFramePr>
        <p:xfrm>
          <a:off x="381000" y="1752600"/>
          <a:ext cx="8305800" cy="4267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a:t>
            </a:r>
            <a:br>
              <a:rPr lang="en-US" dirty="0" smtClean="0"/>
            </a:br>
            <a:r>
              <a:rPr lang="en-US" dirty="0" smtClean="0"/>
              <a:t>Goals</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16</a:t>
            </a:fld>
            <a:endParaRPr lang="en-US"/>
          </a:p>
        </p:txBody>
      </p:sp>
      <p:sp>
        <p:nvSpPr>
          <p:cNvPr id="5" name="TextBox 4"/>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graphicFrame>
        <p:nvGraphicFramePr>
          <p:cNvPr id="6" name="Content Placeholder 2"/>
          <p:cNvGraphicFramePr>
            <a:graphicFrameLocks noGrp="1"/>
          </p:cNvGraphicFramePr>
          <p:nvPr>
            <p:ph idx="1"/>
            <p:extLst>
              <p:ext uri="{D42A27DB-BD31-4B8C-83A1-F6EECF244321}">
                <p14:modId xmlns:p14="http://schemas.microsoft.com/office/powerpoint/2010/main" xmlns="" val="2231008470"/>
              </p:ext>
            </p:extLst>
          </p:nvPr>
        </p:nvGraphicFramePr>
        <p:xfrm>
          <a:off x="533400" y="1676400"/>
          <a:ext cx="81534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Total Credit Hours Earned</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17</a:t>
            </a:fld>
            <a:endParaRPr lang="en-US"/>
          </a:p>
        </p:txBody>
      </p:sp>
      <p:sp>
        <p:nvSpPr>
          <p:cNvPr id="10" name="TextBox 9"/>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graphicFrame>
        <p:nvGraphicFramePr>
          <p:cNvPr id="9" name="Chart 8"/>
          <p:cNvGraphicFramePr/>
          <p:nvPr>
            <p:extLst>
              <p:ext uri="{D42A27DB-BD31-4B8C-83A1-F6EECF244321}">
                <p14:modId xmlns:p14="http://schemas.microsoft.com/office/powerpoint/2010/main" xmlns="" val="1804706970"/>
              </p:ext>
            </p:extLst>
          </p:nvPr>
        </p:nvGraphicFramePr>
        <p:xfrm>
          <a:off x="381000" y="1752600"/>
          <a:ext cx="8305800" cy="4267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External Commitments</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18</a:t>
            </a:fld>
            <a:endParaRPr lang="en-US"/>
          </a:p>
        </p:txBody>
      </p:sp>
      <p:sp>
        <p:nvSpPr>
          <p:cNvPr id="10" name="TextBox 9"/>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graphicFrame>
        <p:nvGraphicFramePr>
          <p:cNvPr id="15" name="Chart 14"/>
          <p:cNvGraphicFramePr/>
          <p:nvPr>
            <p:extLst>
              <p:ext uri="{D42A27DB-BD31-4B8C-83A1-F6EECF244321}">
                <p14:modId xmlns:p14="http://schemas.microsoft.com/office/powerpoint/2010/main" xmlns="" val="3646727899"/>
              </p:ext>
            </p:extLst>
          </p:nvPr>
        </p:nvGraphicFramePr>
        <p:xfrm>
          <a:off x="533400" y="1676400"/>
          <a:ext cx="81534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Respondent Profile: </a:t>
            </a:r>
            <a:br>
              <a:rPr lang="en-US" dirty="0" smtClean="0"/>
            </a:br>
            <a:r>
              <a:rPr lang="en-US" dirty="0" smtClean="0"/>
              <a:t>College-Sponsored Activities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AA800BDF-7CA0-4F0E-9DB8-2BB12D865371}" type="slidenum">
              <a:rPr lang="en-US" smtClean="0"/>
              <a:pPr/>
              <a:t>19</a:t>
            </a:fld>
            <a:endParaRPr lang="en-US"/>
          </a:p>
        </p:txBody>
      </p:sp>
      <p:sp>
        <p:nvSpPr>
          <p:cNvPr id="10" name="TextBox 9"/>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graphicFrame>
        <p:nvGraphicFramePr>
          <p:cNvPr id="9" name="Chart 8"/>
          <p:cNvGraphicFramePr/>
          <p:nvPr>
            <p:extLst>
              <p:ext uri="{D42A27DB-BD31-4B8C-83A1-F6EECF244321}">
                <p14:modId xmlns:p14="http://schemas.microsoft.com/office/powerpoint/2010/main" xmlns="" val="354551964"/>
              </p:ext>
            </p:extLst>
          </p:nvPr>
        </p:nvGraphicFramePr>
        <p:xfrm>
          <a:off x="381000" y="1752600"/>
          <a:ext cx="8305800" cy="4267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lstStyle/>
          <a:p>
            <a:pPr>
              <a:spcAft>
                <a:spcPts val="1200"/>
              </a:spcAft>
            </a:pPr>
            <a:r>
              <a:rPr lang="en-US" i="1" dirty="0" smtClean="0"/>
              <a:t>CCSSE</a:t>
            </a:r>
            <a:r>
              <a:rPr lang="en-US" dirty="0" smtClean="0"/>
              <a:t> Overview</a:t>
            </a:r>
          </a:p>
          <a:p>
            <a:pPr>
              <a:spcAft>
                <a:spcPts val="1200"/>
              </a:spcAft>
            </a:pPr>
            <a:r>
              <a:rPr lang="en-US" dirty="0" smtClean="0"/>
              <a:t>Student Respondent Profile</a:t>
            </a:r>
          </a:p>
          <a:p>
            <a:pPr>
              <a:spcAft>
                <a:spcPts val="1200"/>
              </a:spcAft>
            </a:pPr>
            <a:r>
              <a:rPr lang="en-US" i="1" dirty="0" smtClean="0"/>
              <a:t>CCSSE</a:t>
            </a:r>
            <a:r>
              <a:rPr lang="en-US" dirty="0" smtClean="0"/>
              <a:t> Benchmarks</a:t>
            </a:r>
          </a:p>
          <a:p>
            <a:pPr>
              <a:spcAft>
                <a:spcPts val="1200"/>
              </a:spcAft>
            </a:pPr>
            <a:r>
              <a:rPr lang="en-US" dirty="0" smtClean="0"/>
              <a:t>Community College Students and Stories</a:t>
            </a:r>
          </a:p>
          <a:p>
            <a:pPr>
              <a:spcAft>
                <a:spcPts val="1200"/>
              </a:spcAft>
            </a:pPr>
            <a:r>
              <a:rPr lang="en-US" dirty="0" smtClean="0"/>
              <a:t>Strategies to Promote Learning that Matters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CCSSE</a:t>
            </a:r>
            <a:r>
              <a:rPr lang="en-US" dirty="0" smtClean="0"/>
              <a:t>  Benchmarks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3490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CCSSE</a:t>
            </a:r>
            <a:r>
              <a:rPr lang="en-US" dirty="0" smtClean="0"/>
              <a:t> Benchmarks for </a:t>
            </a:r>
            <a:br>
              <a:rPr lang="en-US" dirty="0" smtClean="0"/>
            </a:br>
            <a:r>
              <a:rPr lang="en-US" dirty="0" smtClean="0"/>
              <a:t>Effective Educational Practice</a:t>
            </a:r>
            <a:endParaRPr lang="en-US" dirty="0"/>
          </a:p>
        </p:txBody>
      </p:sp>
      <p:sp>
        <p:nvSpPr>
          <p:cNvPr id="3" name="Content Placeholder 2"/>
          <p:cNvSpPr>
            <a:spLocks noGrp="1"/>
          </p:cNvSpPr>
          <p:nvPr>
            <p:ph idx="1"/>
          </p:nvPr>
        </p:nvSpPr>
        <p:spPr>
          <a:xfrm>
            <a:off x="378003" y="1600200"/>
            <a:ext cx="8382000" cy="4495800"/>
          </a:xfrm>
        </p:spPr>
        <p:txBody>
          <a:bodyPr>
            <a:normAutofit/>
          </a:bodyPr>
          <a:lstStyle/>
          <a:p>
            <a:pPr marL="0" indent="0">
              <a:spcAft>
                <a:spcPts val="1200"/>
              </a:spcAft>
              <a:buNone/>
            </a:pPr>
            <a:r>
              <a:rPr lang="en-US" dirty="0"/>
              <a:t>The five </a:t>
            </a:r>
            <a:r>
              <a:rPr lang="en-US" i="1" dirty="0"/>
              <a:t>CCSSE </a:t>
            </a:r>
            <a:r>
              <a:rPr lang="en-US" dirty="0"/>
              <a:t>benchmarks </a:t>
            </a:r>
            <a:r>
              <a:rPr lang="en-US" dirty="0" smtClean="0"/>
              <a:t>are</a:t>
            </a:r>
            <a:endParaRPr lang="en-US" sz="2500" dirty="0"/>
          </a:p>
          <a:p>
            <a:pPr lvl="1">
              <a:lnSpc>
                <a:spcPct val="90000"/>
              </a:lnSpc>
              <a:spcAft>
                <a:spcPts val="1200"/>
              </a:spcAft>
              <a:buFont typeface="Arial" pitchFamily="34" charset="0"/>
              <a:buChar char="•"/>
            </a:pPr>
            <a:r>
              <a:rPr lang="en-US" dirty="0">
                <a:ea typeface="ＭＳ Ｐゴシック" charset="-128"/>
              </a:rPr>
              <a:t>Active and Collaborative Learning</a:t>
            </a:r>
          </a:p>
          <a:p>
            <a:pPr lvl="1">
              <a:lnSpc>
                <a:spcPct val="90000"/>
              </a:lnSpc>
              <a:spcAft>
                <a:spcPts val="1200"/>
              </a:spcAft>
              <a:buFont typeface="Arial" pitchFamily="34" charset="0"/>
              <a:buChar char="•"/>
            </a:pPr>
            <a:r>
              <a:rPr lang="en-US" dirty="0">
                <a:ea typeface="ＭＳ Ｐゴシック" charset="-128"/>
              </a:rPr>
              <a:t>Student Effort</a:t>
            </a:r>
          </a:p>
          <a:p>
            <a:pPr lvl="1">
              <a:lnSpc>
                <a:spcPct val="90000"/>
              </a:lnSpc>
              <a:spcAft>
                <a:spcPts val="1200"/>
              </a:spcAft>
              <a:buFont typeface="Arial" pitchFamily="34" charset="0"/>
              <a:buChar char="•"/>
            </a:pPr>
            <a:r>
              <a:rPr lang="en-US" dirty="0">
                <a:ea typeface="ＭＳ Ｐゴシック" charset="-128"/>
              </a:rPr>
              <a:t>Academic Challenge</a:t>
            </a:r>
          </a:p>
          <a:p>
            <a:pPr lvl="1">
              <a:lnSpc>
                <a:spcPct val="90000"/>
              </a:lnSpc>
              <a:spcAft>
                <a:spcPts val="1200"/>
              </a:spcAft>
              <a:buFont typeface="Arial" pitchFamily="34" charset="0"/>
              <a:buChar char="•"/>
            </a:pPr>
            <a:r>
              <a:rPr lang="en-US" dirty="0">
                <a:ea typeface="ＭＳ Ｐゴシック" charset="-128"/>
              </a:rPr>
              <a:t>Student-Faculty Interaction</a:t>
            </a:r>
          </a:p>
          <a:p>
            <a:pPr lvl="1">
              <a:lnSpc>
                <a:spcPct val="90000"/>
              </a:lnSpc>
              <a:spcAft>
                <a:spcPts val="1200"/>
              </a:spcAft>
              <a:buFont typeface="Arial" pitchFamily="34" charset="0"/>
              <a:buChar char="•"/>
            </a:pPr>
            <a:r>
              <a:rPr lang="en-US" noProof="1">
                <a:ea typeface="ＭＳ Ｐゴシック" charset="-128"/>
              </a:rPr>
              <a:t>Support for Learners</a:t>
            </a:r>
            <a:endParaRPr lang="en-US" dirty="0">
              <a:ea typeface="ＭＳ Ｐゴシック" charset="-128"/>
            </a:endParaRPr>
          </a:p>
          <a:p>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21</a:t>
            </a:fld>
            <a:endParaRPr lang="en-US"/>
          </a:p>
        </p:txBody>
      </p:sp>
    </p:spTree>
    <p:extLst>
      <p:ext uri="{BB962C8B-B14F-4D97-AF65-F5344CB8AC3E}">
        <p14:creationId xmlns:p14="http://schemas.microsoft.com/office/powerpoint/2010/main" xmlns="" val="14880995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Collaborative Learning </a:t>
            </a:r>
            <a:endParaRPr lang="en-US" dirty="0"/>
          </a:p>
        </p:txBody>
      </p:sp>
      <p:sp>
        <p:nvSpPr>
          <p:cNvPr id="3" name="Content Placeholder 2"/>
          <p:cNvSpPr>
            <a:spLocks noGrp="1"/>
          </p:cNvSpPr>
          <p:nvPr>
            <p:ph idx="1"/>
          </p:nvPr>
        </p:nvSpPr>
        <p:spPr>
          <a:xfrm>
            <a:off x="378003" y="1600200"/>
            <a:ext cx="8382000" cy="4724400"/>
          </a:xfrm>
        </p:spPr>
        <p:txBody>
          <a:bodyPr>
            <a:normAutofit/>
          </a:bodyPr>
          <a:lstStyle/>
          <a:p>
            <a:pPr marL="0" indent="0">
              <a:spcBef>
                <a:spcPts val="0"/>
              </a:spcBef>
              <a:spcAft>
                <a:spcPts val="1800"/>
              </a:spcAft>
              <a:buNone/>
            </a:pPr>
            <a:r>
              <a:rPr lang="en-US" sz="2200" i="1" dirty="0" smtClean="0">
                <a:solidFill>
                  <a:srgbClr val="9F3A0D"/>
                </a:solidFill>
              </a:rPr>
              <a:t>This is an opportunity to customize one or more of your slides using the following Active and Collaborative Learning benchmark items: </a:t>
            </a:r>
          </a:p>
          <a:p>
            <a:pPr>
              <a:spcBef>
                <a:spcPts val="0"/>
              </a:spcBef>
            </a:pPr>
            <a:r>
              <a:rPr lang="en-US" sz="2000" dirty="0" smtClean="0"/>
              <a:t>During the current school year, how often have you: </a:t>
            </a:r>
          </a:p>
          <a:p>
            <a:pPr marL="585216" lvl="3" indent="-182880">
              <a:spcBef>
                <a:spcPts val="0"/>
              </a:spcBef>
              <a:buFont typeface="Arial" pitchFamily="34" charset="0"/>
              <a:buChar char="•"/>
            </a:pPr>
            <a:r>
              <a:rPr lang="en-US" sz="1500" dirty="0" smtClean="0"/>
              <a:t>Asked questions in class or contributed to class discussions (#4a) </a:t>
            </a:r>
          </a:p>
          <a:p>
            <a:pPr marL="585216" lvl="3" indent="-182880">
              <a:spcBef>
                <a:spcPts val="0"/>
              </a:spcBef>
              <a:buFont typeface="Arial" pitchFamily="34" charset="0"/>
              <a:buChar char="•"/>
            </a:pPr>
            <a:r>
              <a:rPr lang="en-US" sz="1500" dirty="0" smtClean="0"/>
              <a:t>Made a class presentation (#4b) </a:t>
            </a:r>
          </a:p>
          <a:p>
            <a:pPr marL="585216" lvl="3" indent="-182880">
              <a:spcBef>
                <a:spcPts val="0"/>
              </a:spcBef>
              <a:buFont typeface="Arial" pitchFamily="34" charset="0"/>
              <a:buChar char="•"/>
            </a:pPr>
            <a:r>
              <a:rPr lang="en-US" sz="1500" dirty="0" smtClean="0"/>
              <a:t>Worked with other students on projects during class (#4f) </a:t>
            </a:r>
          </a:p>
          <a:p>
            <a:pPr marL="585216" lvl="3" indent="-182880">
              <a:spcBef>
                <a:spcPts val="0"/>
              </a:spcBef>
              <a:buFont typeface="Arial" pitchFamily="34" charset="0"/>
              <a:buChar char="•"/>
            </a:pPr>
            <a:r>
              <a:rPr lang="en-US" sz="1500" dirty="0" smtClean="0"/>
              <a:t>Worked with classmates outside of class to prepare class assignments (#4g) </a:t>
            </a:r>
          </a:p>
          <a:p>
            <a:pPr marL="585216" lvl="3" indent="-182880">
              <a:spcBef>
                <a:spcPts val="0"/>
              </a:spcBef>
              <a:buFont typeface="Arial" pitchFamily="34" charset="0"/>
              <a:buChar char="•"/>
            </a:pPr>
            <a:r>
              <a:rPr lang="en-US" sz="1500" dirty="0" smtClean="0"/>
              <a:t>Tutored or taught other students (paid or voluntary) (#4h) </a:t>
            </a:r>
          </a:p>
          <a:p>
            <a:pPr marL="585216" lvl="3" indent="-182880">
              <a:spcBef>
                <a:spcPts val="0"/>
              </a:spcBef>
              <a:buFont typeface="Arial" pitchFamily="34" charset="0"/>
              <a:buChar char="•"/>
            </a:pPr>
            <a:r>
              <a:rPr lang="en-US" sz="1500" dirty="0" smtClean="0"/>
              <a:t>Participated in a community-based project as a part of a regular course (#4i) </a:t>
            </a:r>
          </a:p>
          <a:p>
            <a:pPr marL="585216" lvl="3" indent="-182880">
              <a:spcBef>
                <a:spcPts val="0"/>
              </a:spcBef>
              <a:buFont typeface="Arial" pitchFamily="34" charset="0"/>
              <a:buChar char="•"/>
            </a:pPr>
            <a:r>
              <a:rPr lang="en-US" sz="1500" dirty="0" smtClean="0"/>
              <a:t>Discussed ideas from your readings or classes with others outside of class (students, family members, co-workers, etc.) (#4r) </a:t>
            </a:r>
          </a:p>
          <a:p>
            <a:pPr lvl="1">
              <a:spcBef>
                <a:spcPts val="0"/>
              </a:spcBef>
              <a:spcAft>
                <a:spcPts val="1800"/>
              </a:spcAft>
            </a:pPr>
            <a:endParaRPr lang="en-US" sz="1800" dirty="0" smtClean="0"/>
          </a:p>
        </p:txBody>
      </p:sp>
      <p:sp>
        <p:nvSpPr>
          <p:cNvPr id="4" name="Slide Number Placeholder 3"/>
          <p:cNvSpPr>
            <a:spLocks noGrp="1"/>
          </p:cNvSpPr>
          <p:nvPr>
            <p:ph type="sldNum" sz="quarter" idx="12"/>
          </p:nvPr>
        </p:nvSpPr>
        <p:spPr/>
        <p:txBody>
          <a:bodyPr/>
          <a:lstStyle/>
          <a:p>
            <a:fld id="{AA800BDF-7CA0-4F0E-9DB8-2BB12D865371}" type="slidenum">
              <a:rPr lang="en-US" smtClean="0"/>
              <a:pPr/>
              <a:t>22</a:t>
            </a:fld>
            <a:endParaRPr lang="en-US"/>
          </a:p>
        </p:txBody>
      </p:sp>
      <p:sp>
        <p:nvSpPr>
          <p:cNvPr id="5" name="TextBox 4"/>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Effort</a:t>
            </a:r>
            <a:endParaRPr lang="en-US" dirty="0">
              <a:solidFill>
                <a:srgbClr val="FF0000"/>
              </a:solidFill>
            </a:endParaRPr>
          </a:p>
        </p:txBody>
      </p:sp>
      <p:sp>
        <p:nvSpPr>
          <p:cNvPr id="3" name="Content Placeholder 2"/>
          <p:cNvSpPr>
            <a:spLocks noGrp="1"/>
          </p:cNvSpPr>
          <p:nvPr>
            <p:ph idx="1"/>
          </p:nvPr>
        </p:nvSpPr>
        <p:spPr>
          <a:xfrm>
            <a:off x="378003" y="1600200"/>
            <a:ext cx="8382000" cy="4495800"/>
          </a:xfrm>
        </p:spPr>
        <p:txBody>
          <a:bodyPr>
            <a:normAutofit fontScale="85000" lnSpcReduction="20000"/>
          </a:bodyPr>
          <a:lstStyle/>
          <a:p>
            <a:pPr marL="0" indent="0">
              <a:lnSpc>
                <a:spcPct val="120000"/>
              </a:lnSpc>
              <a:spcBef>
                <a:spcPts val="0"/>
              </a:spcBef>
              <a:spcAft>
                <a:spcPts val="1800"/>
              </a:spcAft>
              <a:buNone/>
            </a:pPr>
            <a:r>
              <a:rPr lang="en-US" sz="2600" i="1" dirty="0" smtClean="0">
                <a:solidFill>
                  <a:srgbClr val="9F3A0D"/>
                </a:solidFill>
              </a:rPr>
              <a:t>This is an opportunity to customize one or more of your slides using the following Student Effort benchmark items: </a:t>
            </a:r>
          </a:p>
          <a:p>
            <a:pPr>
              <a:lnSpc>
                <a:spcPct val="120000"/>
              </a:lnSpc>
              <a:spcBef>
                <a:spcPts val="0"/>
              </a:spcBef>
            </a:pPr>
            <a:r>
              <a:rPr lang="en-US" sz="2400" dirty="0" smtClean="0"/>
              <a:t>During the current school year, how often have you: </a:t>
            </a:r>
          </a:p>
          <a:p>
            <a:pPr marL="582930" lvl="2" indent="-182880">
              <a:lnSpc>
                <a:spcPct val="120000"/>
              </a:lnSpc>
              <a:spcBef>
                <a:spcPts val="0"/>
              </a:spcBef>
            </a:pPr>
            <a:r>
              <a:rPr lang="en-US" sz="1800" dirty="0" smtClean="0"/>
              <a:t>Prepared two or more drafts of a paper or assignment before turning it in (#4c) </a:t>
            </a:r>
          </a:p>
          <a:p>
            <a:pPr marL="582930" lvl="2" indent="-182880">
              <a:lnSpc>
                <a:spcPct val="120000"/>
              </a:lnSpc>
              <a:spcBef>
                <a:spcPts val="0"/>
              </a:spcBef>
            </a:pPr>
            <a:r>
              <a:rPr lang="en-US" sz="1800" dirty="0" smtClean="0"/>
              <a:t>Worked on a paper or project that required integrating ideas or information from various sources (#4d) </a:t>
            </a:r>
          </a:p>
          <a:p>
            <a:pPr marL="582930" lvl="2" indent="-182880">
              <a:lnSpc>
                <a:spcPct val="120000"/>
              </a:lnSpc>
              <a:spcBef>
                <a:spcPts val="0"/>
              </a:spcBef>
            </a:pPr>
            <a:r>
              <a:rPr lang="en-US" sz="1800" dirty="0" smtClean="0"/>
              <a:t>Come to class without completing readings or assignments  (#4e) </a:t>
            </a:r>
          </a:p>
          <a:p>
            <a:pPr marL="582930" lvl="2" indent="-182880">
              <a:lnSpc>
                <a:spcPct val="120000"/>
              </a:lnSpc>
              <a:spcBef>
                <a:spcPts val="0"/>
              </a:spcBef>
            </a:pPr>
            <a:r>
              <a:rPr lang="en-US" sz="1800" dirty="0" smtClean="0"/>
              <a:t>Used peer or other tutoring services (#13d) </a:t>
            </a:r>
          </a:p>
          <a:p>
            <a:pPr marL="582930" lvl="2" indent="-182880">
              <a:lnSpc>
                <a:spcPct val="120000"/>
              </a:lnSpc>
              <a:spcBef>
                <a:spcPts val="0"/>
              </a:spcBef>
            </a:pPr>
            <a:r>
              <a:rPr lang="en-US" sz="1800" dirty="0" smtClean="0"/>
              <a:t>Used skill labs (#13e) </a:t>
            </a:r>
          </a:p>
          <a:p>
            <a:pPr marL="582930" lvl="2" indent="-182880">
              <a:lnSpc>
                <a:spcPct val="120000"/>
              </a:lnSpc>
              <a:spcBef>
                <a:spcPts val="0"/>
              </a:spcBef>
              <a:spcAft>
                <a:spcPts val="1200"/>
              </a:spcAft>
            </a:pPr>
            <a:r>
              <a:rPr lang="en-US" sz="1800" dirty="0" smtClean="0"/>
              <a:t>Used a computer lab (#13h) </a:t>
            </a:r>
          </a:p>
          <a:p>
            <a:pPr>
              <a:lnSpc>
                <a:spcPct val="120000"/>
              </a:lnSpc>
              <a:spcBef>
                <a:spcPts val="0"/>
              </a:spcBef>
            </a:pPr>
            <a:r>
              <a:rPr lang="en-US" sz="2400" dirty="0" smtClean="0"/>
              <a:t>During the current school year: </a:t>
            </a:r>
          </a:p>
          <a:p>
            <a:pPr marL="582930" lvl="2" indent="-182880">
              <a:lnSpc>
                <a:spcPct val="120000"/>
              </a:lnSpc>
              <a:spcBef>
                <a:spcPts val="0"/>
              </a:spcBef>
            </a:pPr>
            <a:r>
              <a:rPr lang="en-US" sz="1800" dirty="0" smtClean="0"/>
              <a:t>How many books did you read on your own (not assigned) for personal enjoyment or academic enrichment (#6b) </a:t>
            </a:r>
          </a:p>
          <a:p>
            <a:pPr marL="582930" lvl="2" indent="-182880">
              <a:lnSpc>
                <a:spcPct val="120000"/>
              </a:lnSpc>
              <a:spcBef>
                <a:spcPts val="0"/>
              </a:spcBef>
            </a:pPr>
            <a:r>
              <a:rPr lang="en-US" sz="1800" dirty="0" smtClean="0"/>
              <a:t>How many hours did you spend in a typical week preparing for class (studying, reading, writing, rehearsing, or other activities related to your program) (#10a) </a:t>
            </a:r>
          </a:p>
          <a:p>
            <a:pPr>
              <a:spcBef>
                <a:spcPts val="0"/>
              </a:spcBef>
              <a:spcAft>
                <a:spcPts val="1800"/>
              </a:spcAft>
            </a:pPr>
            <a:endParaRPr lang="en-US" sz="1600" i="1" dirty="0" smtClean="0"/>
          </a:p>
          <a:p>
            <a:pPr>
              <a:buNone/>
            </a:pP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23</a:t>
            </a:fld>
            <a:endParaRPr lang="en-US"/>
          </a:p>
        </p:txBody>
      </p:sp>
      <p:sp>
        <p:nvSpPr>
          <p:cNvPr id="5" name="TextBox 4"/>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Academic Challenge</a:t>
            </a:r>
            <a:endParaRPr lang="en-US" dirty="0">
              <a:solidFill>
                <a:srgbClr val="FF0000"/>
              </a:solidFill>
            </a:endParaRPr>
          </a:p>
        </p:txBody>
      </p:sp>
      <p:sp>
        <p:nvSpPr>
          <p:cNvPr id="3" name="Content Placeholder 2"/>
          <p:cNvSpPr>
            <a:spLocks noGrp="1"/>
          </p:cNvSpPr>
          <p:nvPr>
            <p:ph idx="1"/>
          </p:nvPr>
        </p:nvSpPr>
        <p:spPr>
          <a:xfrm>
            <a:off x="378002" y="1600200"/>
            <a:ext cx="8461198" cy="4724400"/>
          </a:xfrm>
        </p:spPr>
        <p:txBody>
          <a:bodyPr>
            <a:normAutofit fontScale="85000" lnSpcReduction="10000"/>
          </a:bodyPr>
          <a:lstStyle/>
          <a:p>
            <a:pPr marL="0" indent="0">
              <a:lnSpc>
                <a:spcPct val="110000"/>
              </a:lnSpc>
              <a:spcBef>
                <a:spcPts val="0"/>
              </a:spcBef>
              <a:spcAft>
                <a:spcPts val="1200"/>
              </a:spcAft>
              <a:buNone/>
            </a:pPr>
            <a:r>
              <a:rPr lang="en-US" sz="2600" i="1" dirty="0" smtClean="0">
                <a:solidFill>
                  <a:srgbClr val="9F3A0D"/>
                </a:solidFill>
              </a:rPr>
              <a:t>This is an opportunity to customize one or more of your slides using the following Academic Challenge benchmark items: </a:t>
            </a:r>
          </a:p>
          <a:p>
            <a:pPr>
              <a:lnSpc>
                <a:spcPct val="120000"/>
              </a:lnSpc>
              <a:spcBef>
                <a:spcPts val="0"/>
              </a:spcBef>
            </a:pPr>
            <a:r>
              <a:rPr lang="en-US" sz="1900" dirty="0" smtClean="0"/>
              <a:t>During the current school year, how often have you: </a:t>
            </a:r>
          </a:p>
          <a:p>
            <a:pPr marL="582930" lvl="2" indent="-182880">
              <a:lnSpc>
                <a:spcPct val="120000"/>
              </a:lnSpc>
              <a:spcBef>
                <a:spcPts val="0"/>
              </a:spcBef>
              <a:spcAft>
                <a:spcPts val="600"/>
              </a:spcAft>
            </a:pPr>
            <a:r>
              <a:rPr lang="en-US" sz="1600" dirty="0" smtClean="0"/>
              <a:t>Worked harder than you thought you could to meet an instructor’s standards or expectations (#4p) </a:t>
            </a:r>
          </a:p>
          <a:p>
            <a:pPr>
              <a:lnSpc>
                <a:spcPct val="120000"/>
              </a:lnSpc>
              <a:spcBef>
                <a:spcPts val="0"/>
              </a:spcBef>
            </a:pPr>
            <a:r>
              <a:rPr lang="en-US" sz="1900" dirty="0" smtClean="0"/>
              <a:t>How much does your coursework at this college emphasize: </a:t>
            </a:r>
          </a:p>
          <a:p>
            <a:pPr marL="582930" lvl="2" indent="-182880">
              <a:lnSpc>
                <a:spcPct val="120000"/>
              </a:lnSpc>
              <a:spcBef>
                <a:spcPts val="0"/>
              </a:spcBef>
            </a:pPr>
            <a:r>
              <a:rPr lang="en-US" sz="1500" dirty="0" smtClean="0"/>
              <a:t>Analyzing the basic elements of an idea, experience, or theory (#5b) </a:t>
            </a:r>
          </a:p>
          <a:p>
            <a:pPr marL="582930" lvl="2" indent="-182880">
              <a:lnSpc>
                <a:spcPct val="120000"/>
              </a:lnSpc>
              <a:spcBef>
                <a:spcPts val="0"/>
              </a:spcBef>
            </a:pPr>
            <a:r>
              <a:rPr lang="en-US" sz="1500" dirty="0" smtClean="0"/>
              <a:t>Synthesizing and organizing ideas, information, or experiences in new ways (#5c) </a:t>
            </a:r>
          </a:p>
          <a:p>
            <a:pPr marL="582930" lvl="2" indent="-182880">
              <a:lnSpc>
                <a:spcPct val="120000"/>
              </a:lnSpc>
              <a:spcBef>
                <a:spcPts val="0"/>
              </a:spcBef>
            </a:pPr>
            <a:r>
              <a:rPr lang="en-US" sz="1500" dirty="0" smtClean="0"/>
              <a:t>Making judgments about the value or soundness of information, arguments, or methods (#5d) </a:t>
            </a:r>
          </a:p>
          <a:p>
            <a:pPr marL="582930" lvl="2" indent="-182880">
              <a:lnSpc>
                <a:spcPct val="120000"/>
              </a:lnSpc>
              <a:spcBef>
                <a:spcPts val="0"/>
              </a:spcBef>
            </a:pPr>
            <a:r>
              <a:rPr lang="en-US" sz="1500" dirty="0" smtClean="0"/>
              <a:t>Applying theories or concepts to practical problems or in new situations (#5e) </a:t>
            </a:r>
          </a:p>
          <a:p>
            <a:pPr marL="582930" lvl="2" indent="-182880">
              <a:lnSpc>
                <a:spcPct val="120000"/>
              </a:lnSpc>
              <a:spcBef>
                <a:spcPts val="0"/>
              </a:spcBef>
              <a:spcAft>
                <a:spcPts val="600"/>
              </a:spcAft>
            </a:pPr>
            <a:r>
              <a:rPr lang="en-US" sz="1500" dirty="0" smtClean="0"/>
              <a:t>Using information you have read or heard to perform a new skill (#5f) </a:t>
            </a:r>
          </a:p>
          <a:p>
            <a:pPr>
              <a:lnSpc>
                <a:spcPct val="120000"/>
              </a:lnSpc>
              <a:spcBef>
                <a:spcPts val="0"/>
              </a:spcBef>
            </a:pPr>
            <a:r>
              <a:rPr lang="en-US" sz="1900" dirty="0" smtClean="0"/>
              <a:t>During the current school year: </a:t>
            </a:r>
          </a:p>
          <a:p>
            <a:pPr marL="582930" lvl="2" indent="-182880">
              <a:lnSpc>
                <a:spcPct val="120000"/>
              </a:lnSpc>
              <a:spcBef>
                <a:spcPts val="0"/>
              </a:spcBef>
            </a:pPr>
            <a:r>
              <a:rPr lang="en-US" sz="1500" dirty="0" smtClean="0"/>
              <a:t>How many assigned textbooks, manuals, books, or book-length packs of course readings did you read (#6a) </a:t>
            </a:r>
          </a:p>
          <a:p>
            <a:pPr marL="582930" lvl="2" indent="-182880">
              <a:lnSpc>
                <a:spcPct val="120000"/>
              </a:lnSpc>
              <a:spcBef>
                <a:spcPts val="0"/>
              </a:spcBef>
            </a:pPr>
            <a:r>
              <a:rPr lang="en-US" sz="1500" dirty="0" smtClean="0"/>
              <a:t>How many papers or reports of any length did you write (#6c) </a:t>
            </a:r>
          </a:p>
          <a:p>
            <a:pPr marL="582930" lvl="2" indent="-182880">
              <a:lnSpc>
                <a:spcPct val="120000"/>
              </a:lnSpc>
              <a:spcBef>
                <a:spcPts val="0"/>
              </a:spcBef>
              <a:spcAft>
                <a:spcPts val="600"/>
              </a:spcAft>
            </a:pPr>
            <a:r>
              <a:rPr lang="en-US" sz="1500" dirty="0" smtClean="0"/>
              <a:t>To what extent have your examinations challenged you to do your best work (#7) </a:t>
            </a:r>
          </a:p>
          <a:p>
            <a:pPr>
              <a:lnSpc>
                <a:spcPct val="120000"/>
              </a:lnSpc>
              <a:spcBef>
                <a:spcPts val="0"/>
              </a:spcBef>
            </a:pPr>
            <a:r>
              <a:rPr lang="en-US" sz="1900" dirty="0" smtClean="0"/>
              <a:t>How much does this college emphasize: </a:t>
            </a:r>
          </a:p>
          <a:p>
            <a:pPr marL="582930" lvl="2" indent="-182880">
              <a:lnSpc>
                <a:spcPct val="120000"/>
              </a:lnSpc>
              <a:spcBef>
                <a:spcPts val="0"/>
              </a:spcBef>
            </a:pPr>
            <a:r>
              <a:rPr lang="en-US" sz="1500" dirty="0" smtClean="0"/>
              <a:t>Encouraging you to spend significant amounts of time studying (#9a) </a:t>
            </a:r>
          </a:p>
          <a:p>
            <a:pPr marL="0" indent="0">
              <a:spcBef>
                <a:spcPts val="0"/>
              </a:spcBef>
              <a:spcAft>
                <a:spcPts val="1800"/>
              </a:spcAft>
              <a:buNone/>
            </a:pPr>
            <a:endParaRPr lang="en-US" sz="2200" i="1" dirty="0" smtClean="0">
              <a:solidFill>
                <a:srgbClr val="9F3A0D"/>
              </a:solidFill>
            </a:endParaRPr>
          </a:p>
        </p:txBody>
      </p:sp>
      <p:sp>
        <p:nvSpPr>
          <p:cNvPr id="4" name="Slide Number Placeholder 3"/>
          <p:cNvSpPr>
            <a:spLocks noGrp="1"/>
          </p:cNvSpPr>
          <p:nvPr>
            <p:ph type="sldNum" sz="quarter" idx="12"/>
          </p:nvPr>
        </p:nvSpPr>
        <p:spPr/>
        <p:txBody>
          <a:bodyPr/>
          <a:lstStyle/>
          <a:p>
            <a:fld id="{AA800BDF-7CA0-4F0E-9DB8-2BB12D865371}" type="slidenum">
              <a:rPr lang="en-US" smtClean="0"/>
              <a:pPr/>
              <a:t>24</a:t>
            </a:fld>
            <a:endParaRPr lang="en-US"/>
          </a:p>
        </p:txBody>
      </p:sp>
      <p:sp>
        <p:nvSpPr>
          <p:cNvPr id="5" name="TextBox 4"/>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Student-Faculty Interaction</a:t>
            </a:r>
            <a:endParaRPr lang="en-US" dirty="0"/>
          </a:p>
        </p:txBody>
      </p:sp>
      <p:sp>
        <p:nvSpPr>
          <p:cNvPr id="3" name="Content Placeholder 2"/>
          <p:cNvSpPr>
            <a:spLocks noGrp="1"/>
          </p:cNvSpPr>
          <p:nvPr>
            <p:ph idx="1"/>
          </p:nvPr>
        </p:nvSpPr>
        <p:spPr>
          <a:xfrm>
            <a:off x="378003" y="1600200"/>
            <a:ext cx="8382000" cy="3505200"/>
          </a:xfrm>
        </p:spPr>
        <p:txBody>
          <a:bodyPr>
            <a:normAutofit/>
          </a:bodyPr>
          <a:lstStyle/>
          <a:p>
            <a:pPr marL="0" indent="0">
              <a:spcBef>
                <a:spcPts val="0"/>
              </a:spcBef>
              <a:spcAft>
                <a:spcPts val="1800"/>
              </a:spcAft>
              <a:buNone/>
            </a:pPr>
            <a:r>
              <a:rPr lang="en-US" sz="2200" i="1" dirty="0" smtClean="0">
                <a:solidFill>
                  <a:srgbClr val="9F3A0D"/>
                </a:solidFill>
              </a:rPr>
              <a:t>This is an opportunity to customize one or more of your slides using the following Student-Faculty Interaction benchmark items: </a:t>
            </a:r>
          </a:p>
          <a:p>
            <a:pPr>
              <a:lnSpc>
                <a:spcPct val="110000"/>
              </a:lnSpc>
              <a:spcBef>
                <a:spcPts val="0"/>
              </a:spcBef>
            </a:pPr>
            <a:r>
              <a:rPr lang="en-US" sz="2000" dirty="0" smtClean="0"/>
              <a:t>During the current school year, how often have you: </a:t>
            </a:r>
          </a:p>
          <a:p>
            <a:pPr marL="582930" lvl="2" indent="-182880">
              <a:lnSpc>
                <a:spcPct val="110000"/>
              </a:lnSpc>
              <a:spcBef>
                <a:spcPts val="0"/>
              </a:spcBef>
            </a:pPr>
            <a:r>
              <a:rPr lang="en-US" sz="1500" dirty="0" smtClean="0"/>
              <a:t>Used e-mail to communicate with an instructor (#4k) </a:t>
            </a:r>
          </a:p>
          <a:p>
            <a:pPr marL="582930" lvl="2" indent="-182880">
              <a:lnSpc>
                <a:spcPct val="110000"/>
              </a:lnSpc>
              <a:spcBef>
                <a:spcPts val="0"/>
              </a:spcBef>
            </a:pPr>
            <a:r>
              <a:rPr lang="en-US" sz="1500" dirty="0" smtClean="0"/>
              <a:t>Discussed grades or assignments with an instructor (#4l) </a:t>
            </a:r>
          </a:p>
          <a:p>
            <a:pPr marL="582930" lvl="2" indent="-182880">
              <a:lnSpc>
                <a:spcPct val="110000"/>
              </a:lnSpc>
              <a:spcBef>
                <a:spcPts val="0"/>
              </a:spcBef>
            </a:pPr>
            <a:r>
              <a:rPr lang="en-US" sz="1500" dirty="0" smtClean="0"/>
              <a:t>Talked about career plans with an instructor or advisor (#4m) </a:t>
            </a:r>
          </a:p>
          <a:p>
            <a:pPr marL="582930" lvl="2" indent="-182880">
              <a:lnSpc>
                <a:spcPct val="110000"/>
              </a:lnSpc>
              <a:spcBef>
                <a:spcPts val="0"/>
              </a:spcBef>
            </a:pPr>
            <a:r>
              <a:rPr lang="en-US" sz="1500" dirty="0" smtClean="0"/>
              <a:t>Discussed ideas from your readings or classes with instructors outside of class (#4n) </a:t>
            </a:r>
          </a:p>
          <a:p>
            <a:pPr marL="582930" lvl="2" indent="-182880">
              <a:lnSpc>
                <a:spcPct val="110000"/>
              </a:lnSpc>
              <a:spcBef>
                <a:spcPts val="0"/>
              </a:spcBef>
            </a:pPr>
            <a:r>
              <a:rPr lang="en-US" sz="1500" dirty="0" smtClean="0"/>
              <a:t>Received prompt feedback (written or oral) from instructors on your performance (#4o) </a:t>
            </a:r>
          </a:p>
          <a:p>
            <a:pPr marL="582930" lvl="2" indent="-182880">
              <a:lnSpc>
                <a:spcPct val="110000"/>
              </a:lnSpc>
              <a:spcBef>
                <a:spcPts val="0"/>
              </a:spcBef>
            </a:pPr>
            <a:r>
              <a:rPr lang="en-US" sz="1500" dirty="0" smtClean="0"/>
              <a:t>Worked with instructors on activities other than coursework (#4q) </a:t>
            </a:r>
          </a:p>
          <a:p>
            <a:pPr>
              <a:spcAft>
                <a:spcPts val="1200"/>
              </a:spcAft>
              <a:buNone/>
            </a:pPr>
            <a:endParaRPr lang="en-US" i="1" dirty="0" smtClean="0"/>
          </a:p>
          <a:p>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25</a:t>
            </a:fld>
            <a:endParaRPr lang="en-US"/>
          </a:p>
        </p:txBody>
      </p:sp>
      <p:sp>
        <p:nvSpPr>
          <p:cNvPr id="5" name="TextBox 4"/>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extLst>
      <p:ext uri="{BB962C8B-B14F-4D97-AF65-F5344CB8AC3E}">
        <p14:creationId xmlns:p14="http://schemas.microsoft.com/office/powerpoint/2010/main" xmlns="" val="1137201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Support for Learners</a:t>
            </a:r>
            <a:endParaRPr lang="en-US" dirty="0"/>
          </a:p>
        </p:txBody>
      </p:sp>
      <p:sp>
        <p:nvSpPr>
          <p:cNvPr id="3" name="Content Placeholder 2"/>
          <p:cNvSpPr>
            <a:spLocks noGrp="1"/>
          </p:cNvSpPr>
          <p:nvPr>
            <p:ph idx="1"/>
          </p:nvPr>
        </p:nvSpPr>
        <p:spPr/>
        <p:txBody>
          <a:bodyPr>
            <a:normAutofit/>
          </a:bodyPr>
          <a:lstStyle/>
          <a:p>
            <a:pPr marL="0" indent="0">
              <a:spcBef>
                <a:spcPts val="0"/>
              </a:spcBef>
              <a:spcAft>
                <a:spcPts val="1800"/>
              </a:spcAft>
              <a:buNone/>
            </a:pPr>
            <a:r>
              <a:rPr lang="en-US" sz="2200" i="1" dirty="0" smtClean="0">
                <a:solidFill>
                  <a:srgbClr val="9F3A0D"/>
                </a:solidFill>
              </a:rPr>
              <a:t>This is an opportunity to customize one or more of your slides using the following Support for Learners benchmark items: </a:t>
            </a:r>
          </a:p>
          <a:p>
            <a:pPr>
              <a:lnSpc>
                <a:spcPct val="110000"/>
              </a:lnSpc>
              <a:spcBef>
                <a:spcPts val="0"/>
              </a:spcBef>
            </a:pPr>
            <a:r>
              <a:rPr lang="en-US" sz="2000" dirty="0" smtClean="0"/>
              <a:t>How much does this college emphasize: </a:t>
            </a:r>
          </a:p>
          <a:p>
            <a:pPr marL="582930" lvl="2" indent="-182880">
              <a:lnSpc>
                <a:spcPct val="110000"/>
              </a:lnSpc>
              <a:spcBef>
                <a:spcPts val="0"/>
              </a:spcBef>
            </a:pPr>
            <a:r>
              <a:rPr lang="en-US" sz="1500" dirty="0" smtClean="0"/>
              <a:t>Providing the support you need to help you succeed at this college (#9b) </a:t>
            </a:r>
          </a:p>
          <a:p>
            <a:pPr marL="582930" lvl="1" indent="-182880">
              <a:lnSpc>
                <a:spcPct val="110000"/>
              </a:lnSpc>
              <a:spcBef>
                <a:spcPts val="0"/>
              </a:spcBef>
              <a:buFont typeface="Arial" pitchFamily="34" charset="0"/>
              <a:buChar char="•"/>
            </a:pPr>
            <a:r>
              <a:rPr lang="en-US" sz="1500" dirty="0" smtClean="0"/>
              <a:t>Encouraging contact among students from different economic, social, and racial or ethnic backgrounds (#9c) </a:t>
            </a:r>
          </a:p>
          <a:p>
            <a:pPr marL="582930" lvl="1" indent="-182880">
              <a:lnSpc>
                <a:spcPct val="110000"/>
              </a:lnSpc>
              <a:spcBef>
                <a:spcPts val="0"/>
              </a:spcBef>
              <a:buFont typeface="Arial" pitchFamily="34" charset="0"/>
              <a:buChar char="•"/>
            </a:pPr>
            <a:r>
              <a:rPr lang="en-US" sz="1500" dirty="0" smtClean="0"/>
              <a:t>Helping you cope with your nonacademic responsibilities (work, family, etc.) (#9d) </a:t>
            </a:r>
          </a:p>
          <a:p>
            <a:pPr marL="582930" lvl="1" indent="-182880">
              <a:lnSpc>
                <a:spcPct val="110000"/>
              </a:lnSpc>
              <a:spcBef>
                <a:spcPts val="0"/>
              </a:spcBef>
              <a:buFont typeface="Arial" pitchFamily="34" charset="0"/>
              <a:buChar char="•"/>
            </a:pPr>
            <a:r>
              <a:rPr lang="en-US" sz="1500" dirty="0" smtClean="0"/>
              <a:t>Providing the support you need to thrive socially (#9e) </a:t>
            </a:r>
          </a:p>
          <a:p>
            <a:pPr marL="582930" lvl="1" indent="-182880">
              <a:lnSpc>
                <a:spcPct val="110000"/>
              </a:lnSpc>
              <a:spcBef>
                <a:spcPts val="0"/>
              </a:spcBef>
              <a:spcAft>
                <a:spcPts val="600"/>
              </a:spcAft>
              <a:buFont typeface="Arial" pitchFamily="34" charset="0"/>
              <a:buChar char="•"/>
            </a:pPr>
            <a:r>
              <a:rPr lang="en-US" sz="1500" dirty="0" smtClean="0"/>
              <a:t>Providing the financial support you need to afford your education (#9f) </a:t>
            </a:r>
          </a:p>
          <a:p>
            <a:pPr>
              <a:lnSpc>
                <a:spcPct val="110000"/>
              </a:lnSpc>
              <a:spcBef>
                <a:spcPts val="0"/>
              </a:spcBef>
            </a:pPr>
            <a:r>
              <a:rPr lang="en-US" sz="2000" dirty="0" smtClean="0"/>
              <a:t>During the current school year, how often have you: </a:t>
            </a:r>
          </a:p>
          <a:p>
            <a:pPr marL="582930" lvl="1" indent="-182880">
              <a:lnSpc>
                <a:spcPct val="110000"/>
              </a:lnSpc>
              <a:spcBef>
                <a:spcPts val="0"/>
              </a:spcBef>
              <a:buFont typeface="Arial" pitchFamily="34" charset="0"/>
              <a:buChar char="•"/>
            </a:pPr>
            <a:r>
              <a:rPr lang="en-US" sz="1500" dirty="0" smtClean="0"/>
              <a:t>Used academic advising/planning services (#13a) </a:t>
            </a:r>
          </a:p>
          <a:p>
            <a:pPr marL="582930" lvl="1" indent="-182880">
              <a:lnSpc>
                <a:spcPct val="110000"/>
              </a:lnSpc>
              <a:spcBef>
                <a:spcPts val="0"/>
              </a:spcBef>
              <a:buFont typeface="Arial" pitchFamily="34" charset="0"/>
              <a:buChar char="•"/>
            </a:pPr>
            <a:r>
              <a:rPr lang="en-US" sz="1500" dirty="0" smtClean="0"/>
              <a:t>Used career counseling services (#13b) </a:t>
            </a:r>
          </a:p>
          <a:p>
            <a:pPr>
              <a:spcAft>
                <a:spcPts val="1200"/>
              </a:spcAft>
              <a:buNone/>
            </a:pPr>
            <a:endParaRPr lang="en-US" i="1" dirty="0" smtClean="0"/>
          </a:p>
          <a:p>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26</a:t>
            </a:fld>
            <a:endParaRPr lang="en-US"/>
          </a:p>
        </p:txBody>
      </p:sp>
      <p:sp>
        <p:nvSpPr>
          <p:cNvPr id="5" name="TextBox 4"/>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extLst>
      <p:ext uri="{BB962C8B-B14F-4D97-AF65-F5344CB8AC3E}">
        <p14:creationId xmlns:p14="http://schemas.microsoft.com/office/powerpoint/2010/main" xmlns="" val="11372019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xmlns="" val="2558076341"/>
              </p:ext>
            </p:extLst>
          </p:nvPr>
        </p:nvGraphicFramePr>
        <p:xfrm>
          <a:off x="533400" y="2514600"/>
          <a:ext cx="8153400" cy="3886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i="1" dirty="0" smtClean="0"/>
              <a:t>CCSSE</a:t>
            </a:r>
            <a:r>
              <a:rPr lang="en-US" dirty="0" smtClean="0"/>
              <a:t> Benchmarks for </a:t>
            </a:r>
            <a:br>
              <a:rPr lang="en-US" dirty="0" smtClean="0"/>
            </a:br>
            <a:r>
              <a:rPr lang="en-US" dirty="0" smtClean="0"/>
              <a:t>Effective Educational Practice</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27</a:t>
            </a:fld>
            <a:endParaRPr lang="en-US"/>
          </a:p>
        </p:txBody>
      </p:sp>
      <p:sp>
        <p:nvSpPr>
          <p:cNvPr id="5" name="TextBox 4"/>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
        <p:nvSpPr>
          <p:cNvPr id="6" name="TextBox 5"/>
          <p:cNvSpPr txBox="1"/>
          <p:nvPr/>
        </p:nvSpPr>
        <p:spPr>
          <a:xfrm>
            <a:off x="304800" y="1600200"/>
            <a:ext cx="8534400" cy="830997"/>
          </a:xfrm>
          <a:prstGeom prst="rect">
            <a:avLst/>
          </a:prstGeom>
          <a:noFill/>
        </p:spPr>
        <p:txBody>
          <a:bodyPr wrap="square" rtlCol="0">
            <a:spAutoFit/>
          </a:bodyPr>
          <a:lstStyle/>
          <a:p>
            <a:pPr algn="ctr"/>
            <a:r>
              <a:rPr lang="en-US" sz="2400" b="1" i="1" dirty="0" smtClean="0">
                <a:solidFill>
                  <a:srgbClr val="00427A"/>
                </a:solidFill>
              </a:rPr>
              <a:t>CCSSE</a:t>
            </a:r>
            <a:r>
              <a:rPr lang="en-US" sz="2400" b="1" dirty="0" smtClean="0">
                <a:solidFill>
                  <a:srgbClr val="00427A"/>
                </a:solidFill>
              </a:rPr>
              <a:t> Benchmark Scores for Cuesta College</a:t>
            </a:r>
          </a:p>
          <a:p>
            <a:pPr algn="ctr"/>
            <a:r>
              <a:rPr lang="en-US" sz="2400" b="1" dirty="0" smtClean="0">
                <a:solidFill>
                  <a:srgbClr val="00427A"/>
                </a:solidFill>
              </a:rPr>
              <a:t>compared to 2013 CCSSE Cohort</a:t>
            </a:r>
            <a:endParaRPr lang="en-US" sz="2400" b="1" dirty="0">
              <a:solidFill>
                <a:srgbClr val="00427A"/>
              </a:solidFill>
            </a:endParaRPr>
          </a:p>
        </p:txBody>
      </p:sp>
    </p:spTree>
    <p:extLst>
      <p:ext uri="{BB962C8B-B14F-4D97-AF65-F5344CB8AC3E}">
        <p14:creationId xmlns:p14="http://schemas.microsoft.com/office/powerpoint/2010/main" xmlns="" val="453019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t>Student Persistence</a:t>
            </a:r>
          </a:p>
        </p:txBody>
      </p:sp>
      <p:sp>
        <p:nvSpPr>
          <p:cNvPr id="3" name="Content Placeholder 2"/>
          <p:cNvSpPr>
            <a:spLocks noGrp="1"/>
          </p:cNvSpPr>
          <p:nvPr>
            <p:ph idx="1"/>
          </p:nvPr>
        </p:nvSpPr>
        <p:spPr>
          <a:xfrm>
            <a:off x="457200" y="1600200"/>
            <a:ext cx="8229600" cy="838200"/>
          </a:xfrm>
        </p:spPr>
        <p:txBody>
          <a:bodyPr>
            <a:normAutofit fontScale="92500" lnSpcReduction="20000"/>
          </a:bodyPr>
          <a:lstStyle/>
          <a:p>
            <a:pPr marL="0" indent="0" algn="ctr">
              <a:buNone/>
            </a:pPr>
            <a:r>
              <a:rPr lang="en-US" sz="2200" b="1" dirty="0" smtClean="0"/>
              <a:t>Barriers to Returning to College</a:t>
            </a:r>
          </a:p>
          <a:p>
            <a:pPr marL="0" indent="0">
              <a:buNone/>
            </a:pPr>
            <a:r>
              <a:rPr lang="en-US" sz="1900" dirty="0" smtClean="0"/>
              <a:t>How likely is it that the following issues would cause you to withdraw from class or from this college?</a:t>
            </a:r>
          </a:p>
        </p:txBody>
      </p:sp>
      <p:sp>
        <p:nvSpPr>
          <p:cNvPr id="4" name="Slide Number Placeholder 3"/>
          <p:cNvSpPr>
            <a:spLocks noGrp="1"/>
          </p:cNvSpPr>
          <p:nvPr>
            <p:ph type="sldNum" sz="quarter" idx="12"/>
          </p:nvPr>
        </p:nvSpPr>
        <p:spPr/>
        <p:txBody>
          <a:bodyPr/>
          <a:lstStyle/>
          <a:p>
            <a:fld id="{AA800BDF-7CA0-4F0E-9DB8-2BB12D865371}" type="slidenum">
              <a:rPr lang="en-US" smtClean="0"/>
              <a:pPr/>
              <a:t>28</a:t>
            </a:fld>
            <a:endParaRPr lang="en-US"/>
          </a:p>
        </p:txBody>
      </p:sp>
      <p:sp>
        <p:nvSpPr>
          <p:cNvPr id="8" name="TextBox 7"/>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graphicFrame>
        <p:nvGraphicFramePr>
          <p:cNvPr id="7" name="Chart 6"/>
          <p:cNvGraphicFramePr/>
          <p:nvPr>
            <p:extLst>
              <p:ext uri="{D42A27DB-BD31-4B8C-83A1-F6EECF244321}">
                <p14:modId xmlns:p14="http://schemas.microsoft.com/office/powerpoint/2010/main" xmlns="" val="112675353"/>
              </p:ext>
            </p:extLst>
          </p:nvPr>
        </p:nvGraphicFramePr>
        <p:xfrm>
          <a:off x="381000" y="2667000"/>
          <a:ext cx="8382000" cy="368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2379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Remarks and Questions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46299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CCSSE</a:t>
            </a:r>
            <a:r>
              <a:rPr lang="en-US" dirty="0" smtClean="0"/>
              <a:t> Overview</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8614523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Remarks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AA800BDF-7CA0-4F0E-9DB8-2BB12D865371}"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31</a:t>
            </a:fld>
            <a:endParaRPr lang="en-US"/>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34" charset="-128"/>
              </a:rPr>
              <a:t>What is Student Engagement?</a:t>
            </a:r>
            <a:endParaRPr lang="en-US" dirty="0"/>
          </a:p>
        </p:txBody>
      </p:sp>
      <p:sp>
        <p:nvSpPr>
          <p:cNvPr id="3" name="Content Placeholder 2"/>
          <p:cNvSpPr>
            <a:spLocks noGrp="1"/>
          </p:cNvSpPr>
          <p:nvPr>
            <p:ph idx="1"/>
          </p:nvPr>
        </p:nvSpPr>
        <p:spPr>
          <a:xfrm>
            <a:off x="378003" y="1828800"/>
            <a:ext cx="8382000" cy="4191000"/>
          </a:xfrm>
        </p:spPr>
        <p:txBody>
          <a:bodyPr/>
          <a:lstStyle/>
          <a:p>
            <a:pPr marL="0" indent="0">
              <a:buNone/>
            </a:pPr>
            <a:r>
              <a:rPr lang="en-US" sz="3400" dirty="0" smtClean="0">
                <a:ea typeface="ＭＳ Ｐゴシック" pitchFamily="34" charset="-128"/>
              </a:rPr>
              <a:t>…the amount of time and energy students invest in meaningful educational practices</a:t>
            </a:r>
          </a:p>
          <a:p>
            <a:pPr marL="0" indent="0"/>
            <a:endParaRPr lang="en-US" sz="3400" dirty="0" smtClean="0">
              <a:ea typeface="ＭＳ Ｐゴシック" pitchFamily="34" charset="-128"/>
            </a:endParaRPr>
          </a:p>
          <a:p>
            <a:pPr marL="0" indent="0">
              <a:buNone/>
            </a:pPr>
            <a:r>
              <a:rPr lang="en-US" sz="3400" dirty="0" smtClean="0">
                <a:ea typeface="ＭＳ Ｐゴシック" pitchFamily="34" charset="-128"/>
              </a:rPr>
              <a:t>…the institutional practices and student behaviors that are highly correlated with student learning and retention</a:t>
            </a:r>
          </a:p>
          <a:p>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Community College Survey of Student Engagement (</a:t>
            </a:r>
            <a:r>
              <a:rPr lang="en-US" i="1" dirty="0" smtClean="0"/>
              <a:t>CCSSE</a:t>
            </a:r>
            <a:r>
              <a:rPr lang="en-US" dirty="0" smtClean="0"/>
              <a:t>)</a:t>
            </a:r>
            <a:endParaRPr lang="en-US" dirty="0"/>
          </a:p>
        </p:txBody>
      </p:sp>
      <p:sp>
        <p:nvSpPr>
          <p:cNvPr id="3" name="Content Placeholder 2"/>
          <p:cNvSpPr>
            <a:spLocks noGrp="1"/>
          </p:cNvSpPr>
          <p:nvPr>
            <p:ph idx="1"/>
          </p:nvPr>
        </p:nvSpPr>
        <p:spPr>
          <a:xfrm>
            <a:off x="685800" y="1828800"/>
            <a:ext cx="4495800" cy="4343400"/>
          </a:xfrm>
        </p:spPr>
        <p:txBody>
          <a:bodyPr>
            <a:normAutofit/>
          </a:bodyPr>
          <a:lstStyle/>
          <a:p>
            <a:pPr marL="0" indent="0">
              <a:spcAft>
                <a:spcPts val="1800"/>
              </a:spcAft>
              <a:buNone/>
            </a:pPr>
            <a:endParaRPr lang="en-US" sz="2800" i="1" dirty="0" smtClean="0"/>
          </a:p>
          <a:p>
            <a:pPr marL="0" indent="0">
              <a:spcAft>
                <a:spcPts val="1800"/>
              </a:spcAft>
              <a:buNone/>
            </a:pPr>
            <a:r>
              <a:rPr lang="en-US" sz="3500" i="1" dirty="0" smtClean="0"/>
              <a:t>CCSSE</a:t>
            </a:r>
            <a:r>
              <a:rPr lang="en-US" sz="3500" dirty="0" smtClean="0"/>
              <a:t> is designed to capture student engagement as a measure of institutional quality.</a:t>
            </a:r>
          </a:p>
          <a:p>
            <a:pPr>
              <a:spcAft>
                <a:spcPts val="1200"/>
              </a:spcAft>
            </a:pP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5</a:t>
            </a:fld>
            <a:endParaRPr lang="en-US" dirty="0"/>
          </a:p>
        </p:txBody>
      </p:sp>
      <p:pic>
        <p:nvPicPr>
          <p:cNvPr id="5" name="Content Placeholder 4" descr="newchar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75119" y="1600200"/>
            <a:ext cx="3474026"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003" y="1600200"/>
            <a:ext cx="8232597" cy="4876800"/>
          </a:xfrm>
        </p:spPr>
        <p:txBody>
          <a:bodyPr>
            <a:normAutofit fontScale="92500" lnSpcReduction="20000"/>
          </a:bodyPr>
          <a:lstStyle/>
          <a:p>
            <a:pPr>
              <a:lnSpc>
                <a:spcPct val="120000"/>
              </a:lnSpc>
              <a:spcBef>
                <a:spcPts val="300"/>
              </a:spcBef>
              <a:spcAft>
                <a:spcPts val="600"/>
              </a:spcAft>
            </a:pPr>
            <a:r>
              <a:rPr lang="en-US" dirty="0" smtClean="0">
                <a:ea typeface="ＭＳ Ｐゴシック" charset="-128"/>
              </a:rPr>
              <a:t>As a tool for improvement, </a:t>
            </a:r>
            <a:r>
              <a:rPr lang="en-US" i="1" dirty="0" smtClean="0">
                <a:ea typeface="ＭＳ Ｐゴシック" charset="-128"/>
              </a:rPr>
              <a:t>CCSSE</a:t>
            </a:r>
            <a:r>
              <a:rPr lang="en-US" dirty="0" smtClean="0">
                <a:ea typeface="ＭＳ Ｐゴシック" charset="-128"/>
              </a:rPr>
              <a:t> helps us</a:t>
            </a:r>
          </a:p>
          <a:p>
            <a:pPr lvl="1">
              <a:lnSpc>
                <a:spcPct val="120000"/>
              </a:lnSpc>
              <a:spcBef>
                <a:spcPts val="300"/>
              </a:spcBef>
              <a:spcAft>
                <a:spcPts val="1200"/>
              </a:spcAft>
              <a:buFont typeface="Arial" pitchFamily="34" charset="0"/>
              <a:buChar char="•"/>
            </a:pPr>
            <a:r>
              <a:rPr lang="en-US" dirty="0" smtClean="0">
                <a:ea typeface="ＭＳ Ｐゴシック" charset="-128"/>
              </a:rPr>
              <a:t>Assess quality in community college education</a:t>
            </a:r>
          </a:p>
          <a:p>
            <a:pPr lvl="1">
              <a:lnSpc>
                <a:spcPct val="120000"/>
              </a:lnSpc>
              <a:spcBef>
                <a:spcPts val="300"/>
              </a:spcBef>
              <a:spcAft>
                <a:spcPts val="1200"/>
              </a:spcAft>
              <a:buFont typeface="Arial" pitchFamily="34" charset="0"/>
              <a:buChar char="•"/>
            </a:pPr>
            <a:r>
              <a:rPr lang="en-US" dirty="0" smtClean="0">
                <a:ea typeface="ＭＳ Ｐゴシック" charset="-128"/>
              </a:rPr>
              <a:t>Identify and learn from good educational practice</a:t>
            </a:r>
          </a:p>
          <a:p>
            <a:pPr lvl="1">
              <a:lnSpc>
                <a:spcPct val="120000"/>
              </a:lnSpc>
              <a:spcBef>
                <a:spcPts val="300"/>
              </a:spcBef>
              <a:spcAft>
                <a:spcPts val="1200"/>
              </a:spcAft>
              <a:buFont typeface="Arial" pitchFamily="34" charset="0"/>
              <a:buChar char="•"/>
            </a:pPr>
            <a:r>
              <a:rPr lang="en-US" noProof="1" smtClean="0">
                <a:ea typeface="ＭＳ Ｐゴシック" charset="-128"/>
              </a:rPr>
              <a:t>Identify areas in which we can improve</a:t>
            </a:r>
            <a:endParaRPr lang="en-US" dirty="0" smtClean="0">
              <a:latin typeface="Times" charset="0"/>
              <a:ea typeface="ＭＳ Ｐゴシック" charset="-128"/>
            </a:endParaRPr>
          </a:p>
          <a:p>
            <a:pPr>
              <a:lnSpc>
                <a:spcPct val="120000"/>
              </a:lnSpc>
              <a:spcBef>
                <a:spcPts val="300"/>
              </a:spcBef>
              <a:spcAft>
                <a:spcPts val="1200"/>
              </a:spcAft>
            </a:pPr>
            <a:r>
              <a:rPr lang="en-US" dirty="0" smtClean="0"/>
              <a:t>Basic principles </a:t>
            </a:r>
            <a:endParaRPr lang="en-US" dirty="0" smtClean="0">
              <a:ea typeface="ＭＳ Ｐゴシック" charset="-128"/>
            </a:endParaRPr>
          </a:p>
          <a:p>
            <a:pPr marL="800100" lvl="1" indent="-342900">
              <a:lnSpc>
                <a:spcPct val="120000"/>
              </a:lnSpc>
              <a:spcBef>
                <a:spcPts val="300"/>
              </a:spcBef>
              <a:spcAft>
                <a:spcPts val="1200"/>
              </a:spcAft>
              <a:buFont typeface="Arial" pitchFamily="34" charset="0"/>
              <a:buChar char="•"/>
            </a:pPr>
            <a:r>
              <a:rPr lang="en-US" dirty="0" smtClean="0">
                <a:ea typeface="ＭＳ Ｐゴシック" charset="-128"/>
              </a:rPr>
              <a:t>Provides reliable data on issues that matter</a:t>
            </a:r>
          </a:p>
          <a:p>
            <a:pPr marL="800100" lvl="1" indent="-342900">
              <a:lnSpc>
                <a:spcPct val="120000"/>
              </a:lnSpc>
              <a:spcBef>
                <a:spcPts val="300"/>
              </a:spcBef>
              <a:spcAft>
                <a:spcPts val="1200"/>
              </a:spcAft>
              <a:buFont typeface="Arial" pitchFamily="34" charset="0"/>
              <a:buChar char="•"/>
            </a:pPr>
            <a:r>
              <a:rPr lang="en-US" dirty="0" smtClean="0">
                <a:ea typeface="ＭＳ Ｐゴシック" charset="-128"/>
              </a:rPr>
              <a:t>Reports data publicly</a:t>
            </a:r>
          </a:p>
          <a:p>
            <a:pPr marL="800100" lvl="1" indent="-342900">
              <a:lnSpc>
                <a:spcPct val="120000"/>
              </a:lnSpc>
              <a:spcBef>
                <a:spcPts val="300"/>
              </a:spcBef>
              <a:spcAft>
                <a:spcPts val="1200"/>
              </a:spcAft>
              <a:buFont typeface="Arial" pitchFamily="34" charset="0"/>
              <a:buChar char="•"/>
            </a:pPr>
            <a:r>
              <a:rPr lang="en-US" dirty="0" smtClean="0">
                <a:ea typeface="ＭＳ Ｐゴシック" charset="-128"/>
              </a:rPr>
              <a:t>Is committed to using data for improvement</a:t>
            </a:r>
          </a:p>
          <a:p>
            <a:pPr>
              <a:lnSpc>
                <a:spcPct val="90000"/>
              </a:lnSpc>
            </a:pPr>
            <a:endParaRPr lang="en-US" sz="2400" u="sng" dirty="0" smtClean="0">
              <a:ea typeface="ＭＳ Ｐゴシック" charset="-128"/>
            </a:endParaRPr>
          </a:p>
        </p:txBody>
      </p:sp>
      <p:sp>
        <p:nvSpPr>
          <p:cNvPr id="2" name="Title 1"/>
          <p:cNvSpPr>
            <a:spLocks noGrp="1"/>
          </p:cNvSpPr>
          <p:nvPr>
            <p:ph type="title"/>
          </p:nvPr>
        </p:nvSpPr>
        <p:spPr/>
        <p:txBody>
          <a:bodyPr>
            <a:normAutofit fontScale="90000"/>
          </a:bodyPr>
          <a:lstStyle/>
          <a:p>
            <a:r>
              <a:rPr lang="en-US" i="1" dirty="0" smtClean="0"/>
              <a:t>CCSSE: </a:t>
            </a:r>
            <a:r>
              <a:rPr lang="en-US" dirty="0" smtClean="0"/>
              <a:t>A Tool for Community Colleges</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6</a:t>
            </a:fld>
            <a:endParaRPr lang="en-US" dirty="0"/>
          </a:p>
        </p:txBody>
      </p:sp>
    </p:spTree>
    <p:extLst>
      <p:ext uri="{BB962C8B-B14F-4D97-AF65-F5344CB8AC3E}">
        <p14:creationId xmlns:p14="http://schemas.microsoft.com/office/powerpoint/2010/main" xmlns="" val="4143444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2286000"/>
            <a:ext cx="5334000" cy="1447800"/>
          </a:xfrm>
        </p:spPr>
        <p:txBody>
          <a:bodyPr>
            <a:normAutofit/>
          </a:bodyPr>
          <a:lstStyle/>
          <a:p>
            <a:r>
              <a:rPr lang="en-US" dirty="0" smtClean="0"/>
              <a:t>Student Respondent Profile at Cuesta College</a:t>
            </a:r>
            <a:endParaRPr lang="en-US" dirty="0"/>
          </a:p>
        </p:txBody>
      </p:sp>
      <p:sp>
        <p:nvSpPr>
          <p:cNvPr id="3" name="Text Placeholder 2"/>
          <p:cNvSpPr>
            <a:spLocks noGrp="1"/>
          </p:cNvSpPr>
          <p:nvPr>
            <p:ph type="body" idx="1"/>
          </p:nvPr>
        </p:nvSpPr>
        <p:spPr/>
        <p:txBody>
          <a:bodyPr/>
          <a:lstStyle/>
          <a:p>
            <a:r>
              <a:rPr lang="en-US" dirty="0" smtClean="0"/>
              <a:t>San Luis Obispo County Community College District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8003" y="1905000"/>
            <a:ext cx="8382000" cy="4114800"/>
          </a:xfrm>
        </p:spPr>
        <p:txBody>
          <a:bodyPr/>
          <a:lstStyle/>
          <a:p>
            <a:pPr lvl="0">
              <a:spcAft>
                <a:spcPts val="1200"/>
              </a:spcAft>
            </a:pPr>
            <a:r>
              <a:rPr lang="en-US" dirty="0" smtClean="0"/>
              <a:t>680 adjusted survey count</a:t>
            </a:r>
          </a:p>
          <a:p>
            <a:pPr lvl="0">
              <a:spcAft>
                <a:spcPts val="1200"/>
              </a:spcAft>
            </a:pPr>
            <a:endParaRPr lang="en-US" dirty="0" smtClean="0"/>
          </a:p>
          <a:p>
            <a:pPr lvl="0">
              <a:spcAft>
                <a:spcPts val="1200"/>
              </a:spcAft>
            </a:pPr>
            <a:r>
              <a:rPr lang="en-US" dirty="0" smtClean="0"/>
              <a:t>68% overall “percent of target” rate</a:t>
            </a:r>
          </a:p>
          <a:p>
            <a:endParaRPr lang="en-US" dirty="0"/>
          </a:p>
        </p:txBody>
      </p:sp>
      <p:sp>
        <p:nvSpPr>
          <p:cNvPr id="2" name="Title 1"/>
          <p:cNvSpPr>
            <a:spLocks noGrp="1"/>
          </p:cNvSpPr>
          <p:nvPr>
            <p:ph type="title"/>
          </p:nvPr>
        </p:nvSpPr>
        <p:spPr/>
        <p:txBody>
          <a:bodyPr>
            <a:normAutofit/>
          </a:bodyPr>
          <a:lstStyle/>
          <a:p>
            <a:r>
              <a:rPr lang="en-US" dirty="0" smtClean="0"/>
              <a:t>Survey Respondents</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8</a:t>
            </a:fld>
            <a:endParaRPr lang="en-US" dirty="0"/>
          </a:p>
        </p:txBody>
      </p:sp>
      <p:sp>
        <p:nvSpPr>
          <p:cNvPr id="7" name="TextBox 6"/>
          <p:cNvSpPr txBox="1"/>
          <p:nvPr/>
        </p:nvSpPr>
        <p:spPr>
          <a:xfrm>
            <a:off x="304800" y="6248400"/>
            <a:ext cx="1828800" cy="215444"/>
          </a:xfrm>
          <a:prstGeom prst="rect">
            <a:avLst/>
          </a:prstGeom>
          <a:noFill/>
        </p:spPr>
        <p:txBody>
          <a:bodyPr wrap="square" rtlCol="0">
            <a:spAutoFit/>
          </a:bodyPr>
          <a:lstStyle/>
          <a:p>
            <a:r>
              <a:rPr lang="en-US" sz="800" i="1" dirty="0" smtClean="0"/>
              <a:t>Source: 2013 CCSSE data</a:t>
            </a:r>
            <a:endParaRPr lang="en-US" sz="8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Excluded Respondents</a:t>
            </a:r>
            <a:endParaRPr lang="en-US" dirty="0"/>
          </a:p>
        </p:txBody>
      </p:sp>
      <p:sp>
        <p:nvSpPr>
          <p:cNvPr id="3" name="Content Placeholder 2"/>
          <p:cNvSpPr>
            <a:spLocks noGrp="1"/>
          </p:cNvSpPr>
          <p:nvPr>
            <p:ph idx="1"/>
          </p:nvPr>
        </p:nvSpPr>
        <p:spPr/>
        <p:txBody>
          <a:bodyPr>
            <a:normAutofit fontScale="92500" lnSpcReduction="10000"/>
          </a:bodyPr>
          <a:lstStyle/>
          <a:p>
            <a:pPr lvl="0">
              <a:spcAft>
                <a:spcPts val="600"/>
              </a:spcAft>
            </a:pPr>
            <a:r>
              <a:rPr lang="en-US" dirty="0" smtClean="0"/>
              <a:t>The following respondents were excluded from reporting:</a:t>
            </a:r>
          </a:p>
          <a:p>
            <a:pPr lvl="1">
              <a:spcAft>
                <a:spcPts val="1200"/>
              </a:spcAft>
              <a:buFont typeface="Arial" pitchFamily="34" charset="0"/>
              <a:buChar char="•"/>
            </a:pPr>
            <a:r>
              <a:rPr lang="en-US" dirty="0" smtClean="0"/>
              <a:t>Respondents not indicating enrollment status </a:t>
            </a:r>
          </a:p>
          <a:p>
            <a:pPr lvl="1">
              <a:spcAft>
                <a:spcPts val="1200"/>
              </a:spcAft>
              <a:buFont typeface="Arial" pitchFamily="34" charset="0"/>
              <a:buChar char="•"/>
            </a:pPr>
            <a:r>
              <a:rPr lang="en-US" dirty="0" smtClean="0"/>
              <a:t>Respondents marking invalid data selections</a:t>
            </a:r>
          </a:p>
          <a:p>
            <a:pPr lvl="1">
              <a:spcAft>
                <a:spcPts val="1200"/>
              </a:spcAft>
              <a:buFont typeface="Arial" pitchFamily="34" charset="0"/>
              <a:buChar char="•"/>
            </a:pPr>
            <a:r>
              <a:rPr lang="en-US" dirty="0" smtClean="0"/>
              <a:t>Respondents under the age of 18</a:t>
            </a:r>
          </a:p>
          <a:p>
            <a:pPr lvl="1">
              <a:spcAft>
                <a:spcPts val="1200"/>
              </a:spcAft>
              <a:buFont typeface="Arial" pitchFamily="34" charset="0"/>
              <a:buChar char="•"/>
            </a:pPr>
            <a:r>
              <a:rPr lang="en-US" dirty="0" smtClean="0"/>
              <a:t>Respondents indicating previous survey submission</a:t>
            </a:r>
          </a:p>
          <a:p>
            <a:pPr lvl="0">
              <a:spcAft>
                <a:spcPts val="1200"/>
              </a:spcAft>
            </a:pPr>
            <a:r>
              <a:rPr lang="en-US" dirty="0" smtClean="0"/>
              <a:t>Oversample respondents were also excluded.</a:t>
            </a:r>
            <a:endParaRPr lang="en-US" dirty="0"/>
          </a:p>
        </p:txBody>
      </p:sp>
      <p:sp>
        <p:nvSpPr>
          <p:cNvPr id="4" name="Slide Number Placeholder 3"/>
          <p:cNvSpPr>
            <a:spLocks noGrp="1"/>
          </p:cNvSpPr>
          <p:nvPr>
            <p:ph type="sldNum" sz="quarter" idx="12"/>
          </p:nvPr>
        </p:nvSpPr>
        <p:spPr/>
        <p:txBody>
          <a:bodyPr/>
          <a:lstStyle/>
          <a:p>
            <a:fld id="{AA800BDF-7CA0-4F0E-9DB8-2BB12D865371}" type="slidenum">
              <a:rPr lang="en-US" smtClean="0"/>
              <a:pPr/>
              <a:t>9</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434&quot;/&gt;&lt;/object&gt;&lt;object type=&quot;3&quot; unique_id=&quot;10005&quot;&gt;&lt;property id=&quot;20148&quot; value=&quot;5&quot;/&gt;&lt;property id=&quot;20300&quot; value=&quot;Slide 2 - &amp;quot;CCSSE 2013 Findings for [College Name]&amp;quot;&quot;/&gt;&lt;property id=&quot;20307&quot; value=&quot;256&quot;/&gt;&lt;/object&gt;&lt;object type=&quot;3&quot; unique_id=&quot;10006&quot;&gt;&lt;property id=&quot;20148&quot; value=&quot;5&quot;/&gt;&lt;property id=&quot;20300&quot; value=&quot;Slide 3 - &amp;quot;Presentation Overview&amp;quot;&quot;/&gt;&lt;property id=&quot;20307&quot; value=&quot;386&quot;/&gt;&lt;/object&gt;&lt;object type=&quot;3&quot; unique_id=&quot;10007&quot;&gt;&lt;property id=&quot;20148&quot; value=&quot;5&quot;/&gt;&lt;property id=&quot;20300&quot; value=&quot;Slide 4 - &amp;quot;CCSSE Overview&amp;quot;&quot;/&gt;&lt;property id=&quot;20307&quot; value=&quot;258&quot;/&gt;&lt;/object&gt;&lt;object type=&quot;3&quot; unique_id=&quot;10008&quot;&gt;&lt;property id=&quot;20148&quot; value=&quot;5&quot;/&gt;&lt;property id=&quot;20300&quot; value=&quot;Slide 5 - &amp;quot;What is Student Engagement?&amp;quot;&quot;/&gt;&lt;property id=&quot;20307&quot; value=&quot;440&quot;/&gt;&lt;/object&gt;&lt;object type=&quot;3&quot; unique_id=&quot;10009&quot;&gt;&lt;property id=&quot;20148&quot; value=&quot;5&quot;/&gt;&lt;property id=&quot;20300&quot; value=&quot;Slide 6 - &amp;quot;The Community College Survey of Student Engagement (CCSSE)&amp;quot;&quot;/&gt;&lt;property id=&quot;20307&quot; value=&quot;369&quot;/&gt;&lt;/object&gt;&lt;object type=&quot;3&quot; unique_id=&quot;10010&quot;&gt;&lt;property id=&quot;20148&quot; value=&quot;5&quot;/&gt;&lt;property id=&quot;20300&quot; value=&quot;Slide 7 - &amp;quot;CCSSE: A Tool for Community Colleges&amp;quot;&quot;/&gt;&lt;property id=&quot;20307&quot; value=&quot;257&quot;/&gt;&lt;/object&gt;&lt;object type=&quot;3&quot; unique_id=&quot;10011&quot;&gt;&lt;property id=&quot;20148&quot; value=&quot;5&quot;/&gt;&lt;property id=&quot;20300&quot; value=&quot;Slide 8 - &amp;quot;Student Respondent Profile at [College Name]&amp;quot;&quot;/&gt;&lt;property id=&quot;20307&quot; value=&quot;387&quot;/&gt;&lt;/object&gt;&lt;object type=&quot;3&quot; unique_id=&quot;10012&quot;&gt;&lt;property id=&quot;20148&quot; value=&quot;5&quot;/&gt;&lt;property id=&quot;20300&quot; value=&quot;Slide 9 - &amp;quot;Survey Respondents&amp;quot;&quot;/&gt;&lt;property id=&quot;20307&quot; value=&quot;442&quot;/&gt;&lt;/object&gt;&lt;object type=&quot;3&quot; unique_id=&quot;10013&quot;&gt;&lt;property id=&quot;20148&quot; value=&quot;5&quot;/&gt;&lt;property id=&quot;20300&quot; value=&quot;Slide 10 - &amp;quot;Excluded Respondents&amp;quot;&quot;/&gt;&lt;property id=&quot;20307&quot; value=&quot;373&quot;/&gt;&lt;/object&gt;&lt;object type=&quot;3&quot; unique_id=&quot;10014&quot;&gt;&lt;property id=&quot;20148&quot; value=&quot;5&quot;/&gt;&lt;property id=&quot;20300&quot; value=&quot;Slide 11 - &amp;quot;Section Instructions&amp;quot;&quot;/&gt;&lt;property id=&quot;20307&quot; value=&quot;437&quot;/&gt;&lt;/object&gt;&lt;object type=&quot;3&quot; unique_id=&quot;10015&quot;&gt;&lt;property id=&quot;20148&quot; value=&quot;5&quot;/&gt;&lt;property id=&quot;20300&quot; value=&quot;Slide 12 - &amp;quot;Student Respondent Profile:  Enrollment Status&amp;quot;&quot;/&gt;&lt;property id=&quot;20307&quot; value=&quot;417&quot;/&gt;&lt;/object&gt;&lt;object type=&quot;3&quot; unique_id=&quot;10016&quot;&gt;&lt;property id=&quot;20148&quot; value=&quot;5&quot;/&gt;&lt;property id=&quot;20300&quot; value=&quot;Slide 13 - &amp;quot;Student Respondent Profile:  Age&amp;quot;&quot;/&gt;&lt;property id=&quot;20307&quot; value=&quot;407&quot;/&gt;&lt;/object&gt;&lt;object type=&quot;3&quot; unique_id=&quot;10017&quot;&gt;&lt;property id=&quot;20148&quot; value=&quot;5&quot;/&gt;&lt;property id=&quot;20300&quot; value=&quot;Slide 14 - &amp;quot;Student Respondent Profile: Sex&amp;quot;&quot;/&gt;&lt;property id=&quot;20307&quot; value=&quot;443&quot;/&gt;&lt;/object&gt;&lt;object type=&quot;3&quot; unique_id=&quot;10018&quot;&gt;&lt;property id=&quot;20148&quot; value=&quot;5&quot;/&gt;&lt;property id=&quot;20300&quot; value=&quot;Slide 15 - &amp;quot;Student Respondent Profile:  Racial Identification&amp;quot;&quot;/&gt;&lt;property id=&quot;20307&quot; value=&quot;408&quot;/&gt;&lt;/object&gt;&lt;object type=&quot;3&quot; unique_id=&quot;10019&quot;&gt;&lt;property id=&quot;20148&quot; value=&quot;5&quot;/&gt;&lt;property id=&quot;20300&quot; value=&quot;Slide 16 - &amp;quot;Section Instructions&amp;quot;&quot;/&gt;&lt;property id=&quot;20307&quot; value=&quot;439&quot;/&gt;&lt;/object&gt;&lt;object type=&quot;3&quot; unique_id=&quot;10020&quot;&gt;&lt;property id=&quot;20148&quot; value=&quot;5&quot;/&gt;&lt;property id=&quot;20300&quot; value=&quot;Slide 17 - &amp;quot;Student Respondent Profile:  First-Generation Status&amp;quot;&quot;/&gt;&lt;property id=&quot;20307&quot; value=&quot;418&quot;/&gt;&lt;/object&gt;&lt;object type=&quot;3&quot; unique_id=&quot;10021&quot;&gt;&lt;property id=&quot;20148&quot; value=&quot;5&quot;/&gt;&lt;property id=&quot;20300&quot; value=&quot;Slide 18 - &amp;quot;Student Respondent Profile:  Educational Attainment&amp;quot;&quot;/&gt;&lt;property id=&quot;20307&quot; value=&quot;444&quot;/&gt;&lt;/object&gt;&lt;object type=&quot;3&quot; unique_id=&quot;10022&quot;&gt;&lt;property id=&quot;20148&quot; value=&quot;5&quot;/&gt;&lt;property id=&quot;20300&quot; value=&quot;Slide 19 - &amp;quot;Student Respondent Profile: Goals&amp;quot;&quot;/&gt;&lt;property id=&quot;20307&quot; value=&quot;445&quot;/&gt;&lt;/object&gt;&lt;object type=&quot;3&quot; unique_id=&quot;10023&quot;&gt;&lt;property id=&quot;20148&quot; value=&quot;5&quot;/&gt;&lt;property id=&quot;20300&quot; value=&quot;Slide 20 - &amp;quot;Student Respondent Profile:  Total Credit Hours Earned&amp;quot;&quot;/&gt;&lt;property id=&quot;20307&quot; value=&quot;411&quot;/&gt;&lt;/object&gt;&lt;object type=&quot;3&quot; unique_id=&quot;10024&quot;&gt;&lt;property id=&quot;20148&quot; value=&quot;5&quot;/&gt;&lt;property id=&quot;20300&quot; value=&quot;Slide 21 - &amp;quot;Student Respondent Profile:  External Commitments&amp;quot;&quot;/&gt;&lt;property id=&quot;20307&quot; value=&quot;413&quot;/&gt;&lt;/object&gt;&lt;object type=&quot;3&quot; unique_id=&quot;10025&quot;&gt;&lt;property id=&quot;20148&quot; value=&quot;5&quot;/&gt;&lt;property id=&quot;20300&quot; value=&quot;Slide 22 - &amp;quot;Student Respondent Profile:  College-Sponsored Activities&amp;quot;&quot;/&gt;&lt;property id=&quot;20307&quot; value=&quot;428&quot;/&gt;&lt;/object&gt;&lt;object type=&quot;3&quot; unique_id=&quot;10026&quot;&gt;&lt;property id=&quot;20148&quot; value=&quot;5&quot;/&gt;&lt;property id=&quot;20300&quot; value=&quot;Slide 23 - &amp;quot;CCSSE  Benchmarks&amp;quot;&quot;/&gt;&lt;property id=&quot;20307&quot; value=&quot;270&quot;/&gt;&lt;/object&gt;&lt;object type=&quot;3&quot; unique_id=&quot;10027&quot;&gt;&lt;property id=&quot;20148&quot; value=&quot;5&quot;/&gt;&lt;property id=&quot;20300&quot; value=&quot;Slide 24 - &amp;quot;Section Instructions&amp;quot;&quot;/&gt;&lt;property id=&quot;20307&quot; value=&quot;438&quot;/&gt;&lt;/object&gt;&lt;object type=&quot;3&quot; unique_id=&quot;10028&quot;&gt;&lt;property id=&quot;20148&quot; value=&quot;5&quot;/&gt;&lt;property id=&quot;20300&quot; value=&quot;Slide 25 - &amp;quot;CCSSE Benchmarks for  Effective Educational Practice&amp;quot;&quot;/&gt;&lt;property id=&quot;20307&quot; value=&quot;271&quot;/&gt;&lt;/object&gt;&lt;object type=&quot;3&quot; unique_id=&quot;10031&quot;&gt;&lt;property id=&quot;20148&quot; value=&quot;5&quot;/&gt;&lt;property id=&quot;20300&quot; value=&quot;Slide 26 - &amp;quot;Active and Collaborative Learning &amp;quot;&quot;/&gt;&lt;property id=&quot;20307&quot; value=&quot;396&quot;/&gt;&lt;/object&gt;&lt;object type=&quot;3&quot; unique_id=&quot;10032&quot;&gt;&lt;property id=&quot;20148&quot; value=&quot;5&quot;/&gt;&lt;property id=&quot;20300&quot; value=&quot;Slide 27 - &amp;quot;Student Effort&amp;quot;&quot;/&gt;&lt;property id=&quot;20307&quot; value=&quot;420&quot;/&gt;&lt;/object&gt;&lt;object type=&quot;3&quot; unique_id=&quot;10033&quot;&gt;&lt;property id=&quot;20148&quot; value=&quot;5&quot;/&gt;&lt;property id=&quot;20300&quot; value=&quot;Slide 28 - &amp;quot;Academic Challenge&amp;quot;&quot;/&gt;&lt;property id=&quot;20307&quot; value=&quot;421&quot;/&gt;&lt;/object&gt;&lt;object type=&quot;3&quot; unique_id=&quot;10034&quot;&gt;&lt;property id=&quot;20148&quot; value=&quot;5&quot;/&gt;&lt;property id=&quot;20300&quot; value=&quot;Slide 29 - &amp;quot;Student-Faculty Interaction&amp;quot;&quot;/&gt;&lt;property id=&quot;20307&quot; value=&quot;395&quot;/&gt;&lt;/object&gt;&lt;object type=&quot;3&quot; unique_id=&quot;10035&quot;&gt;&lt;property id=&quot;20148&quot; value=&quot;5&quot;/&gt;&lt;property id=&quot;20300&quot; value=&quot;Slide 30 - &amp;quot;Support for Learners&amp;quot;&quot;/&gt;&lt;property id=&quot;20307&quot; value=&quot;435&quot;/&gt;&lt;/object&gt;&lt;object type=&quot;3&quot; unique_id=&quot;10036&quot;&gt;&lt;property id=&quot;20148&quot; value=&quot;5&quot;/&gt;&lt;property id=&quot;20300&quot; value=&quot;Slide 33 - &amp;quot;Benchmarking – and Reaching for Excellence&amp;quot;&quot;/&gt;&lt;property id=&quot;20307&quot; value=&quot;427&quot;/&gt;&lt;/object&gt;&lt;object type=&quot;3&quot; unique_id=&quot;10037&quot;&gt;&lt;property id=&quot;20148&quot; value=&quot;5&quot;/&gt;&lt;property id=&quot;20300&quot; value=&quot;Slide 34 - &amp;quot;Reaching for Excellence at [College Name]&amp;quot;&quot;/&gt;&lt;property id=&quot;20307&quot; value=&quot;274&quot;/&gt;&lt;/object&gt;&lt;object type=&quot;3&quot; unique_id=&quot;10038&quot;&gt;&lt;property id=&quot;20148&quot; value=&quot;5&quot;/&gt;&lt;property id=&quot;20300&quot; value=&quot;Slide 35 - &amp;quot;Community College Students and Stories&amp;quot;&quot;/&gt;&lt;property id=&quot;20307&quot; value=&quot;388&quot;/&gt;&lt;/object&gt;&lt;object type=&quot;3&quot; unique_id=&quot;10039&quot;&gt;&lt;property id=&quot;20148&quot; value=&quot;5&quot;/&gt;&lt;property id=&quot;20300&quot; value=&quot;Slide 36 - &amp;quot;Giving Voice to Students&amp;quot;&quot;/&gt;&lt;property id=&quot;20307&quot; value=&quot;389&quot;/&gt;&lt;/object&gt;&lt;object type=&quot;3&quot; unique_id=&quot;10040&quot;&gt;&lt;property id=&quot;20148&quot; value=&quot;5&quot;/&gt;&lt;property id=&quot;20300&quot; value=&quot;Slide 37 - &amp;quot;Student Aspirations&amp;quot;&quot;/&gt;&lt;property id=&quot;20307&quot; value=&quot;392&quot;/&gt;&lt;/object&gt;&lt;object type=&quot;3&quot; unique_id=&quot;10041&quot;&gt;&lt;property id=&quot;20148&quot; value=&quot;5&quot;/&gt;&lt;property id=&quot;20300&quot; value=&quot;Slide 38 - &amp;quot;Student Persistence&amp;quot;&quot;/&gt;&lt;property id=&quot;20307&quot; value=&quot;394&quot;/&gt;&lt;/object&gt;&lt;object type=&quot;3&quot; unique_id=&quot;10042&quot;&gt;&lt;property id=&quot;20148&quot; value=&quot;5&quot;/&gt;&lt;property id=&quot;20300&quot; value=&quot;Slide 39 - &amp;quot;Section Instructions&amp;quot;&quot;/&gt;&lt;property id=&quot;20307&quot; value=&quot;436&quot;/&gt;&lt;/object&gt;&lt;object type=&quot;3&quot; unique_id=&quot;10043&quot;&gt;&lt;property id=&quot;20148&quot; value=&quot;5&quot;/&gt;&lt;property id=&quot;20300&quot; value=&quot;Slide 40 - &amp;quot;Part-timeness &amp;quot;&quot;/&gt;&lt;property id=&quot;20307&quot; value=&quot;425&quot;/&gt;&lt;/object&gt;&lt;object type=&quot;3&quot; unique_id=&quot;10044&quot;&gt;&lt;property id=&quot;20148&quot; value=&quot;5&quot;/&gt;&lt;property id=&quot;20300&quot; value=&quot;Slide 41 - &amp;quot;Developmental Education&amp;quot;&quot;/&gt;&lt;property id=&quot;20307&quot; value=&quot;397&quot;/&gt;&lt;/object&gt;&lt;object type=&quot;3&quot; unique_id=&quot;10045&quot;&gt;&lt;property id=&quot;20148&quot; value=&quot;5&quot;/&gt;&lt;property id=&quot;20300&quot; value=&quot;Slide 42 - &amp;quot;At-Risk Students&amp;quot;&quot;/&gt;&lt;property id=&quot;20307&quot; value=&quot;398&quot;/&gt;&lt;/object&gt;&lt;object type=&quot;3&quot; unique_id=&quot;10046&quot;&gt;&lt;property id=&quot;20148&quot; value=&quot;5&quot;/&gt;&lt;property id=&quot;20300&quot; value=&quot;Slide 43 - &amp;quot;Workforce Issues&amp;quot;&quot;/&gt;&lt;property id=&quot;20307&quot; value=&quot;402&quot;/&gt;&lt;/object&gt;&lt;object type=&quot;3&quot; unique_id=&quot;10047&quot;&gt;&lt;property id=&quot;20148&quot; value=&quot;5&quot;/&gt;&lt;property id=&quot;20300&quot; value=&quot;Slide 44 - &amp;quot;Workforce Layoffs &amp;quot;&quot;/&gt;&lt;property id=&quot;20307&quot; value=&quot;404&quot;/&gt;&lt;/object&gt;&lt;object type=&quot;3&quot; unique_id=&quot;10048&quot;&gt;&lt;property id=&quot;20148&quot; value=&quot;5&quot;/&gt;&lt;property id=&quot;20300&quot; value=&quot;Slide 45 - &amp;quot;Budget Cutbacks&amp;quot;&quot;/&gt;&lt;property id=&quot;20307&quot; value=&quot;403&quot;/&gt;&lt;/object&gt;&lt;object type=&quot;3&quot; unique_id=&quot;10050&quot;&gt;&lt;property id=&quot;20148&quot; value=&quot;5&quot;/&gt;&lt;property id=&quot;20300&quot; value=&quot;Slide 46 - &amp;quot;Strategies to Promote Learning that Matters&amp;quot;&quot;/&gt;&lt;property id=&quot;20307&quot; value=&quot;322&quot;/&gt;&lt;/object&gt;&lt;object type=&quot;3&quot; unique_id=&quot;10051&quot;&gt;&lt;property id=&quot;20148&quot; value=&quot;5&quot;/&gt;&lt;property id=&quot;20300&quot; value=&quot;Slide 47 - &amp;quot;Strategies to Promote Learning that Matters&amp;quot;&quot;/&gt;&lt;property id=&quot;20307&quot; value=&quot;429&quot;/&gt;&lt;/object&gt;&lt;object type=&quot;3&quot; unique_id=&quot;10052&quot;&gt;&lt;property id=&quot;20148&quot; value=&quot;5&quot;/&gt;&lt;property id=&quot;20300&quot; value=&quot;Slide 48 - &amp;quot;Strengthen Classroom Engagement&amp;quot;&quot;/&gt;&lt;property id=&quot;20307&quot; value=&quot;326&quot;/&gt;&lt;/object&gt;&lt;object type=&quot;3&quot; unique_id=&quot;10053&quot;&gt;&lt;property id=&quot;20148&quot; value=&quot;5&quot;/&gt;&lt;property id=&quot;20300&quot; value=&quot;Slide 49 - &amp;quot;Raise Expectations&amp;quot;&quot;/&gt;&lt;property id=&quot;20307&quot; value=&quot;327&quot;/&gt;&lt;/object&gt;&lt;object type=&quot;3&quot; unique_id=&quot;10054&quot;&gt;&lt;property id=&quot;20148&quot; value=&quot;5&quot;/&gt;&lt;property id=&quot;20300&quot; value=&quot;Slide 50 - &amp;quot;Raise Expectations&amp;quot;&quot;/&gt;&lt;property id=&quot;20307&quot; value=&quot;328&quot;/&gt;&lt;/object&gt;&lt;object type=&quot;3&quot; unique_id=&quot;10055&quot;&gt;&lt;property id=&quot;20148&quot; value=&quot;5&quot;/&gt;&lt;property id=&quot;20300&quot; value=&quot;Slide 51 - &amp;quot;Raise Expectations&amp;quot;&quot;/&gt;&lt;property id=&quot;20307&quot; value=&quot;334&quot;/&gt;&lt;/object&gt;&lt;object type=&quot;3&quot; unique_id=&quot;10056&quot;&gt;&lt;property id=&quot;20148&quot; value=&quot;5&quot;/&gt;&lt;property id=&quot;20300&quot; value=&quot;Slide 52 - &amp;quot;Raising Expectations at [College Name]&amp;quot;&quot;/&gt;&lt;property id=&quot;20307&quot; value=&quot;348&quot;/&gt;&lt;/object&gt;&lt;object type=&quot;3&quot; unique_id=&quot;10057&quot;&gt;&lt;property id=&quot;20148&quot; value=&quot;5&quot;/&gt;&lt;property id=&quot;20300&quot; value=&quot;Slide 53 - &amp;quot;Promote Active, Engaged Learning&amp;quot;&quot;/&gt;&lt;property id=&quot;20307&quot; value=&quot;330&quot;/&gt;&lt;/object&gt;&lt;object type=&quot;3&quot; unique_id=&quot;10058&quot;&gt;&lt;property id=&quot;20148&quot; value=&quot;5&quot;/&gt;&lt;property id=&quot;20300&quot; value=&quot;Slide 54 - &amp;quot;Promote Active, Engaged Learning&amp;quot;&quot;/&gt;&lt;property id=&quot;20307&quot; value=&quot;335&quot;/&gt;&lt;/object&gt;&lt;object type=&quot;3&quot; unique_id=&quot;10059&quot;&gt;&lt;property id=&quot;20148&quot; value=&quot;5&quot;/&gt;&lt;property id=&quot;20300&quot; value=&quot;Slide 55 - &amp;quot;Promoting Active, Engaged Learning at [College Name]&amp;quot;&quot;/&gt;&lt;property id=&quot;20307&quot; value=&quot;349&quot;/&gt;&lt;/object&gt;&lt;object type=&quot;3&quot; unique_id=&quot;10060&quot;&gt;&lt;property id=&quot;20148&quot; value=&quot;5&quot;/&gt;&lt;property id=&quot;20300&quot; value=&quot;Slide 56 - &amp;quot;Emphasize Deep Learning&amp;quot;&quot;/&gt;&lt;property id=&quot;20307&quot; value=&quot;336&quot;/&gt;&lt;/object&gt;&lt;object type=&quot;3&quot; unique_id=&quot;10061&quot;&gt;&lt;property id=&quot;20148&quot; value=&quot;5&quot;/&gt;&lt;property id=&quot;20300&quot; value=&quot;Slide 57 - &amp;quot;Emphasize Deep Learning&amp;quot;&quot;/&gt;&lt;property id=&quot;20307&quot; value=&quot;331&quot;/&gt;&lt;/object&gt;&lt;object type=&quot;3&quot; unique_id=&quot;10062&quot;&gt;&lt;property id=&quot;20148&quot; value=&quot;5&quot;/&gt;&lt;property id=&quot;20300&quot; value=&quot;Slide 58 - &amp;quot;Emphasizing Deep Learning at [College Name]&amp;quot;&quot;/&gt;&lt;property id=&quot;20307&quot; value=&quot;350&quot;/&gt;&lt;/object&gt;&lt;object type=&quot;3&quot; unique_id=&quot;10063&quot;&gt;&lt;property id=&quot;20148&quot; value=&quot;5&quot;/&gt;&lt;property id=&quot;20300&quot; value=&quot;Slide 59 - &amp;quot;Build and Encourage Relationships&amp;quot;&quot;/&gt;&lt;property id=&quot;20307&quot; value=&quot;332&quot;/&gt;&lt;/object&gt;&lt;object type=&quot;3&quot; unique_id=&quot;10064&quot;&gt;&lt;property id=&quot;20148&quot; value=&quot;5&quot;/&gt;&lt;property id=&quot;20300&quot; value=&quot;Slide 60 - &amp;quot;Build and Encourage Relationships&amp;quot;&quot;/&gt;&lt;property id=&quot;20307&quot; value=&quot;338&quot;/&gt;&lt;/object&gt;&lt;object type=&quot;3&quot; unique_id=&quot;10065&quot;&gt;&lt;property id=&quot;20148&quot; value=&quot;5&quot;/&gt;&lt;property id=&quot;20300&quot; value=&quot;Slide 61 - &amp;quot;Building and Encouraging Relationships at [College Name]&amp;quot;&quot;/&gt;&lt;property id=&quot;20307&quot; value=&quot;351&quot;/&gt;&lt;/object&gt;&lt;object type=&quot;3&quot; unique_id=&quot;10066&quot;&gt;&lt;property id=&quot;20148&quot; value=&quot;5&quot;/&gt;&lt;property id=&quot;20300&quot; value=&quot;Slide 62 - &amp;quot;Ensure that Students  Know Where They Stand&amp;quot;&quot;/&gt;&lt;property id=&quot;20307&quot; value=&quot;333&quot;/&gt;&lt;/object&gt;&lt;object type=&quot;3&quot; unique_id=&quot;10067&quot;&gt;&lt;property id=&quot;20148&quot; value=&quot;5&quot;/&gt;&lt;property id=&quot;20300&quot; value=&quot;Slide 63 - &amp;quot;Ensure that Students  Know Where They Stand &amp;quot;&quot;/&gt;&lt;property id=&quot;20307&quot; value=&quot;339&quot;/&gt;&lt;/object&gt;&lt;object type=&quot;3&quot; unique_id=&quot;10068&quot;&gt;&lt;property id=&quot;20148&quot; value=&quot;5&quot;/&gt;&lt;property id=&quot;20300&quot; value=&quot;Slide 64 - &amp;quot;Ensuring that Students Know Where They Stand at [College Name]&amp;quot;&quot;/&gt;&lt;property id=&quot;20307&quot; value=&quot;353&quot;/&gt;&lt;/object&gt;&lt;object type=&quot;3&quot; unique_id=&quot;10069&quot;&gt;&lt;property id=&quot;20148&quot; value=&quot;5&quot;/&gt;&lt;property id=&quot;20300&quot; value=&quot;Slide 65 - &amp;quot;Integrate Student Support into Learning Experiences&amp;quot;&quot;/&gt;&lt;property id=&quot;20307&quot; value=&quot;340&quot;/&gt;&lt;/object&gt;&lt;object type=&quot;3&quot; unique_id=&quot;10070&quot;&gt;&lt;property id=&quot;20148&quot; value=&quot;5&quot;/&gt;&lt;property id=&quot;20300&quot; value=&quot;Slide 66 - &amp;quot;Integrate Student Support into Learning Experiences&amp;quot;&quot;/&gt;&lt;property id=&quot;20307&quot; value=&quot;346&quot;/&gt;&lt;/object&gt;&lt;object type=&quot;3&quot; unique_id=&quot;10071&quot;&gt;&lt;property id=&quot;20148&quot; value=&quot;5&quot;/&gt;&lt;property id=&quot;20300&quot; value=&quot;Slide 67 - &amp;quot;Integrating Student Support into Learning Experiences at [College Name]&amp;quot;&quot;/&gt;&lt;property id=&quot;20307&quot; value=&quot;354&quot;/&gt;&lt;/object&gt;&lt;object type=&quot;3&quot; unique_id=&quot;10072&quot;&gt;&lt;property id=&quot;20148&quot; value=&quot;5&quot;/&gt;&lt;property id=&quot;20300&quot; value=&quot;Slide 68 - &amp;quot;Focus Institutional Policies on Creating the Conditions for Learning&amp;quot;&quot;/&gt;&lt;property id=&quot;20307&quot; value=&quot;343&quot;/&gt;&lt;/object&gt;&lt;object type=&quot;3&quot; unique_id=&quot;10073&quot;&gt;&lt;property id=&quot;20148&quot; value=&quot;5&quot;/&gt;&lt;property id=&quot;20300&quot; value=&quot;Slide 69 - &amp;quot;Focus Institutional Policies on Creating the Conditions for Learning&amp;quot;&quot;/&gt;&lt;property id=&quot;20307&quot; value=&quot;344&quot;/&gt;&lt;/object&gt;&lt;object type=&quot;3&quot; unique_id=&quot;10074&quot;&gt;&lt;property id=&quot;20148&quot; value=&quot;5&quot;/&gt;&lt;property id=&quot;20300&quot; value=&quot;Slide 70 - &amp;quot;Focusing Institutional Policy on Creating the Conditions for Learning at [College Name]&amp;quot;&quot;/&gt;&lt;property id=&quot;20307&quot; value=&quot;355&quot;/&gt;&lt;/object&gt;&lt;object type=&quot;3&quot; unique_id=&quot;10075&quot;&gt;&lt;property id=&quot;20148&quot; value=&quot;5&quot;/&gt;&lt;property id=&quot;20300&quot; value=&quot;Slide 71 - &amp;quot;Expand Professional Development Focused on Engaging Students&amp;quot;&quot;/&gt;&lt;property id=&quot;20307&quot; value=&quot;433&quot;/&gt;&lt;/object&gt;&lt;object type=&quot;3&quot; unique_id=&quot;10076&quot;&gt;&lt;property id=&quot;20148&quot; value=&quot;5&quot;/&gt;&lt;property id=&quot;20300&quot; value=&quot;Slide 72 - &amp;quot;Expanding Professional Development Focused on Engaging Students at [College Name]&amp;quot;&quot;/&gt;&lt;property id=&quot;20307&quot; value=&quot;432&quot;/&gt;&lt;/object&gt;&lt;object type=&quot;3&quot; unique_id=&quot;10077&quot;&gt;&lt;property id=&quot;20148&quot; value=&quot;5&quot;/&gt;&lt;property id=&quot;20300&quot; value=&quot;Slide 73 - &amp;quot;Closing Remarks and Questions&amp;quot;&quot;/&gt;&lt;property id=&quot;20307&quot; value=&quot;278&quot;/&gt;&lt;/object&gt;&lt;object type=&quot;3&quot; unique_id=&quot;10078&quot;&gt;&lt;property id=&quot;20148&quot; value=&quot;5&quot;/&gt;&lt;property id=&quot;20300&quot; value=&quot;Slide 74 - &amp;quot;Closing Remarks&amp;quot;&quot;/&gt;&lt;property id=&quot;20307&quot; value=&quot;415&quot;/&gt;&lt;/object&gt;&lt;object type=&quot;3&quot; unique_id=&quot;10079&quot;&gt;&lt;property id=&quot;20148&quot; value=&quot;5&quot;/&gt;&lt;property id=&quot;20300&quot; value=&quot;Slide 75 - &amp;quot;Questions?&amp;quot;&quot;/&gt;&lt;property id=&quot;20307&quot; value=&quot;416&quot;/&gt;&lt;/object&gt;&lt;object type=&quot;3&quot; unique_id=&quot;10236&quot;&gt;&lt;property id=&quot;20148&quot; value=&quot;5&quot;/&gt;&lt;property id=&quot;20300&quot; value=&quot;Slide 31 - &amp;quot;CCSSE Benchmarks for  Effective Educational Practice&amp;quot;&quot;/&gt;&lt;property id=&quot;20307&quot; value=&quot;446&quot;/&gt;&lt;/object&gt;&lt;object type=&quot;3&quot; unique_id=&quot;10237&quot;&gt;&lt;property id=&quot;20148&quot; value=&quot;5&quot;/&gt;&lt;property id=&quot;20300&quot; value=&quot;Slide 32 - &amp;quot;CCSSE Benchmarks for  Effective Educational Practice&amp;quot;&quot;/&gt;&lt;property id=&quot;20307&quot; value=&quot;44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5479</TotalTime>
  <Words>4386</Words>
  <Application>Microsoft Office PowerPoint</Application>
  <PresentationFormat>On-screen Show (4:3)</PresentationFormat>
  <Paragraphs>403</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CCSSE 2013 Findings for Cuesta College</vt:lpstr>
      <vt:lpstr>Presentation Overview</vt:lpstr>
      <vt:lpstr>CCSSE Overview</vt:lpstr>
      <vt:lpstr>What is Student Engagement?</vt:lpstr>
      <vt:lpstr>The Community College Survey of Student Engagement (CCSSE)</vt:lpstr>
      <vt:lpstr>CCSSE: A Tool for Community Colleges</vt:lpstr>
      <vt:lpstr>Student Respondent Profile at Cuesta College</vt:lpstr>
      <vt:lpstr>Survey Respondents</vt:lpstr>
      <vt:lpstr>Excluded Respondents</vt:lpstr>
      <vt:lpstr>Student Respondent Profile:  Enrollment Status</vt:lpstr>
      <vt:lpstr>Student Respondent Profile:  Age</vt:lpstr>
      <vt:lpstr>Student Respondent Profile: Sex</vt:lpstr>
      <vt:lpstr>Student Respondent Profile:  Racial Identification</vt:lpstr>
      <vt:lpstr>Student Respondent Profile:  First-Generation Status</vt:lpstr>
      <vt:lpstr>Student Respondent Profile:  Educational Attainment</vt:lpstr>
      <vt:lpstr>Student Respondent Profile: Goals</vt:lpstr>
      <vt:lpstr>Student Respondent Profile:  Total Credit Hours Earned</vt:lpstr>
      <vt:lpstr>Student Respondent Profile:  External Commitments</vt:lpstr>
      <vt:lpstr>Student Respondent Profile:  College-Sponsored Activities</vt:lpstr>
      <vt:lpstr>CCSSE  Benchmarks</vt:lpstr>
      <vt:lpstr>CCSSE Benchmarks for  Effective Educational Practice</vt:lpstr>
      <vt:lpstr>Active and Collaborative Learning </vt:lpstr>
      <vt:lpstr>Student Effort</vt:lpstr>
      <vt:lpstr>Academic Challenge</vt:lpstr>
      <vt:lpstr>Student-Faculty Interaction</vt:lpstr>
      <vt:lpstr>Support for Learners</vt:lpstr>
      <vt:lpstr>CCSSE Benchmarks for  Effective Educational Practice</vt:lpstr>
      <vt:lpstr>Student Persistence</vt:lpstr>
      <vt:lpstr>Closing Remarks and Questions</vt:lpstr>
      <vt:lpstr>Closing Remarks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KSA MacBook</dc:creator>
  <cp:lastModifiedBy>rcartnal</cp:lastModifiedBy>
  <cp:revision>1077</cp:revision>
  <dcterms:created xsi:type="dcterms:W3CDTF">2010-12-17T14:40:56Z</dcterms:created>
  <dcterms:modified xsi:type="dcterms:W3CDTF">2013-08-16T00:39:36Z</dcterms:modified>
</cp:coreProperties>
</file>