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24"/>
  </p:notesMasterIdLst>
  <p:sldIdLst>
    <p:sldId id="257" r:id="rId5"/>
    <p:sldId id="261" r:id="rId6"/>
    <p:sldId id="265" r:id="rId7"/>
    <p:sldId id="280" r:id="rId8"/>
    <p:sldId id="260" r:id="rId9"/>
    <p:sldId id="267" r:id="rId10"/>
    <p:sldId id="266" r:id="rId11"/>
    <p:sldId id="269" r:id="rId12"/>
    <p:sldId id="271" r:id="rId13"/>
    <p:sldId id="272" r:id="rId14"/>
    <p:sldId id="279" r:id="rId15"/>
    <p:sldId id="278" r:id="rId16"/>
    <p:sldId id="274" r:id="rId17"/>
    <p:sldId id="270" r:id="rId18"/>
    <p:sldId id="262" r:id="rId19"/>
    <p:sldId id="263" r:id="rId20"/>
    <p:sldId id="275" r:id="rId21"/>
    <p:sldId id="264" r:id="rId22"/>
    <p:sldId id="28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941254-B148-445B-AB7A-94F2B0308A6A}" v="162" dt="2022-04-20T17:05:38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eline Medeiros Taylor" userId="f843f310-cd13-4c36-a584-5b1cdb39acc3" providerId="ADAL" clId="{C63C3F7D-BB7B-4DC0-BB1B-A7AE34FF73DD}"/>
    <pc:docChg chg="modSld">
      <pc:chgData name="Madeline Medeiros Taylor" userId="f843f310-cd13-4c36-a584-5b1cdb39acc3" providerId="ADAL" clId="{C63C3F7D-BB7B-4DC0-BB1B-A7AE34FF73DD}" dt="2022-04-20T19:39:54.260" v="12" actId="255"/>
      <pc:docMkLst>
        <pc:docMk/>
      </pc:docMkLst>
      <pc:sldChg chg="modSp mod">
        <pc:chgData name="Madeline Medeiros Taylor" userId="f843f310-cd13-4c36-a584-5b1cdb39acc3" providerId="ADAL" clId="{C63C3F7D-BB7B-4DC0-BB1B-A7AE34FF73DD}" dt="2022-04-20T19:39:54.260" v="12" actId="255"/>
        <pc:sldMkLst>
          <pc:docMk/>
          <pc:sldMk cId="2127446835" sldId="281"/>
        </pc:sldMkLst>
        <pc:spChg chg="mod">
          <ac:chgData name="Madeline Medeiros Taylor" userId="f843f310-cd13-4c36-a584-5b1cdb39acc3" providerId="ADAL" clId="{C63C3F7D-BB7B-4DC0-BB1B-A7AE34FF73DD}" dt="2022-04-20T19:39:54.260" v="12" actId="255"/>
          <ac:spMkLst>
            <pc:docMk/>
            <pc:sldMk cId="2127446835" sldId="281"/>
            <ac:spMk id="3" creationId="{E432FB45-1CBE-48D1-A9CC-9175F39A17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EB126-F98C-47AD-BF71-91955E76E9E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AC1BA-1775-4CA0-890F-178B3FAA6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6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EAC1BA-1775-4CA0-890F-178B3FAA62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4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4/20/2022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4/20/2022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tract imag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17966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158993"/>
          </a:xfrm>
        </p:spPr>
        <p:txBody>
          <a:bodyPr>
            <a:normAutofit/>
          </a:bodyPr>
          <a:lstStyle/>
          <a:p>
            <a:r>
              <a:rPr lang="en-US" sz="4800">
                <a:solidFill>
                  <a:schemeClr val="tx1"/>
                </a:solidFill>
              </a:rPr>
              <a:t>NACCC Survey</a:t>
            </a:r>
            <a:br>
              <a:rPr lang="en-US" sz="44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Fall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509011"/>
            <a:ext cx="4775075" cy="12756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DEI Month Presentation</a:t>
            </a:r>
          </a:p>
          <a:p>
            <a:r>
              <a:rPr lang="en-US">
                <a:solidFill>
                  <a:schemeClr val="tx1"/>
                </a:solidFill>
              </a:rPr>
              <a:t>April 20, 2022</a:t>
            </a:r>
          </a:p>
          <a:p>
            <a:r>
              <a:rPr lang="en-US" sz="1600">
                <a:solidFill>
                  <a:schemeClr val="tx1"/>
                </a:solidFill>
              </a:rPr>
              <a:t>Gabriel Cuarenta-Gallegos, Regina Voge, </a:t>
            </a:r>
          </a:p>
          <a:p>
            <a:r>
              <a:rPr lang="en-US" sz="1600">
                <a:solidFill>
                  <a:schemeClr val="tx1"/>
                </a:solidFill>
              </a:rPr>
              <a:t>Madeline Medeiros &amp; Ryan Cartnal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Racial Learning and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>
                <a:solidFill>
                  <a:schemeClr val="bg1"/>
                </a:solidFill>
              </a:rPr>
              <a:t>Goals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2400" b="1">
                <a:solidFill>
                  <a:schemeClr val="bg1"/>
                </a:solidFill>
              </a:rPr>
              <a:t>Increase racial learning opportunities for students and staff.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2400" b="1">
                <a:solidFill>
                  <a:schemeClr val="bg1"/>
                </a:solidFill>
              </a:rPr>
              <a:t>Increase student exposure to race and social justice issues in the classroom.</a:t>
            </a:r>
            <a:endParaRPr lang="en-US" sz="24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9547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>
                <a:solidFill>
                  <a:schemeClr val="bg1"/>
                </a:solidFill>
              </a:rPr>
              <a:t>Recommended Actions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2000" b="1">
                <a:solidFill>
                  <a:schemeClr val="bg1"/>
                </a:solidFill>
              </a:rPr>
              <a:t>Organize a conference around race and racism as it relates to Cuesta and SLO County.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2000" b="1">
                <a:solidFill>
                  <a:schemeClr val="bg1"/>
                </a:solidFill>
              </a:rPr>
              <a:t>Provide discipline-specific sessions (in addition to JEDI training) during opening week where faculty are more likely to attend.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2000" b="1">
                <a:solidFill>
                  <a:schemeClr val="bg1"/>
                </a:solidFill>
              </a:rPr>
              <a:t>Provide divisions with material to discuss during division meetings.</a:t>
            </a:r>
            <a:endParaRPr lang="en-US" sz="2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230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C9FD-C0CD-4D51-A6EE-154E6810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Encounters with Racial Stress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10803-48DC-4269-AD96-3E395399E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chemeClr val="bg1"/>
                </a:solidFill>
              </a:rPr>
              <a:t>Key Findings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bg1"/>
                </a:solidFill>
              </a:rPr>
              <a:t>The overall racial environment at Cuesta has resulted in a decline in my academic performance/grades: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bg1"/>
                </a:solidFill>
              </a:rPr>
              <a:t>White: 4%;  Black/African American: 9%;  Hispanic/Latinx: 26%</a:t>
            </a:r>
          </a:p>
          <a:p>
            <a:pPr marL="0" indent="0">
              <a:buNone/>
            </a:pPr>
            <a:endParaRPr lang="en-US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bg1"/>
                </a:solidFill>
              </a:rPr>
              <a:t>The overall racial environment at Cuesta has resulted in feelings of loneliness, not belonging, and/or isolation: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bg1"/>
                </a:solidFill>
              </a:rPr>
              <a:t>White: 12%;  Black/African American: 54%;  Hispanic/Latinx: 40%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71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A9347-B7B9-4449-ADD8-E27D6F94C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Encounters with Racial Stress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AAE8-EB1B-4788-B468-A50B47123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83068"/>
            <a:ext cx="10058400" cy="39899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chemeClr val="bg1"/>
                </a:solidFill>
              </a:rPr>
              <a:t>Key Findings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bg1"/>
                </a:solidFill>
              </a:rPr>
              <a:t>Racial incidents at Cuesta have resulted in a decline in my academic performance/grades: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bg1"/>
                </a:solidFill>
              </a:rPr>
              <a:t>White: 8%;   Black/African American: 50%;   Hispanic/Latinx: 30%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bg1"/>
                </a:solidFill>
              </a:rPr>
              <a:t>…a decline in my emotional wellbeing: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bg1"/>
                </a:solidFill>
              </a:rPr>
              <a:t>White: 18%;   Black/African American: 50%;   Hispanic/Latinx: 35%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bg1"/>
                </a:solidFill>
              </a:rPr>
              <a:t>…feelings of loneliness, not belonging, and/or isolation: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bg1"/>
                </a:solidFill>
              </a:rPr>
              <a:t>White: 11%;   Black/African American: 100%;   Hispanic/Latinx: 55%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3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Encounters with Racial Stress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>
                <a:solidFill>
                  <a:schemeClr val="bg1"/>
                </a:solidFill>
              </a:rPr>
              <a:t>Goal</a:t>
            </a:r>
          </a:p>
          <a:p>
            <a:pPr fontAlgn="base">
              <a:buFont typeface="Wingdings" panose="05000000000000000000" pitchFamily="2" charset="2"/>
              <a:buChar char="v"/>
            </a:pPr>
            <a:r>
              <a:rPr lang="en-US" sz="2400" b="1">
                <a:solidFill>
                  <a:schemeClr val="bg1"/>
                </a:solidFill>
              </a:rPr>
              <a:t>Significantly reduce, if not entirely eliminate, the frequency with which students experience racial stress by disrupting oppressive practices and providing support for those on the margins.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014193"/>
            <a:ext cx="5029200" cy="420775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solidFill>
                  <a:schemeClr val="bg1"/>
                </a:solidFill>
              </a:rPr>
              <a:t>Recommended Actions</a:t>
            </a:r>
          </a:p>
          <a:p>
            <a:pPr fontAlgn="base"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chemeClr val="bg1"/>
                </a:solidFill>
              </a:rPr>
              <a:t>Provide ongoing professional development for faculty and staff to:</a:t>
            </a:r>
          </a:p>
          <a:p>
            <a:pPr fontAlgn="base"/>
            <a:r>
              <a:rPr lang="en-US" sz="1600" b="1" dirty="0">
                <a:solidFill>
                  <a:schemeClr val="bg1"/>
                </a:solidFill>
              </a:rPr>
              <a:t>prioritize understanding of the effects of racial violence on students;</a:t>
            </a:r>
          </a:p>
          <a:p>
            <a:pPr fontAlgn="base"/>
            <a:r>
              <a:rPr lang="en-US" sz="1600" b="1" dirty="0">
                <a:solidFill>
                  <a:schemeClr val="bg1"/>
                </a:solidFill>
              </a:rPr>
              <a:t>prioritize understandings of microaggressions and their impact on learning and well-being;</a:t>
            </a:r>
          </a:p>
          <a:p>
            <a:pPr fontAlgn="base"/>
            <a:r>
              <a:rPr lang="en-US" sz="1600" b="1" dirty="0">
                <a:solidFill>
                  <a:schemeClr val="bg1"/>
                </a:solidFill>
              </a:rPr>
              <a:t>develop the skills to confront and intervene when microaggressions occur;</a:t>
            </a:r>
          </a:p>
          <a:p>
            <a:pPr fontAlgn="base"/>
            <a:r>
              <a:rPr lang="en-US" sz="1600" b="1" dirty="0">
                <a:solidFill>
                  <a:schemeClr val="bg1"/>
                </a:solidFill>
              </a:rPr>
              <a:t>prioritize a consistent message to all students that they are intelligent, of worth, and capable of scholarship. </a:t>
            </a:r>
          </a:p>
          <a:p>
            <a:pPr fontAlgn="base"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chemeClr val="bg1"/>
                </a:solidFill>
              </a:rPr>
              <a:t>Survey students for ideas on creating safe spaces on campus that will better serve minoritized students.</a:t>
            </a:r>
          </a:p>
          <a:p>
            <a:pPr marL="0" indent="0" fontAlgn="base">
              <a:buNone/>
            </a:pPr>
            <a:endParaRPr lang="en-US" sz="2800" b="1" dirty="0">
              <a:solidFill>
                <a:schemeClr val="bg1"/>
              </a:solidFill>
              <a:latin typeface="+mj-lt"/>
            </a:endParaRPr>
          </a:p>
          <a:p>
            <a:pPr marL="0" indent="0" fontAlgn="base">
              <a:buNone/>
            </a:pP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9678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Appraisals of Institutional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Cuesta is strongly committed to hiring faculty of color: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White Students: 32%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Hispanic/Latinx Students: 23%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Black Students: 13%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Cuesta is strongly committed to sponsoring activities about racial diversity: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White Students: 51%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Hispanic/Latinx: 37%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Black/African American Students: 18%</a:t>
            </a:r>
          </a:p>
        </p:txBody>
      </p:sp>
    </p:spTree>
    <p:extLst>
      <p:ext uri="{BB962C8B-B14F-4D97-AF65-F5344CB8AC3E}">
        <p14:creationId xmlns:p14="http://schemas.microsoft.com/office/powerpoint/2010/main" val="871212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Appraisals of Institutional 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411228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8000" b="1">
                <a:solidFill>
                  <a:schemeClr val="bg1"/>
                </a:solidFill>
              </a:rPr>
              <a:t>Goals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8000" b="1" i="0" u="none" strike="noStrike">
                <a:solidFill>
                  <a:schemeClr val="bg1"/>
                </a:solidFill>
                <a:effectLst/>
              </a:rPr>
              <a:t>Achieve parity in the racial composition of Cuesta faculty that mirrors student racial demographics, particularly that of our Hispanic/Latina/o/x student body.</a:t>
            </a:r>
            <a:r>
              <a:rPr lang="en-US" sz="8000" b="1" i="0">
                <a:solidFill>
                  <a:schemeClr val="bg1"/>
                </a:solidFill>
                <a:effectLst/>
              </a:rPr>
              <a:t>​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8000" b="1" i="0" u="none" strike="noStrike">
                <a:solidFill>
                  <a:schemeClr val="bg1"/>
                </a:solidFill>
                <a:effectLst/>
              </a:rPr>
              <a:t>As a Hispanic Serving Institution, actively sponsor activities and events that promote racial diversity and that highlight our Hispanic/Latina/o/x student body and community.</a:t>
            </a:r>
            <a:endParaRPr lang="en-US" sz="8000" b="1" i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861914" cy="3954780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bg1"/>
                </a:solidFill>
              </a:rPr>
              <a:t>Recommended Actions</a:t>
            </a:r>
          </a:p>
          <a:p>
            <a:pPr fontAlgn="base">
              <a:buFont typeface="Wingdings" panose="05000000000000000000" pitchFamily="2" charset="2"/>
              <a:buChar char="v"/>
            </a:pPr>
            <a:r>
              <a:rPr lang="en-US" sz="7200" b="1" dirty="0">
                <a:solidFill>
                  <a:schemeClr val="bg1"/>
                </a:solidFill>
              </a:rPr>
              <a:t>C</a:t>
            </a:r>
            <a:r>
              <a:rPr lang="en-US" sz="7200" b="1" i="0" u="none" strike="noStrike" dirty="0">
                <a:solidFill>
                  <a:schemeClr val="bg1"/>
                </a:solidFill>
                <a:effectLst/>
              </a:rPr>
              <a:t>ontinually assess equitable hiring practices</a:t>
            </a:r>
            <a:r>
              <a:rPr lang="en-US" sz="7200" b="1" dirty="0">
                <a:solidFill>
                  <a:schemeClr val="bg1"/>
                </a:solidFill>
              </a:rPr>
              <a:t> </a:t>
            </a:r>
            <a:r>
              <a:rPr lang="en-US" sz="7200" b="1" i="0" u="none" strike="noStrike" dirty="0">
                <a:solidFill>
                  <a:schemeClr val="bg1"/>
                </a:solidFill>
                <a:effectLst/>
              </a:rPr>
              <a:t>and integrate proactive </a:t>
            </a:r>
            <a:r>
              <a:rPr lang="en-US" sz="7200" b="1" i="0" u="none" strike="noStrike" dirty="0" err="1">
                <a:solidFill>
                  <a:schemeClr val="bg1"/>
                </a:solidFill>
                <a:effectLst/>
              </a:rPr>
              <a:t>mea</a:t>
            </a:r>
            <a:r>
              <a:rPr lang="en-US" sz="7200" b="1" i="0" u="none" strike="noStrike" dirty="0">
                <a:solidFill>
                  <a:schemeClr val="bg1"/>
                </a:solidFill>
                <a:effectLst/>
              </a:rPr>
              <a:t>-sures throughout the hiring process.</a:t>
            </a:r>
            <a:r>
              <a:rPr lang="en-US" sz="7200" b="1" i="0" dirty="0">
                <a:solidFill>
                  <a:schemeClr val="bg1"/>
                </a:solidFill>
                <a:effectLst/>
              </a:rPr>
              <a:t>​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chemeClr val="bg1"/>
                </a:solidFill>
                <a:effectLst/>
              </a:rPr>
              <a:t>Establish programs for ensuring greater retention and sense of belonging of Cuesta's racially diverse faculty and staff.</a:t>
            </a:r>
            <a:r>
              <a:rPr lang="en-US" sz="7200" b="1" i="0" dirty="0">
                <a:solidFill>
                  <a:schemeClr val="bg1"/>
                </a:solidFill>
                <a:effectLst/>
              </a:rPr>
              <a:t>​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7200" b="1" i="0" u="none" strike="noStrike" dirty="0">
                <a:solidFill>
                  <a:schemeClr val="bg1"/>
                </a:solidFill>
                <a:effectLst/>
              </a:rPr>
              <a:t>Practice race-conscious leadership; engage in authentic conversations and collaborations with people of color and develop an accurate understanding of the realities of race on campus.</a:t>
            </a:r>
            <a:endParaRPr lang="en-US" sz="7200" b="1" i="0" dirty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933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Impact of External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I have often or almost always personally experienced racism in the city/town surrounding my campus: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White Students: 8%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Hispanic/Latinx Students: 7%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Black/African American Students: 14%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I have experienced a decline in my academic performance or grades due to personally experienced racist encounters: 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White Students: 9%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Hispanic/Latinx Students: 18%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Black Students: 10%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83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Impact of External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I have experienced a decline in my emotional well-being due to personally experienced racist encounters: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White Students: 27%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Hispanic/Latinx Students: 31%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Black/African American Students: 10%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I have experienced an increase in feelings of frustration or anger due to personally experienced racist encounters: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White Students: 53%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Hispanic/Latinx Students: 57%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Black Students: 50%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32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Impact of External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000" b="1">
                <a:solidFill>
                  <a:schemeClr val="bg1"/>
                </a:solidFill>
              </a:rPr>
              <a:t>Goal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i="0" u="none" strike="noStrike">
                <a:solidFill>
                  <a:schemeClr val="bg1"/>
                </a:solidFill>
                <a:effectLst/>
              </a:rPr>
              <a:t>As a college, be proactive and remain aware that students come from and are continually exposed to environments with differing levels of racial stress and violence apart from the campus community and may experience a separate racial reality on campus than in their hometown or in the greater communities surrounding our campuses. </a:t>
            </a:r>
            <a:endParaRPr lang="en-US" sz="2000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000" b="1">
                <a:solidFill>
                  <a:schemeClr val="bg1"/>
                </a:solidFill>
              </a:rPr>
              <a:t>Recommended Actions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1" i="0" u="none" strike="noStrike">
                <a:solidFill>
                  <a:schemeClr val="bg1"/>
                </a:solidFill>
                <a:effectLst/>
              </a:rPr>
              <a:t>Prepare to support students who have already experienced racial battle fatigue when they first arrive on our campus, and support students who face anxieties about physical safety and well-being of their loved ones back in their hometown communities.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1" i="0" u="none" strike="noStrike">
                <a:solidFill>
                  <a:schemeClr val="bg1"/>
                </a:solidFill>
                <a:effectLst/>
              </a:rPr>
              <a:t>Distribute messaging and notifications to the campus community when incidents of racism and hate crimes happen locally or nationally.</a:t>
            </a:r>
            <a:endParaRPr lang="en-US" sz="19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92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F3CBB-0B0C-41C1-9258-EC13E2C6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Questions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2FB45-1CBE-48D1-A9CC-9175F39A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</a:rPr>
              <a:t>Which data is most significant for your area?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What other goals should we consider?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Which actions are most important for us to take now?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What additional actions should we take individually, in our departments, or as a college?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4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E6F25-DF6D-40FB-B7B0-05E1E1BC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NACCC Survey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2A37E-09BF-49D3-877B-EB3FCDA61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5637"/>
            <a:ext cx="10058400" cy="4439769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Survey conducted fall 2020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637 Cuesta Students (</a:t>
            </a:r>
            <a:r>
              <a:rPr lang="en-US" sz="2800" dirty="0">
                <a:solidFill>
                  <a:schemeClr val="bg1"/>
                </a:solidFill>
              </a:rPr>
              <a:t>response rate of 7.21%)</a:t>
            </a:r>
          </a:p>
          <a:p>
            <a:pPr lvl="1"/>
            <a:r>
              <a:rPr lang="en-US" sz="2600" b="1" dirty="0">
                <a:solidFill>
                  <a:schemeClr val="bg1"/>
                </a:solidFill>
              </a:rPr>
              <a:t>Asian: 2.98%  </a:t>
            </a:r>
            <a:r>
              <a:rPr lang="en-US" sz="2600" dirty="0">
                <a:solidFill>
                  <a:schemeClr val="bg1"/>
                </a:solidFill>
              </a:rPr>
              <a:t>(19)</a:t>
            </a:r>
          </a:p>
          <a:p>
            <a:pPr lvl="1"/>
            <a:r>
              <a:rPr lang="en-US" sz="2600" b="1" dirty="0">
                <a:solidFill>
                  <a:schemeClr val="bg1"/>
                </a:solidFill>
              </a:rPr>
              <a:t>Black: 2.83%  </a:t>
            </a:r>
            <a:r>
              <a:rPr lang="en-US" sz="2600" dirty="0">
                <a:solidFill>
                  <a:schemeClr val="bg1"/>
                </a:solidFill>
              </a:rPr>
              <a:t>(18)</a:t>
            </a:r>
          </a:p>
          <a:p>
            <a:pPr lvl="1"/>
            <a:r>
              <a:rPr lang="en-US" sz="2600" b="1" dirty="0">
                <a:solidFill>
                  <a:schemeClr val="bg1"/>
                </a:solidFill>
              </a:rPr>
              <a:t>White: 53.22%  </a:t>
            </a:r>
            <a:r>
              <a:rPr lang="en-US" sz="2600" dirty="0">
                <a:solidFill>
                  <a:schemeClr val="bg1"/>
                </a:solidFill>
              </a:rPr>
              <a:t>(339)</a:t>
            </a:r>
          </a:p>
          <a:p>
            <a:pPr lvl="1"/>
            <a:r>
              <a:rPr lang="en-US" sz="2600" b="1" dirty="0">
                <a:solidFill>
                  <a:schemeClr val="bg1"/>
                </a:solidFill>
              </a:rPr>
              <a:t>Hispanic/Latina/o/x: 19.78%  </a:t>
            </a:r>
            <a:r>
              <a:rPr lang="en-US" sz="2600" dirty="0">
                <a:solidFill>
                  <a:schemeClr val="bg1"/>
                </a:solidFill>
              </a:rPr>
              <a:t>(126)</a:t>
            </a:r>
            <a:endParaRPr lang="en-US" sz="2600" b="1" dirty="0">
              <a:solidFill>
                <a:schemeClr val="bg1"/>
              </a:solidFill>
            </a:endParaRPr>
          </a:p>
          <a:p>
            <a:pPr lvl="1"/>
            <a:r>
              <a:rPr lang="en-US" sz="2600" b="1" dirty="0">
                <a:solidFill>
                  <a:schemeClr val="bg1"/>
                </a:solidFill>
              </a:rPr>
              <a:t>Two or More Races: 17.43%  </a:t>
            </a:r>
            <a:r>
              <a:rPr lang="en-US" sz="2600" dirty="0">
                <a:solidFill>
                  <a:schemeClr val="bg1"/>
                </a:solidFill>
              </a:rPr>
              <a:t>(111)</a:t>
            </a:r>
          </a:p>
          <a:p>
            <a:pPr lvl="2"/>
            <a:r>
              <a:rPr lang="en-US" sz="2500" b="1" dirty="0">
                <a:solidFill>
                  <a:schemeClr val="bg1"/>
                </a:solidFill>
              </a:rPr>
              <a:t>Female: 65.15%  </a:t>
            </a:r>
            <a:r>
              <a:rPr lang="en-US" sz="2500" dirty="0">
                <a:solidFill>
                  <a:schemeClr val="bg1"/>
                </a:solidFill>
              </a:rPr>
              <a:t>(415)</a:t>
            </a:r>
          </a:p>
          <a:p>
            <a:pPr lvl="2"/>
            <a:r>
              <a:rPr lang="en-US" sz="2500" b="1" dirty="0">
                <a:solidFill>
                  <a:schemeClr val="bg1"/>
                </a:solidFill>
              </a:rPr>
              <a:t>Male: 31.24%  </a:t>
            </a:r>
            <a:r>
              <a:rPr lang="en-US" sz="2500" dirty="0">
                <a:solidFill>
                  <a:schemeClr val="bg1"/>
                </a:solidFill>
              </a:rPr>
              <a:t>(199)</a:t>
            </a:r>
          </a:p>
          <a:p>
            <a:pPr lvl="2"/>
            <a:r>
              <a:rPr lang="en-US" sz="2500" b="1" dirty="0">
                <a:solidFill>
                  <a:schemeClr val="bg1"/>
                </a:solidFill>
              </a:rPr>
              <a:t>Other Gender Identity: 3.61%  </a:t>
            </a:r>
            <a:r>
              <a:rPr lang="en-US" sz="2500" dirty="0">
                <a:solidFill>
                  <a:schemeClr val="bg1"/>
                </a:solidFill>
              </a:rPr>
              <a:t>(23)</a:t>
            </a:r>
          </a:p>
          <a:p>
            <a:pPr marL="274320" lvl="1" indent="0">
              <a:buNone/>
            </a:pPr>
            <a:endParaRPr lang="en-US" sz="26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61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E6F25-DF6D-40FB-B7B0-05E1E1BC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NACCC Survey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2A37E-09BF-49D3-877B-EB3FCDA61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75637"/>
            <a:ext cx="10058400" cy="4439769"/>
          </a:xfrm>
        </p:spPr>
        <p:txBody>
          <a:bodyPr>
            <a:normAutofit/>
          </a:bodyPr>
          <a:lstStyle/>
          <a:p>
            <a:r>
              <a:rPr lang="en-US" sz="3600" b="1">
                <a:solidFill>
                  <a:schemeClr val="bg1"/>
                </a:solidFill>
              </a:rPr>
              <a:t>Six content areas:</a:t>
            </a:r>
          </a:p>
          <a:p>
            <a:pPr lvl="1"/>
            <a:r>
              <a:rPr lang="en-US" sz="3200" b="1">
                <a:solidFill>
                  <a:schemeClr val="bg1"/>
                </a:solidFill>
              </a:rPr>
              <a:t>Mattering and Affirmation</a:t>
            </a:r>
          </a:p>
          <a:p>
            <a:pPr lvl="1"/>
            <a:r>
              <a:rPr lang="en-US" sz="3200" b="1">
                <a:solidFill>
                  <a:schemeClr val="bg1"/>
                </a:solidFill>
              </a:rPr>
              <a:t>Cross-Racial Engagement</a:t>
            </a:r>
          </a:p>
          <a:p>
            <a:pPr lvl="1"/>
            <a:r>
              <a:rPr lang="en-US" sz="3200" b="1">
                <a:solidFill>
                  <a:schemeClr val="bg1"/>
                </a:solidFill>
              </a:rPr>
              <a:t>Racial Learning and Literacy</a:t>
            </a:r>
          </a:p>
          <a:p>
            <a:pPr lvl="1"/>
            <a:r>
              <a:rPr lang="en-US" sz="3200" b="1">
                <a:solidFill>
                  <a:schemeClr val="bg1"/>
                </a:solidFill>
              </a:rPr>
              <a:t>Encounters with Racial Stress</a:t>
            </a:r>
          </a:p>
          <a:p>
            <a:pPr lvl="1"/>
            <a:r>
              <a:rPr lang="en-US" sz="3200" b="1">
                <a:solidFill>
                  <a:schemeClr val="bg1"/>
                </a:solidFill>
              </a:rPr>
              <a:t>Appraisals of Institutional Commitment</a:t>
            </a:r>
          </a:p>
          <a:p>
            <a:pPr lvl="1"/>
            <a:r>
              <a:rPr lang="en-US" sz="3200" b="1">
                <a:solidFill>
                  <a:schemeClr val="bg1"/>
                </a:solidFill>
              </a:rPr>
              <a:t>Impact of External Environments</a:t>
            </a:r>
          </a:p>
          <a:p>
            <a:endParaRPr lang="en-US" sz="2800"/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03720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9C8FD-E649-9FCC-DB55-49F094DD2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Limitations and 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DB699-AC49-55F8-75A5-624844EA5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Administered Fall 2020</a:t>
            </a:r>
          </a:p>
          <a:p>
            <a:pPr>
              <a:buClr>
                <a:srgbClr val="262626"/>
              </a:buClr>
            </a:pPr>
            <a:r>
              <a:rPr lang="en-US" sz="2800" b="1" dirty="0">
                <a:solidFill>
                  <a:schemeClr val="bg1"/>
                </a:solidFill>
              </a:rPr>
              <a:t>Unsure if students were in person or remote, local or out-of-area</a:t>
            </a:r>
          </a:p>
          <a:p>
            <a:pPr>
              <a:buClr>
                <a:srgbClr val="262626"/>
              </a:buClr>
            </a:pPr>
            <a:r>
              <a:rPr lang="en-US" sz="2800" b="1" dirty="0">
                <a:solidFill>
                  <a:schemeClr val="bg1"/>
                </a:solidFill>
              </a:rPr>
              <a:t>Student response rate, 7.21%</a:t>
            </a:r>
          </a:p>
          <a:p>
            <a:pPr>
              <a:buClr>
                <a:srgbClr val="262626"/>
              </a:buClr>
            </a:pPr>
            <a:r>
              <a:rPr lang="en-US" sz="2800" b="1" dirty="0">
                <a:solidFill>
                  <a:schemeClr val="bg1"/>
                </a:solidFill>
              </a:rPr>
              <a:t>Voluntary student responses</a:t>
            </a:r>
          </a:p>
          <a:p>
            <a:pPr>
              <a:buClr>
                <a:srgbClr val="262626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Mattering and Affirmation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90307" y="2014194"/>
            <a:ext cx="7612912" cy="374904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chemeClr val="bg1"/>
                </a:solidFill>
              </a:rPr>
              <a:t>Students who felt they mostly or strongly matter when present at the campus quad or other common gathering spaces:</a:t>
            </a:r>
          </a:p>
          <a:p>
            <a:pPr marL="0" indent="0">
              <a:buNone/>
            </a:pPr>
            <a:endParaRPr lang="en-US" sz="2000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>
                <a:solidFill>
                  <a:schemeClr val="bg1"/>
                </a:solidFill>
              </a:rPr>
              <a:t>Hispanic/Latinx: 33%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>
                <a:solidFill>
                  <a:schemeClr val="bg1"/>
                </a:solidFill>
              </a:rPr>
              <a:t>Caucasian/White: 46%</a:t>
            </a:r>
          </a:p>
        </p:txBody>
      </p:sp>
    </p:spTree>
    <p:extLst>
      <p:ext uri="{BB962C8B-B14F-4D97-AF65-F5344CB8AC3E}">
        <p14:creationId xmlns:p14="http://schemas.microsoft.com/office/powerpoint/2010/main" val="308596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Mattering and Affirmation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500" b="1">
                <a:solidFill>
                  <a:schemeClr val="bg1"/>
                </a:solidFill>
              </a:rPr>
              <a:t>Goal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4500" b="1">
                <a:solidFill>
                  <a:schemeClr val="bg1"/>
                </a:solidFill>
              </a:rPr>
              <a:t>Increase the overall sense of mattering and affirmation for racially minoritized students in dominant social spaces significant to student life outside of the classroom.</a:t>
            </a:r>
            <a:endParaRPr lang="en-US" sz="4500" b="1" i="0">
              <a:solidFill>
                <a:schemeClr val="bg1"/>
              </a:solidFill>
              <a:effectLst/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95478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500" b="1">
                <a:solidFill>
                  <a:schemeClr val="bg1"/>
                </a:solidFill>
              </a:rPr>
              <a:t>Recommended Actions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4000" b="1">
                <a:solidFill>
                  <a:schemeClr val="bg1"/>
                </a:solidFill>
              </a:rPr>
              <a:t>C</a:t>
            </a:r>
            <a:r>
              <a:rPr lang="en-US" sz="4000" b="1" i="0" u="none" strike="noStrike">
                <a:solidFill>
                  <a:schemeClr val="bg1"/>
                </a:solidFill>
                <a:effectLst/>
              </a:rPr>
              <a:t>onduct a space audit of the campus to evaluate how welcoming the space is for students. Include students in the audit.</a:t>
            </a:r>
          </a:p>
          <a:p>
            <a:pPr algn="l" rtl="0" fontAlgn="base">
              <a:buFont typeface="Wingdings" panose="05000000000000000000" pitchFamily="2" charset="2"/>
              <a:buChar char="v"/>
            </a:pPr>
            <a:r>
              <a:rPr lang="en-US" sz="4000" b="1">
                <a:solidFill>
                  <a:schemeClr val="bg1"/>
                </a:solidFill>
              </a:rPr>
              <a:t>Find and create designated spaces where URM student groups (clubs, programs) can meet. </a:t>
            </a: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62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Cross Racial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sz="2000" b="1">
                <a:solidFill>
                  <a:schemeClr val="bg1"/>
                </a:solidFill>
              </a:rPr>
              <a:t>Students who felt completely open to engage in conversations about race with Caucasian/White Students:</a:t>
            </a:r>
          </a:p>
          <a:p>
            <a:pPr marL="0" indent="0">
              <a:buNone/>
            </a:pPr>
            <a:endParaRPr lang="en-US" sz="2000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>
                <a:solidFill>
                  <a:schemeClr val="bg1"/>
                </a:solidFill>
              </a:rPr>
              <a:t>White Students: 27%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>
                <a:solidFill>
                  <a:schemeClr val="bg1"/>
                </a:solidFill>
              </a:rPr>
              <a:t>Hispanic/Latinx: 19%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>
                <a:solidFill>
                  <a:schemeClr val="bg1"/>
                </a:solidFill>
              </a:rPr>
              <a:t>Black/African American: 16%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Students who participated in student clubs or organizations with students of color: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White Students: 28%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Black/African American: 16%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Hispanic/Latinx: 7%</a:t>
            </a:r>
          </a:p>
          <a:p>
            <a:pPr>
              <a:buFontTx/>
              <a:buChar char="-"/>
            </a:pPr>
            <a:endParaRPr lang="en-US" b="1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62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Cross Racial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b="1">
                <a:solidFill>
                  <a:schemeClr val="bg1"/>
                </a:solidFill>
              </a:rPr>
              <a:t>Goal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>
                <a:solidFill>
                  <a:schemeClr val="bg1"/>
                </a:solidFill>
              </a:rPr>
              <a:t>Facilitate meaningful dialogues inside and outside of classroom discussion in which racially minoritized students' perspectives and experiences are also centered. </a:t>
            </a:r>
          </a:p>
          <a:p>
            <a:pPr algn="l" rtl="0" fontAlgn="base">
              <a:buFont typeface="Courier New" panose="02070309020205020404" pitchFamily="49" charset="0"/>
              <a:buChar char="o"/>
            </a:pPr>
            <a:endParaRPr lang="en-US" sz="28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95478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b="1">
                <a:solidFill>
                  <a:schemeClr val="bg1"/>
                </a:solidFill>
              </a:rPr>
              <a:t>Recommended Actions</a:t>
            </a:r>
          </a:p>
          <a:p>
            <a:pPr fontAlgn="base">
              <a:buFont typeface="Wingdings" panose="05000000000000000000" pitchFamily="2" charset="2"/>
              <a:buChar char="v"/>
            </a:pPr>
            <a:r>
              <a:rPr lang="en-US" sz="2800" b="1">
                <a:solidFill>
                  <a:schemeClr val="bg1"/>
                </a:solidFill>
              </a:rPr>
              <a:t>Create intentional, facilitated opportunities for cross-racial engagement on campus. </a:t>
            </a:r>
          </a:p>
          <a:p>
            <a:pPr fontAlgn="base">
              <a:buFont typeface="Wingdings" panose="05000000000000000000" pitchFamily="2" charset="2"/>
              <a:buChar char="v"/>
            </a:pPr>
            <a:r>
              <a:rPr lang="en-US" sz="2800" b="1">
                <a:solidFill>
                  <a:schemeClr val="bg1"/>
                </a:solidFill>
              </a:rPr>
              <a:t>Host inter- and intragroup dialogues with skilled facilitators where privilege and marginality are discussed. </a:t>
            </a:r>
          </a:p>
        </p:txBody>
      </p:sp>
    </p:spTree>
    <p:extLst>
      <p:ext uri="{BB962C8B-B14F-4D97-AF65-F5344CB8AC3E}">
        <p14:creationId xmlns:p14="http://schemas.microsoft.com/office/powerpoint/2010/main" val="351385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39B60-0C26-4689-B702-3F34A3C7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bg1"/>
                </a:solidFill>
                <a:latin typeface="+mn-lt"/>
              </a:rPr>
              <a:t>Racial Learning and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0C3AB-25C0-461A-819E-0BFB370590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Students who reported Cuesta is mostly or strongly preparing them to work in a racially diverse setting: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Asian: 38%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Black: 29%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White: 36%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>
                <a:solidFill>
                  <a:schemeClr val="bg1"/>
                </a:solidFill>
              </a:rPr>
              <a:t>Hispanic/Latinx: 37%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CC8B5-5478-4930-96C9-3D554CE20D3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b="1">
                <a:solidFill>
                  <a:schemeClr val="bg1"/>
                </a:solidFill>
              </a:rPr>
              <a:t>Key Finding</a:t>
            </a: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Students of color who reported they learned about race from: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>
                <a:solidFill>
                  <a:schemeClr val="bg1"/>
                </a:solidFill>
              </a:rPr>
              <a:t>White Professors: 37%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>
                <a:solidFill>
                  <a:schemeClr val="bg1"/>
                </a:solidFill>
              </a:rPr>
              <a:t>Professors of Color: 26%</a:t>
            </a:r>
          </a:p>
          <a:p>
            <a:pPr marL="274320" lvl="1" indent="0">
              <a:buNone/>
            </a:pPr>
            <a:endParaRPr lang="en-US" b="1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>
                <a:solidFill>
                  <a:schemeClr val="bg1"/>
                </a:solidFill>
              </a:rPr>
              <a:t>White students who reported they learned about race from: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>
                <a:solidFill>
                  <a:schemeClr val="bg1"/>
                </a:solidFill>
              </a:rPr>
              <a:t>White Professors: 40%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>
                <a:solidFill>
                  <a:schemeClr val="bg1"/>
                </a:solidFill>
              </a:rPr>
              <a:t>Professors of Color: 28%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06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0D187E7725ED4FA4949EAF58B0B163" ma:contentTypeVersion="4" ma:contentTypeDescription="Create a new document." ma:contentTypeScope="" ma:versionID="ec18e29b11df7b41945b210625bba863">
  <xsd:schema xmlns:xsd="http://www.w3.org/2001/XMLSchema" xmlns:xs="http://www.w3.org/2001/XMLSchema" xmlns:p="http://schemas.microsoft.com/office/2006/metadata/properties" xmlns:ns2="2dc7e08e-688d-4cb0-88b2-e934736bea72" targetNamespace="http://schemas.microsoft.com/office/2006/metadata/properties" ma:root="true" ma:fieldsID="1982b79cc4164a50ebcd8511a969f9b9" ns2:_="">
    <xsd:import namespace="2dc7e08e-688d-4cb0-88b2-e934736bea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7e08e-688d-4cb0-88b2-e934736bea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2dc7e08e-688d-4cb0-88b2-e934736bea72" xsi:nil="true"/>
  </documentManagement>
</p:properties>
</file>

<file path=customXml/itemProps1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3895D8-0CE3-4C71-955A-DBA363F9AD49}">
  <ds:schemaRefs>
    <ds:schemaRef ds:uri="2dc7e08e-688d-4cb0-88b2-e934736bea7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E92E9E5-79AF-4029-8FCA-9C327D54FD8F}">
  <ds:schemaRefs>
    <ds:schemaRef ds:uri="2dc7e08e-688d-4cb0-88b2-e934736bea72"/>
    <ds:schemaRef ds:uri="71af3243-3dd4-4a8d-8c0d-dd76da1f02a5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1373</Words>
  <Application>Microsoft Office PowerPoint</Application>
  <PresentationFormat>Widescreen</PresentationFormat>
  <Paragraphs>177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Avenir Next LT Pro</vt:lpstr>
      <vt:lpstr>Avenir Next LT Pro Light</vt:lpstr>
      <vt:lpstr>Calibri</vt:lpstr>
      <vt:lpstr>Courier New</vt:lpstr>
      <vt:lpstr>Garamond</vt:lpstr>
      <vt:lpstr>Wingdings</vt:lpstr>
      <vt:lpstr>SavonVTI</vt:lpstr>
      <vt:lpstr>NACCC Survey Fall 2020</vt:lpstr>
      <vt:lpstr>NACCC Survey Background</vt:lpstr>
      <vt:lpstr>NACCC Survey Background</vt:lpstr>
      <vt:lpstr>Limitations and Other Considerations</vt:lpstr>
      <vt:lpstr>Mattering and Affirmation</vt:lpstr>
      <vt:lpstr>Mattering and Affirmation</vt:lpstr>
      <vt:lpstr>Cross Racial Engagement</vt:lpstr>
      <vt:lpstr>Cross Racial Engagement</vt:lpstr>
      <vt:lpstr>Racial Learning and Literacy</vt:lpstr>
      <vt:lpstr>Racial Learning and Literacy</vt:lpstr>
      <vt:lpstr>Encounters with Racial Stress</vt:lpstr>
      <vt:lpstr>Encounters with Racial Stress</vt:lpstr>
      <vt:lpstr>Encounters with Racial Stress</vt:lpstr>
      <vt:lpstr>Appraisals of Institutional Commitment</vt:lpstr>
      <vt:lpstr>Appraisals of Institutional Commitment</vt:lpstr>
      <vt:lpstr>Impact of External Environments</vt:lpstr>
      <vt:lpstr>Impact of External Environments</vt:lpstr>
      <vt:lpstr>Impact of External Environments</vt:lpstr>
      <vt:lpstr>Questions to Consider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NACCC Survey Fall 2020</dc:title>
  <dc:creator>Madeline Medeiros Taylor</dc:creator>
  <cp:lastModifiedBy>Madeline Medeiros Taylor</cp:lastModifiedBy>
  <cp:revision>2</cp:revision>
  <dcterms:created xsi:type="dcterms:W3CDTF">2022-03-09T22:29:59Z</dcterms:created>
  <dcterms:modified xsi:type="dcterms:W3CDTF">2022-04-20T19:40:04Z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0x010100950D187E7725ED4FA4949EAF58B0B163</vt:lpwstr>
  </property>
</Properties>
</file>