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6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6" d="100"/>
          <a:sy n="66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11EA8-C67E-4756-9D6C-4FE01842BAF7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3EEF3-86C7-4DD1-AD87-D4141CF5C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80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D2865E1-16A3-4E49-8A7A-D49774F63EF5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9832826-87C7-4C4B-857B-7AF9A4D5DA0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865E1-16A3-4E49-8A7A-D49774F63EF5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32826-87C7-4C4B-857B-7AF9A4D5D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865E1-16A3-4E49-8A7A-D49774F63EF5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32826-87C7-4C4B-857B-7AF9A4D5D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865E1-16A3-4E49-8A7A-D49774F63EF5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32826-87C7-4C4B-857B-7AF9A4D5D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D2865E1-16A3-4E49-8A7A-D49774F63EF5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9832826-87C7-4C4B-857B-7AF9A4D5DA0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865E1-16A3-4E49-8A7A-D49774F63EF5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9832826-87C7-4C4B-857B-7AF9A4D5DA0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865E1-16A3-4E49-8A7A-D49774F63EF5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9832826-87C7-4C4B-857B-7AF9A4D5D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865E1-16A3-4E49-8A7A-D49774F63EF5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32826-87C7-4C4B-857B-7AF9A4D5DA0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865E1-16A3-4E49-8A7A-D49774F63EF5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32826-87C7-4C4B-857B-7AF9A4D5D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D2865E1-16A3-4E49-8A7A-D49774F63EF5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9832826-87C7-4C4B-857B-7AF9A4D5DA0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D2865E1-16A3-4E49-8A7A-D49774F63EF5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9832826-87C7-4C4B-857B-7AF9A4D5DA0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D2865E1-16A3-4E49-8A7A-D49774F63EF5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9832826-87C7-4C4B-857B-7AF9A4D5DA0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0"/>
            <a:ext cx="8229600" cy="35814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Healthy Workplace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Healthy Families Act (AB </a:t>
            </a:r>
            <a:r>
              <a:rPr lang="en-US" sz="36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1522</a:t>
            </a:r>
            <a:r>
              <a:rPr lang="en-US" sz="3600" b="1" dirty="0" smtClean="0">
                <a:solidFill>
                  <a:schemeClr val="bg1"/>
                </a:solidFill>
              </a:rPr>
              <a:t>)</a:t>
            </a:r>
          </a:p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Paid Sick Leave </a:t>
            </a:r>
          </a:p>
          <a:p>
            <a:pPr algn="ctr"/>
            <a:endParaRPr lang="en-US" sz="1800" b="1" dirty="0">
              <a:solidFill>
                <a:schemeClr val="bg1"/>
              </a:solidFill>
            </a:endParaRPr>
          </a:p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Effective </a:t>
            </a:r>
            <a:r>
              <a:rPr lang="en-US" sz="36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07/01/15</a:t>
            </a:r>
            <a:endParaRPr lang="en-US" sz="36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609600"/>
            <a:ext cx="4632158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2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056856" cy="762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Protection from Retaliation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600200" y="1219200"/>
            <a:ext cx="7294856" cy="56884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Paid Sick Leave law protects employees </a:t>
            </a:r>
            <a:r>
              <a:rPr lang="en-US" sz="2800" dirty="0" smtClean="0"/>
              <a:t>who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Clr>
                <a:schemeClr val="bg1"/>
              </a:buClr>
            </a:pPr>
            <a:r>
              <a:rPr lang="en-US" dirty="0" smtClean="0"/>
              <a:t>Use Sick </a:t>
            </a:r>
            <a:r>
              <a:rPr lang="en-US" dirty="0" smtClean="0"/>
              <a:t>Leave.</a:t>
            </a:r>
            <a:endParaRPr lang="en-US" dirty="0" smtClean="0"/>
          </a:p>
          <a:p>
            <a:pPr>
              <a:buClr>
                <a:schemeClr val="bg1"/>
              </a:buClr>
            </a:pPr>
            <a:r>
              <a:rPr lang="en-US" dirty="0" smtClean="0"/>
              <a:t>File a complaint with the Labor Commissioner’s </a:t>
            </a:r>
            <a:r>
              <a:rPr lang="en-US" dirty="0" smtClean="0"/>
              <a:t>Office.</a:t>
            </a:r>
            <a:endParaRPr lang="en-US" dirty="0" smtClean="0"/>
          </a:p>
          <a:p>
            <a:pPr>
              <a:buClr>
                <a:schemeClr val="bg1"/>
              </a:buClr>
            </a:pPr>
            <a:r>
              <a:rPr lang="en-US" dirty="0" smtClean="0"/>
              <a:t>Allege violation of these </a:t>
            </a:r>
            <a:r>
              <a:rPr lang="en-US" dirty="0" smtClean="0"/>
              <a:t>rights.</a:t>
            </a:r>
            <a:endParaRPr lang="en-US" dirty="0" smtClean="0"/>
          </a:p>
          <a:p>
            <a:pPr>
              <a:buClr>
                <a:schemeClr val="bg1"/>
              </a:buClr>
            </a:pPr>
            <a:r>
              <a:rPr lang="en-US" dirty="0" smtClean="0"/>
              <a:t>Cooperate in an investigation or </a:t>
            </a:r>
            <a:r>
              <a:rPr lang="en-US" dirty="0" smtClean="0"/>
              <a:t>prosecution.</a:t>
            </a:r>
            <a:endParaRPr lang="en-US" dirty="0" smtClean="0"/>
          </a:p>
          <a:p>
            <a:pPr>
              <a:buClr>
                <a:schemeClr val="bg1"/>
              </a:buClr>
            </a:pPr>
            <a:r>
              <a:rPr lang="en-US" dirty="0" smtClean="0"/>
              <a:t>Oppose a policy or practice prohibited by this </a:t>
            </a:r>
            <a:r>
              <a:rPr lang="en-US" dirty="0" smtClean="0"/>
              <a:t>Act.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90800" y="6400800"/>
            <a:ext cx="3488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Paid Sick Leave (AB 1522)</a:t>
            </a:r>
          </a:p>
        </p:txBody>
      </p:sp>
    </p:spTree>
    <p:extLst>
      <p:ext uri="{BB962C8B-B14F-4D97-AF65-F5344CB8AC3E}">
        <p14:creationId xmlns:p14="http://schemas.microsoft.com/office/powerpoint/2010/main" val="18175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71838"/>
          </a:xfrm>
        </p:spPr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752600"/>
            <a:ext cx="8686800" cy="303688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AB 1522 – Healthy Workplaces, Healthy Families Act of 2014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AB 304, 7/13/15 Update to AB 1522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Labor Code section 230 (c),  231.1 (a),  2810.5,  245 et seq.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Education Code 88191,  87781 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810000"/>
            <a:ext cx="1828800" cy="245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04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Covered Employees: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52628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US" dirty="0" smtClean="0"/>
              <a:t>Hourly 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US" dirty="0" smtClean="0"/>
              <a:t>Temporary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US" dirty="0" smtClean="0"/>
              <a:t>Student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US" dirty="0" smtClean="0"/>
              <a:t>Those not covered by a collective bargaining agreement which provides for paid sick days that meets or exceeds the requirements of this Act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60960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Paid Sick Leave (AB 1522)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38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Clr>
                <a:schemeClr val="bg1"/>
              </a:buClr>
            </a:pPr>
            <a:r>
              <a:rPr lang="en-US" dirty="0" smtClean="0"/>
              <a:t>Employed or is anticipated to be employed for at least 30 working days in the fiscal year.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>
                <a:schemeClr val="bg1"/>
              </a:buClr>
            </a:pPr>
            <a:r>
              <a:rPr lang="en-US" dirty="0" smtClean="0"/>
              <a:t>May use accrued time beginning on the 90</a:t>
            </a:r>
            <a:r>
              <a:rPr lang="en-US" baseline="30000" dirty="0" smtClean="0"/>
              <a:t>th</a:t>
            </a:r>
            <a:r>
              <a:rPr lang="en-US" dirty="0" smtClean="0"/>
              <a:t> day of employment.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19400" y="6059116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Paid Sick Leave (AB 1522)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82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Accrual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6280"/>
          </a:xfrm>
        </p:spPr>
        <p:txBody>
          <a:bodyPr/>
          <a:lstStyle/>
          <a:p>
            <a:pPr>
              <a:buClr>
                <a:schemeClr val="bg1"/>
              </a:buClr>
            </a:pPr>
            <a:r>
              <a:rPr lang="en-US" dirty="0" smtClean="0"/>
              <a:t>Accrue 1 hour for every 30 hours worked.</a:t>
            </a:r>
          </a:p>
          <a:p>
            <a:pPr>
              <a:buClr>
                <a:schemeClr val="bg1"/>
              </a:buClr>
            </a:pPr>
            <a:r>
              <a:rPr lang="en-US" dirty="0" smtClean="0"/>
              <a:t>Accrual begins on 07/01/15 or the first day of employment, whichever is later.</a:t>
            </a:r>
          </a:p>
          <a:p>
            <a:pPr>
              <a:buClr>
                <a:schemeClr val="bg1"/>
              </a:buClr>
            </a:pPr>
            <a:r>
              <a:rPr lang="en-US" dirty="0" smtClean="0"/>
              <a:t>Maximum accrual shall not exceed six (6) days (48 hours).</a:t>
            </a:r>
          </a:p>
          <a:p>
            <a:pPr>
              <a:buClr>
                <a:schemeClr val="bg1"/>
              </a:buClr>
            </a:pPr>
            <a:r>
              <a:rPr lang="en-US" dirty="0" smtClean="0"/>
              <a:t>Accrued hours carry over to the following year.  48 hour max rule applies to carry over.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0" y="62484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Paid Sick Leave (AB 1522)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6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490906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US" dirty="0" smtClean="0"/>
              <a:t>Must meet 30 day eligibility.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US" dirty="0" smtClean="0"/>
              <a:t>May begin on 90</a:t>
            </a:r>
            <a:r>
              <a:rPr lang="en-US" baseline="30000" dirty="0" smtClean="0"/>
              <a:t>th</a:t>
            </a:r>
            <a:r>
              <a:rPr lang="en-US" dirty="0" smtClean="0"/>
              <a:t> day of employment.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US" dirty="0" smtClean="0"/>
              <a:t>May only use number of hours accrued and available at the time.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US" dirty="0" smtClean="0"/>
              <a:t>Usage limit of 24 paid sick hours per fiscal </a:t>
            </a:r>
            <a:r>
              <a:rPr lang="en-US" dirty="0" smtClean="0"/>
              <a:t>year</a:t>
            </a:r>
            <a:r>
              <a:rPr lang="en-US" dirty="0"/>
              <a:t>.</a:t>
            </a:r>
            <a:endParaRPr lang="en-US" dirty="0" smtClean="0"/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US" dirty="0" smtClean="0"/>
              <a:t>May request in writing or verbally.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US" dirty="0" smtClean="0"/>
              <a:t>If need is foreseeable, employee shall provide reasonable advance notification.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0800" y="6280666"/>
            <a:ext cx="3488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Paid Sick Leave (AB 1522)</a:t>
            </a:r>
          </a:p>
        </p:txBody>
      </p:sp>
    </p:spTree>
    <p:extLst>
      <p:ext uri="{BB962C8B-B14F-4D97-AF65-F5344CB8AC3E}">
        <p14:creationId xmlns:p14="http://schemas.microsoft.com/office/powerpoint/2010/main" val="289821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Acceptable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628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US" dirty="0" smtClean="0"/>
              <a:t>Employee may use paid sick leave for themselves or an immediate family member for the diagnosis, care or treatment of an existing health condition or preventive care.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US" dirty="0" smtClean="0"/>
              <a:t>An employee who is a victim of domestic violence, sexual assault, or stalking.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0800" y="6172200"/>
            <a:ext cx="3488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Paid Sick Leave (AB 1522)</a:t>
            </a:r>
          </a:p>
        </p:txBody>
      </p:sp>
    </p:spTree>
    <p:extLst>
      <p:ext uri="{BB962C8B-B14F-4D97-AF65-F5344CB8AC3E}">
        <p14:creationId xmlns:p14="http://schemas.microsoft.com/office/powerpoint/2010/main" val="217874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Employers May </a:t>
            </a:r>
            <a:r>
              <a:rPr lang="en-US" dirty="0" smtClean="0"/>
              <a:t>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</a:pPr>
            <a:r>
              <a:rPr lang="en-US" dirty="0" smtClean="0"/>
              <a:t>Deny an employee the right to use accrued paid sick </a:t>
            </a:r>
            <a:r>
              <a:rPr lang="en-US" dirty="0" smtClean="0"/>
              <a:t>leave.</a:t>
            </a:r>
            <a:endParaRPr lang="en-US" dirty="0" smtClean="0"/>
          </a:p>
          <a:p>
            <a:pPr>
              <a:buClr>
                <a:schemeClr val="bg1"/>
              </a:buClr>
            </a:pPr>
            <a:r>
              <a:rPr lang="en-US" dirty="0" smtClean="0"/>
              <a:t>Discharge, demote, suspend or discriminate against the </a:t>
            </a:r>
            <a:r>
              <a:rPr lang="en-US" dirty="0" smtClean="0"/>
              <a:t>employee.</a:t>
            </a:r>
            <a:endParaRPr lang="en-US" dirty="0" smtClean="0"/>
          </a:p>
          <a:p>
            <a:pPr>
              <a:buClr>
                <a:schemeClr val="bg1"/>
              </a:buClr>
            </a:pPr>
            <a:r>
              <a:rPr lang="en-US" dirty="0" smtClean="0"/>
              <a:t>Require employee to find a </a:t>
            </a:r>
            <a:r>
              <a:rPr lang="en-US" dirty="0" smtClean="0"/>
              <a:t>replacement. </a:t>
            </a:r>
            <a:endParaRPr lang="en-US" dirty="0" smtClean="0"/>
          </a:p>
          <a:p>
            <a:pPr>
              <a:buClr>
                <a:schemeClr val="bg1"/>
              </a:buClr>
            </a:pPr>
            <a:r>
              <a:rPr lang="en-US" dirty="0" smtClean="0"/>
              <a:t>Require employee to provide details for use of paid sick </a:t>
            </a:r>
            <a:r>
              <a:rPr lang="en-US" dirty="0" smtClean="0"/>
              <a:t>leave.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14600" y="6248400"/>
            <a:ext cx="3488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Paid Sick Leave (AB 1522)</a:t>
            </a:r>
          </a:p>
        </p:txBody>
      </p:sp>
    </p:spTree>
    <p:extLst>
      <p:ext uri="{BB962C8B-B14F-4D97-AF65-F5344CB8AC3E}">
        <p14:creationId xmlns:p14="http://schemas.microsoft.com/office/powerpoint/2010/main" val="118366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Sick Time Used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52628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US" dirty="0" smtClean="0"/>
              <a:t>Must fill out paper “Sick Leave Reporting” timesheet.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US" dirty="0" smtClean="0"/>
              <a:t>Requires supervisor signature.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US" dirty="0" smtClean="0"/>
              <a:t>Due and paid in normal payroll cycle.</a:t>
            </a:r>
            <a:endParaRPr lang="en-US" dirty="0"/>
          </a:p>
        </p:txBody>
      </p:sp>
      <p:pic>
        <p:nvPicPr>
          <p:cNvPr id="7" name="Content Placeholder 6" descr="Microsoft Excel - Hourly_Student_Sick_Leave.xls  [Compatibility Mode]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4" t="15789" r="24107" b="13850"/>
          <a:stretch/>
        </p:blipFill>
        <p:spPr>
          <a:xfrm>
            <a:off x="381000" y="2057400"/>
            <a:ext cx="4191000" cy="317291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438400" y="6172200"/>
            <a:ext cx="3488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Paid Sick Leave (AB 1522)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943" y="5301734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Form is available in Payroll Forms on My Cuesta or from department.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59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in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bg1"/>
              </a:buClr>
            </a:pPr>
            <a:r>
              <a:rPr lang="en-US" dirty="0" smtClean="0"/>
              <a:t>An employee who leaves and returns to active employment within one year shall have his/her previously accrued but unused sick leave balance reinstated.</a:t>
            </a:r>
          </a:p>
          <a:p>
            <a:pPr>
              <a:buClr>
                <a:schemeClr val="bg1"/>
              </a:buClr>
            </a:pPr>
            <a:r>
              <a:rPr lang="en-US" dirty="0" smtClean="0"/>
              <a:t>Employee shall be eligible to accrue additional days upon rehire, in accordance with and subject to all provisions of this Act.</a:t>
            </a:r>
          </a:p>
          <a:p>
            <a:pPr>
              <a:buClr>
                <a:schemeClr val="bg1"/>
              </a:buClr>
            </a:pPr>
            <a:r>
              <a:rPr lang="en-US" dirty="0" smtClean="0"/>
              <a:t>Unused sick days are not paid out upon termination, resignation, retirement or other separation from employment.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62200" y="6248400"/>
            <a:ext cx="3488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Paid Sick Leave (AB 1522)</a:t>
            </a:r>
          </a:p>
        </p:txBody>
      </p:sp>
    </p:spTree>
    <p:extLst>
      <p:ext uri="{BB962C8B-B14F-4D97-AF65-F5344CB8AC3E}">
        <p14:creationId xmlns:p14="http://schemas.microsoft.com/office/powerpoint/2010/main" val="417587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874</TotalTime>
  <Words>542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  </vt:lpstr>
      <vt:lpstr>Covered Employees:</vt:lpstr>
      <vt:lpstr>Eligibility</vt:lpstr>
      <vt:lpstr>Accrual</vt:lpstr>
      <vt:lpstr>Usage</vt:lpstr>
      <vt:lpstr>Acceptable Use</vt:lpstr>
      <vt:lpstr>Employers May Not</vt:lpstr>
      <vt:lpstr>Reporting Sick Time Used</vt:lpstr>
      <vt:lpstr>Break in Service</vt:lpstr>
      <vt:lpstr>Protection from Retaliation</vt:lpstr>
      <vt:lpstr>References</vt:lpstr>
    </vt:vector>
  </TitlesOfParts>
  <Company>Cuesta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Diane Bergantz</dc:creator>
  <cp:lastModifiedBy>Diane Bergantz</cp:lastModifiedBy>
  <cp:revision>42</cp:revision>
  <cp:lastPrinted>2015-08-10T21:37:34Z</cp:lastPrinted>
  <dcterms:created xsi:type="dcterms:W3CDTF">2015-07-29T00:10:08Z</dcterms:created>
  <dcterms:modified xsi:type="dcterms:W3CDTF">2015-08-13T21:06:41Z</dcterms:modified>
</cp:coreProperties>
</file>