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 id="2147483675" r:id="rId5"/>
    <p:sldMasterId id="2147483660" r:id="rId6"/>
    <p:sldMasterId id="2147483717" r:id="rId7"/>
    <p:sldMasterId id="2147483724" r:id="rId8"/>
  </p:sldMasterIdLst>
  <p:notesMasterIdLst>
    <p:notesMasterId r:id="rId51"/>
  </p:notesMasterIdLst>
  <p:sldIdLst>
    <p:sldId id="256" r:id="rId9"/>
    <p:sldId id="330" r:id="rId10"/>
    <p:sldId id="257" r:id="rId11"/>
    <p:sldId id="334" r:id="rId12"/>
    <p:sldId id="353" r:id="rId13"/>
    <p:sldId id="271" r:id="rId14"/>
    <p:sldId id="281" r:id="rId15"/>
    <p:sldId id="324" r:id="rId16"/>
    <p:sldId id="308" r:id="rId17"/>
    <p:sldId id="313" r:id="rId18"/>
    <p:sldId id="261" r:id="rId19"/>
    <p:sldId id="357" r:id="rId20"/>
    <p:sldId id="358" r:id="rId21"/>
    <p:sldId id="359" r:id="rId22"/>
    <p:sldId id="341" r:id="rId23"/>
    <p:sldId id="336" r:id="rId24"/>
    <p:sldId id="356" r:id="rId25"/>
    <p:sldId id="337" r:id="rId26"/>
    <p:sldId id="355" r:id="rId27"/>
    <p:sldId id="290" r:id="rId28"/>
    <p:sldId id="352" r:id="rId29"/>
    <p:sldId id="340" r:id="rId30"/>
    <p:sldId id="285" r:id="rId31"/>
    <p:sldId id="321" r:id="rId32"/>
    <p:sldId id="331" r:id="rId33"/>
    <p:sldId id="345" r:id="rId34"/>
    <p:sldId id="349" r:id="rId35"/>
    <p:sldId id="351" r:id="rId36"/>
    <p:sldId id="350" r:id="rId37"/>
    <p:sldId id="348" r:id="rId38"/>
    <p:sldId id="315" r:id="rId39"/>
    <p:sldId id="316" r:id="rId40"/>
    <p:sldId id="317" r:id="rId41"/>
    <p:sldId id="258" r:id="rId42"/>
    <p:sldId id="259" r:id="rId43"/>
    <p:sldId id="262" r:id="rId44"/>
    <p:sldId id="267" r:id="rId45"/>
    <p:sldId id="295" r:id="rId46"/>
    <p:sldId id="274" r:id="rId47"/>
    <p:sldId id="284" r:id="rId48"/>
    <p:sldId id="265" r:id="rId49"/>
    <p:sldId id="292" r:id="rId50"/>
  </p:sldIdLst>
  <p:sldSz cx="9144000" cy="5143500" type="screen16x9"/>
  <p:notesSz cx="6858000" cy="9144000"/>
  <p:embeddedFontLst>
    <p:embeddedFont>
      <p:font typeface="Open Sans" panose="020B0606030504020204" pitchFamily="34" charset="0"/>
      <p:regular r:id="rId52"/>
      <p:bold r:id="rId53"/>
      <p:italic r:id="rId54"/>
      <p:boldItalic r:id="rId5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64"/>
    <p:restoredTop sz="60943"/>
  </p:normalViewPr>
  <p:slideViewPr>
    <p:cSldViewPr snapToGrid="0">
      <p:cViewPr varScale="1">
        <p:scale>
          <a:sx n="74" d="100"/>
          <a:sy n="74" d="100"/>
        </p:scale>
        <p:origin x="116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4.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1.fntdata"/><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Espinoza-Kulick" userId="5dc9f630-e48d-4d86-9060-daf81e56d551" providerId="ADAL" clId="{8BC1FDE8-AC71-51F4-9106-DD46086BB911}"/>
    <pc:docChg chg="undo custSel addSld delSld modSld sldOrd">
      <pc:chgData name="Mario Espinoza-Kulick" userId="5dc9f630-e48d-4d86-9060-daf81e56d551" providerId="ADAL" clId="{8BC1FDE8-AC71-51F4-9106-DD46086BB911}" dt="2025-10-31T22:19:03.080" v="574" actId="20577"/>
      <pc:docMkLst>
        <pc:docMk/>
      </pc:docMkLst>
      <pc:sldChg chg="modSp mod">
        <pc:chgData name="Mario Espinoza-Kulick" userId="5dc9f630-e48d-4d86-9060-daf81e56d551" providerId="ADAL" clId="{8BC1FDE8-AC71-51F4-9106-DD46086BB911}" dt="2025-10-31T22:19:03.080" v="574" actId="20577"/>
        <pc:sldMkLst>
          <pc:docMk/>
          <pc:sldMk cId="711628193" sldId="256"/>
        </pc:sldMkLst>
        <pc:spChg chg="mod">
          <ac:chgData name="Mario Espinoza-Kulick" userId="5dc9f630-e48d-4d86-9060-daf81e56d551" providerId="ADAL" clId="{8BC1FDE8-AC71-51F4-9106-DD46086BB911}" dt="2025-10-31T22:19:03.080" v="574" actId="20577"/>
          <ac:spMkLst>
            <pc:docMk/>
            <pc:sldMk cId="711628193" sldId="256"/>
            <ac:spMk id="2" creationId="{D67F08A8-0539-4C1D-B633-43A33509E75A}"/>
          </ac:spMkLst>
        </pc:spChg>
      </pc:sldChg>
      <pc:sldChg chg="modSp mod">
        <pc:chgData name="Mario Espinoza-Kulick" userId="5dc9f630-e48d-4d86-9060-daf81e56d551" providerId="ADAL" clId="{8BC1FDE8-AC71-51F4-9106-DD46086BB911}" dt="2025-10-11T01:23:59.946" v="573" actId="20577"/>
        <pc:sldMkLst>
          <pc:docMk/>
          <pc:sldMk cId="1442248551" sldId="257"/>
        </pc:sldMkLst>
        <pc:spChg chg="mod">
          <ac:chgData name="Mario Espinoza-Kulick" userId="5dc9f630-e48d-4d86-9060-daf81e56d551" providerId="ADAL" clId="{8BC1FDE8-AC71-51F4-9106-DD46086BB911}" dt="2025-10-11T01:23:59.946" v="573" actId="20577"/>
          <ac:spMkLst>
            <pc:docMk/>
            <pc:sldMk cId="1442248551" sldId="257"/>
            <ac:spMk id="3" creationId="{2669073D-3BD7-9B3A-DB68-772475FA4B64}"/>
          </ac:spMkLst>
        </pc:spChg>
      </pc:sldChg>
      <pc:sldChg chg="ord">
        <pc:chgData name="Mario Espinoza-Kulick" userId="5dc9f630-e48d-4d86-9060-daf81e56d551" providerId="ADAL" clId="{8BC1FDE8-AC71-51F4-9106-DD46086BB911}" dt="2025-10-10T23:32:26.854" v="1" actId="20578"/>
        <pc:sldMkLst>
          <pc:docMk/>
          <pc:sldMk cId="1253045012" sldId="285"/>
        </pc:sldMkLst>
      </pc:sldChg>
      <pc:sldChg chg="modSp mod">
        <pc:chgData name="Mario Espinoza-Kulick" userId="5dc9f630-e48d-4d86-9060-daf81e56d551" providerId="ADAL" clId="{8BC1FDE8-AC71-51F4-9106-DD46086BB911}" dt="2025-10-11T00:22:40.845" v="38" actId="20577"/>
        <pc:sldMkLst>
          <pc:docMk/>
          <pc:sldMk cId="3460489332" sldId="290"/>
        </pc:sldMkLst>
        <pc:spChg chg="mod">
          <ac:chgData name="Mario Espinoza-Kulick" userId="5dc9f630-e48d-4d86-9060-daf81e56d551" providerId="ADAL" clId="{8BC1FDE8-AC71-51F4-9106-DD46086BB911}" dt="2025-10-11T00:22:40.845" v="38" actId="20577"/>
          <ac:spMkLst>
            <pc:docMk/>
            <pc:sldMk cId="3460489332" sldId="290"/>
            <ac:spMk id="3" creationId="{51CD8E89-F6DE-A32C-E0DE-5BE70F42EFF7}"/>
          </ac:spMkLst>
        </pc:spChg>
      </pc:sldChg>
      <pc:sldChg chg="ord">
        <pc:chgData name="Mario Espinoza-Kulick" userId="5dc9f630-e48d-4d86-9060-daf81e56d551" providerId="ADAL" clId="{8BC1FDE8-AC71-51F4-9106-DD46086BB911}" dt="2025-10-10T23:32:26.854" v="1" actId="20578"/>
        <pc:sldMkLst>
          <pc:docMk/>
          <pc:sldMk cId="3754329936" sldId="321"/>
        </pc:sldMkLst>
      </pc:sldChg>
      <pc:sldChg chg="ord">
        <pc:chgData name="Mario Espinoza-Kulick" userId="5dc9f630-e48d-4d86-9060-daf81e56d551" providerId="ADAL" clId="{8BC1FDE8-AC71-51F4-9106-DD46086BB911}" dt="2025-10-10T23:32:26.854" v="1" actId="20578"/>
        <pc:sldMkLst>
          <pc:docMk/>
          <pc:sldMk cId="514840758" sldId="331"/>
        </pc:sldMkLst>
      </pc:sldChg>
      <pc:sldChg chg="modSp mod modNotesTx">
        <pc:chgData name="Mario Espinoza-Kulick" userId="5dc9f630-e48d-4d86-9060-daf81e56d551" providerId="ADAL" clId="{8BC1FDE8-AC71-51F4-9106-DD46086BB911}" dt="2025-10-11T01:05:48.171" v="212" actId="20577"/>
        <pc:sldMkLst>
          <pc:docMk/>
          <pc:sldMk cId="1736045484" sldId="336"/>
        </pc:sldMkLst>
        <pc:spChg chg="mod">
          <ac:chgData name="Mario Espinoza-Kulick" userId="5dc9f630-e48d-4d86-9060-daf81e56d551" providerId="ADAL" clId="{8BC1FDE8-AC71-51F4-9106-DD46086BB911}" dt="2025-10-11T01:04:18.727" v="159" actId="20577"/>
          <ac:spMkLst>
            <pc:docMk/>
            <pc:sldMk cId="1736045484" sldId="336"/>
            <ac:spMk id="2" creationId="{CC69BC71-0D3B-9E6B-B40F-1D64C935626A}"/>
          </ac:spMkLst>
        </pc:spChg>
      </pc:sldChg>
      <pc:sldChg chg="ord">
        <pc:chgData name="Mario Espinoza-Kulick" userId="5dc9f630-e48d-4d86-9060-daf81e56d551" providerId="ADAL" clId="{8BC1FDE8-AC71-51F4-9106-DD46086BB911}" dt="2025-10-10T23:35:46.202" v="3" actId="20578"/>
        <pc:sldMkLst>
          <pc:docMk/>
          <pc:sldMk cId="495852460" sldId="337"/>
        </pc:sldMkLst>
      </pc:sldChg>
      <pc:sldChg chg="ord">
        <pc:chgData name="Mario Espinoza-Kulick" userId="5dc9f630-e48d-4d86-9060-daf81e56d551" providerId="ADAL" clId="{8BC1FDE8-AC71-51F4-9106-DD46086BB911}" dt="2025-10-10T23:32:17.109" v="0" actId="20578"/>
        <pc:sldMkLst>
          <pc:docMk/>
          <pc:sldMk cId="1935441180" sldId="341"/>
        </pc:sldMkLst>
      </pc:sldChg>
      <pc:sldChg chg="ord">
        <pc:chgData name="Mario Espinoza-Kulick" userId="5dc9f630-e48d-4d86-9060-daf81e56d551" providerId="ADAL" clId="{8BC1FDE8-AC71-51F4-9106-DD46086BB911}" dt="2025-10-10T23:32:26.854" v="1" actId="20578"/>
        <pc:sldMkLst>
          <pc:docMk/>
          <pc:sldMk cId="4062941968" sldId="345"/>
        </pc:sldMkLst>
      </pc:sldChg>
      <pc:sldChg chg="ord">
        <pc:chgData name="Mario Espinoza-Kulick" userId="5dc9f630-e48d-4d86-9060-daf81e56d551" providerId="ADAL" clId="{8BC1FDE8-AC71-51F4-9106-DD46086BB911}" dt="2025-10-10T23:32:26.854" v="1" actId="20578"/>
        <pc:sldMkLst>
          <pc:docMk/>
          <pc:sldMk cId="1907629043" sldId="348"/>
        </pc:sldMkLst>
      </pc:sldChg>
      <pc:sldChg chg="ord">
        <pc:chgData name="Mario Espinoza-Kulick" userId="5dc9f630-e48d-4d86-9060-daf81e56d551" providerId="ADAL" clId="{8BC1FDE8-AC71-51F4-9106-DD46086BB911}" dt="2025-10-10T23:32:26.854" v="1" actId="20578"/>
        <pc:sldMkLst>
          <pc:docMk/>
          <pc:sldMk cId="1116500911" sldId="349"/>
        </pc:sldMkLst>
      </pc:sldChg>
      <pc:sldChg chg="ord">
        <pc:chgData name="Mario Espinoza-Kulick" userId="5dc9f630-e48d-4d86-9060-daf81e56d551" providerId="ADAL" clId="{8BC1FDE8-AC71-51F4-9106-DD46086BB911}" dt="2025-10-10T23:32:26.854" v="1" actId="20578"/>
        <pc:sldMkLst>
          <pc:docMk/>
          <pc:sldMk cId="3284182589" sldId="350"/>
        </pc:sldMkLst>
      </pc:sldChg>
      <pc:sldChg chg="ord">
        <pc:chgData name="Mario Espinoza-Kulick" userId="5dc9f630-e48d-4d86-9060-daf81e56d551" providerId="ADAL" clId="{8BC1FDE8-AC71-51F4-9106-DD46086BB911}" dt="2025-10-10T23:32:26.854" v="1" actId="20578"/>
        <pc:sldMkLst>
          <pc:docMk/>
          <pc:sldMk cId="326063535" sldId="351"/>
        </pc:sldMkLst>
      </pc:sldChg>
      <pc:sldChg chg="modSp mod">
        <pc:chgData name="Mario Espinoza-Kulick" userId="5dc9f630-e48d-4d86-9060-daf81e56d551" providerId="ADAL" clId="{8BC1FDE8-AC71-51F4-9106-DD46086BB911}" dt="2025-10-11T01:23:11.611" v="436" actId="14100"/>
        <pc:sldMkLst>
          <pc:docMk/>
          <pc:sldMk cId="3765808997" sldId="352"/>
        </pc:sldMkLst>
        <pc:spChg chg="mod">
          <ac:chgData name="Mario Espinoza-Kulick" userId="5dc9f630-e48d-4d86-9060-daf81e56d551" providerId="ADAL" clId="{8BC1FDE8-AC71-51F4-9106-DD46086BB911}" dt="2025-10-11T01:23:11.611" v="436" actId="14100"/>
          <ac:spMkLst>
            <pc:docMk/>
            <pc:sldMk cId="3765808997" sldId="352"/>
            <ac:spMk id="3" creationId="{9049CDCA-B6BD-A454-1E60-962D8A535037}"/>
          </ac:spMkLst>
        </pc:spChg>
        <pc:spChg chg="mod">
          <ac:chgData name="Mario Espinoza-Kulick" userId="5dc9f630-e48d-4d86-9060-daf81e56d551" providerId="ADAL" clId="{8BC1FDE8-AC71-51F4-9106-DD46086BB911}" dt="2025-10-11T01:22:51.728" v="428" actId="1038"/>
          <ac:spMkLst>
            <pc:docMk/>
            <pc:sldMk cId="3765808997" sldId="352"/>
            <ac:spMk id="7" creationId="{B1EB8273-17C4-1E00-28E4-1127D3824550}"/>
          </ac:spMkLst>
        </pc:spChg>
        <pc:picChg chg="mod">
          <ac:chgData name="Mario Espinoza-Kulick" userId="5dc9f630-e48d-4d86-9060-daf81e56d551" providerId="ADAL" clId="{8BC1FDE8-AC71-51F4-9106-DD46086BB911}" dt="2025-10-11T01:22:10.677" v="417" actId="14826"/>
          <ac:picMkLst>
            <pc:docMk/>
            <pc:sldMk cId="3765808997" sldId="352"/>
            <ac:picMk id="8" creationId="{943A166F-3C51-4415-C9E3-14A0A197F84C}"/>
          </ac:picMkLst>
        </pc:picChg>
      </pc:sldChg>
      <pc:sldChg chg="addSp modSp mod modClrScheme chgLayout">
        <pc:chgData name="Mario Espinoza-Kulick" userId="5dc9f630-e48d-4d86-9060-daf81e56d551" providerId="ADAL" clId="{8BC1FDE8-AC71-51F4-9106-DD46086BB911}" dt="2025-10-11T00:48:59.077" v="96" actId="1076"/>
        <pc:sldMkLst>
          <pc:docMk/>
          <pc:sldMk cId="2390579752" sldId="355"/>
        </pc:sldMkLst>
        <pc:spChg chg="add mod ord">
          <ac:chgData name="Mario Espinoza-Kulick" userId="5dc9f630-e48d-4d86-9060-daf81e56d551" providerId="ADAL" clId="{8BC1FDE8-AC71-51F4-9106-DD46086BB911}" dt="2025-10-11T00:48:34.743" v="95" actId="14100"/>
          <ac:spMkLst>
            <pc:docMk/>
            <pc:sldMk cId="2390579752" sldId="355"/>
            <ac:spMk id="2" creationId="{E1127535-7BB4-3C2F-02C1-FF417FD1B660}"/>
          </ac:spMkLst>
        </pc:spChg>
        <pc:picChg chg="add mod">
          <ac:chgData name="Mario Espinoza-Kulick" userId="5dc9f630-e48d-4d86-9060-daf81e56d551" providerId="ADAL" clId="{8BC1FDE8-AC71-51F4-9106-DD46086BB911}" dt="2025-10-11T00:48:59.077" v="96" actId="1076"/>
          <ac:picMkLst>
            <pc:docMk/>
            <pc:sldMk cId="2390579752" sldId="355"/>
            <ac:picMk id="3" creationId="{1FAF5E5F-10D6-2CC5-9971-4DD3EE4E748D}"/>
          </ac:picMkLst>
        </pc:picChg>
        <pc:picChg chg="mod">
          <ac:chgData name="Mario Espinoza-Kulick" userId="5dc9f630-e48d-4d86-9060-daf81e56d551" providerId="ADAL" clId="{8BC1FDE8-AC71-51F4-9106-DD46086BB911}" dt="2025-10-11T00:48:31.256" v="94" actId="1076"/>
          <ac:picMkLst>
            <pc:docMk/>
            <pc:sldMk cId="2390579752" sldId="355"/>
            <ac:picMk id="5" creationId="{11B7080B-9748-E1E6-0377-A9CFA88A66E7}"/>
          </ac:picMkLst>
        </pc:picChg>
      </pc:sldChg>
      <pc:sldChg chg="addSp modSp add mod modClrScheme modAnim chgLayout">
        <pc:chgData name="Mario Espinoza-Kulick" userId="5dc9f630-e48d-4d86-9060-daf81e56d551" providerId="ADAL" clId="{8BC1FDE8-AC71-51F4-9106-DD46086BB911}" dt="2025-10-11T01:13:30.795" v="337"/>
        <pc:sldMkLst>
          <pc:docMk/>
          <pc:sldMk cId="1457445415" sldId="356"/>
        </pc:sldMkLst>
        <pc:spChg chg="mod ord">
          <ac:chgData name="Mario Espinoza-Kulick" userId="5dc9f630-e48d-4d86-9060-daf81e56d551" providerId="ADAL" clId="{8BC1FDE8-AC71-51F4-9106-DD46086BB911}" dt="2025-10-11T01:13:16.171" v="332" actId="14100"/>
          <ac:spMkLst>
            <pc:docMk/>
            <pc:sldMk cId="1457445415" sldId="356"/>
            <ac:spMk id="2" creationId="{1F29DFB5-CCF3-7B41-9E45-D601C709F921}"/>
          </ac:spMkLst>
        </pc:spChg>
        <pc:spChg chg="add mod ord">
          <ac:chgData name="Mario Espinoza-Kulick" userId="5dc9f630-e48d-4d86-9060-daf81e56d551" providerId="ADAL" clId="{8BC1FDE8-AC71-51F4-9106-DD46086BB911}" dt="2025-10-11T01:13:06.399" v="283" actId="20577"/>
          <ac:spMkLst>
            <pc:docMk/>
            <pc:sldMk cId="1457445415" sldId="356"/>
            <ac:spMk id="3" creationId="{FE610332-FBC4-08B5-A444-B264B5878FA6}"/>
          </ac:spMkLst>
        </pc:spChg>
      </pc:sldChg>
      <pc:sldChg chg="addSp delSp modSp new mod modClrScheme chgLayout">
        <pc:chgData name="Mario Espinoza-Kulick" userId="5dc9f630-e48d-4d86-9060-daf81e56d551" providerId="ADAL" clId="{8BC1FDE8-AC71-51F4-9106-DD46086BB911}" dt="2025-10-11T01:15:11.376" v="383" actId="20577"/>
        <pc:sldMkLst>
          <pc:docMk/>
          <pc:sldMk cId="1592776873" sldId="357"/>
        </pc:sldMkLst>
        <pc:spChg chg="add mod ord">
          <ac:chgData name="Mario Espinoza-Kulick" userId="5dc9f630-e48d-4d86-9060-daf81e56d551" providerId="ADAL" clId="{8BC1FDE8-AC71-51F4-9106-DD46086BB911}" dt="2025-10-11T01:15:11.376" v="383" actId="20577"/>
          <ac:spMkLst>
            <pc:docMk/>
            <pc:sldMk cId="1592776873" sldId="357"/>
            <ac:spMk id="8" creationId="{3277203A-A9E1-A813-B76E-2484AFAE1600}"/>
          </ac:spMkLst>
        </pc:spChg>
      </pc:sldChg>
      <pc:sldChg chg="addSp delSp modSp new mod">
        <pc:chgData name="Mario Espinoza-Kulick" userId="5dc9f630-e48d-4d86-9060-daf81e56d551" providerId="ADAL" clId="{8BC1FDE8-AC71-51F4-9106-DD46086BB911}" dt="2025-10-11T01:18:30.264" v="416" actId="1037"/>
        <pc:sldMkLst>
          <pc:docMk/>
          <pc:sldMk cId="1274671211" sldId="358"/>
        </pc:sldMkLst>
        <pc:picChg chg="add mod modCrop">
          <ac:chgData name="Mario Espinoza-Kulick" userId="5dc9f630-e48d-4d86-9060-daf81e56d551" providerId="ADAL" clId="{8BC1FDE8-AC71-51F4-9106-DD46086BB911}" dt="2025-10-11T01:18:30.264" v="416" actId="1037"/>
          <ac:picMkLst>
            <pc:docMk/>
            <pc:sldMk cId="1274671211" sldId="358"/>
            <ac:picMk id="8" creationId="{2D7F9B83-3CDD-C396-6916-D7E96A1B7B82}"/>
          </ac:picMkLst>
        </pc:picChg>
      </pc:sldChg>
      <pc:sldChg chg="addSp delSp modSp add mod">
        <pc:chgData name="Mario Espinoza-Kulick" userId="5dc9f630-e48d-4d86-9060-daf81e56d551" providerId="ADAL" clId="{8BC1FDE8-AC71-51F4-9106-DD46086BB911}" dt="2025-10-11T01:18:12.366" v="406" actId="1076"/>
        <pc:sldMkLst>
          <pc:docMk/>
          <pc:sldMk cId="3219353411" sldId="359"/>
        </pc:sldMkLst>
        <pc:picChg chg="add mod modCrop">
          <ac:chgData name="Mario Espinoza-Kulick" userId="5dc9f630-e48d-4d86-9060-daf81e56d551" providerId="ADAL" clId="{8BC1FDE8-AC71-51F4-9106-DD46086BB911}" dt="2025-10-11T01:18:12.366" v="406" actId="1076"/>
          <ac:picMkLst>
            <pc:docMk/>
            <pc:sldMk cId="3219353411" sldId="359"/>
            <ac:picMk id="4" creationId="{F16A5EC7-7A82-7B15-C89E-4D7AC854AFB4}"/>
          </ac:picMkLst>
        </pc:picChg>
        <pc:picChg chg="add mod modCrop">
          <ac:chgData name="Mario Espinoza-Kulick" userId="5dc9f630-e48d-4d86-9060-daf81e56d551" providerId="ADAL" clId="{8BC1FDE8-AC71-51F4-9106-DD46086BB911}" dt="2025-10-11T01:18:00.913" v="401" actId="1076"/>
          <ac:picMkLst>
            <pc:docMk/>
            <pc:sldMk cId="3219353411" sldId="359"/>
            <ac:picMk id="6" creationId="{E3B97366-1C77-F81C-264D-3EA25FD43CE8}"/>
          </ac:picMkLst>
        </pc:picChg>
      </pc:sldChg>
    </pc:docChg>
  </pc:docChgLst>
  <pc:docChgLst>
    <pc:chgData name="Kristina Vastine" userId="S::kristina_vastine@cuesta.edu::a52564eb-8a17-4ca6-8b46-64b090f75a4a" providerId="AD" clId="Web-{402DE46F-4C7C-FA30-61AA-AE5A8C5E5087}"/>
    <pc:docChg chg="modSld">
      <pc:chgData name="Kristina Vastine" userId="S::kristina_vastine@cuesta.edu::a52564eb-8a17-4ca6-8b46-64b090f75a4a" providerId="AD" clId="Web-{402DE46F-4C7C-FA30-61AA-AE5A8C5E5087}" dt="2025-10-13T18:19:46.281" v="20" actId="20577"/>
      <pc:docMkLst>
        <pc:docMk/>
      </pc:docMkLst>
      <pc:sldChg chg="modSp">
        <pc:chgData name="Kristina Vastine" userId="S::kristina_vastine@cuesta.edu::a52564eb-8a17-4ca6-8b46-64b090f75a4a" providerId="AD" clId="Web-{402DE46F-4C7C-FA30-61AA-AE5A8C5E5087}" dt="2025-10-13T18:19:23.608" v="2" actId="1076"/>
        <pc:sldMkLst>
          <pc:docMk/>
          <pc:sldMk cId="711628193" sldId="256"/>
        </pc:sldMkLst>
        <pc:spChg chg="mod">
          <ac:chgData name="Kristina Vastine" userId="S::kristina_vastine@cuesta.edu::a52564eb-8a17-4ca6-8b46-64b090f75a4a" providerId="AD" clId="Web-{402DE46F-4C7C-FA30-61AA-AE5A8C5E5087}" dt="2025-10-13T18:19:23.608" v="2" actId="1076"/>
          <ac:spMkLst>
            <pc:docMk/>
            <pc:sldMk cId="711628193" sldId="256"/>
            <ac:spMk id="2" creationId="{D67F08A8-0539-4C1D-B633-43A33509E75A}"/>
          </ac:spMkLst>
        </pc:spChg>
      </pc:sldChg>
      <pc:sldChg chg="modSp">
        <pc:chgData name="Kristina Vastine" userId="S::kristina_vastine@cuesta.edu::a52564eb-8a17-4ca6-8b46-64b090f75a4a" providerId="AD" clId="Web-{402DE46F-4C7C-FA30-61AA-AE5A8C5E5087}" dt="2025-10-13T18:19:46.281" v="20" actId="20577"/>
        <pc:sldMkLst>
          <pc:docMk/>
          <pc:sldMk cId="1592776873" sldId="357"/>
        </pc:sldMkLst>
        <pc:spChg chg="mod">
          <ac:chgData name="Kristina Vastine" userId="S::kristina_vastine@cuesta.edu::a52564eb-8a17-4ca6-8b46-64b090f75a4a" providerId="AD" clId="Web-{402DE46F-4C7C-FA30-61AA-AE5A8C5E5087}" dt="2025-10-13T18:19:46.281" v="20" actId="20577"/>
          <ac:spMkLst>
            <pc:docMk/>
            <pc:sldMk cId="1592776873" sldId="357"/>
            <ac:spMk id="8" creationId="{3277203A-A9E1-A813-B76E-2484AFAE1600}"/>
          </ac:spMkLst>
        </pc:spChg>
      </pc:sldChg>
    </pc:docChg>
  </pc:docChgLst>
  <pc:docChgLst>
    <pc:chgData name="Kristina Vastine" userId="S::kristina_vastine@cuesta.edu::a52564eb-8a17-4ca6-8b46-64b090f75a4a" providerId="AD" clId="Web-{3D2AA06A-FDE2-4BAC-294B-0BDDF677CE37}"/>
    <pc:docChg chg="addSld delSld modSld">
      <pc:chgData name="Kristina Vastine" userId="S::kristina_vastine@cuesta.edu::a52564eb-8a17-4ca6-8b46-64b090f75a4a" providerId="AD" clId="Web-{3D2AA06A-FDE2-4BAC-294B-0BDDF677CE37}" dt="2025-10-08T16:29:35.298" v="80"/>
      <pc:docMkLst>
        <pc:docMk/>
      </pc:docMkLst>
      <pc:sldChg chg="modSp">
        <pc:chgData name="Kristina Vastine" userId="S::kristina_vastine@cuesta.edu::a52564eb-8a17-4ca6-8b46-64b090f75a4a" providerId="AD" clId="Web-{3D2AA06A-FDE2-4BAC-294B-0BDDF677CE37}" dt="2025-10-08T16:27:56.302" v="7" actId="20577"/>
        <pc:sldMkLst>
          <pc:docMk/>
          <pc:sldMk cId="711628193" sldId="256"/>
        </pc:sldMkLst>
        <pc:spChg chg="mod">
          <ac:chgData name="Kristina Vastine" userId="S::kristina_vastine@cuesta.edu::a52564eb-8a17-4ca6-8b46-64b090f75a4a" providerId="AD" clId="Web-{3D2AA06A-FDE2-4BAC-294B-0BDDF677CE37}" dt="2025-10-08T16:27:56.302" v="7" actId="20577"/>
          <ac:spMkLst>
            <pc:docMk/>
            <pc:sldMk cId="711628193" sldId="256"/>
            <ac:spMk id="2" creationId="{D67F08A8-0539-4C1D-B633-43A33509E75A}"/>
          </ac:spMkLst>
        </pc:spChg>
      </pc:sldChg>
      <pc:sldChg chg="modSp">
        <pc:chgData name="Kristina Vastine" userId="S::kristina_vastine@cuesta.edu::a52564eb-8a17-4ca6-8b46-64b090f75a4a" providerId="AD" clId="Web-{3D2AA06A-FDE2-4BAC-294B-0BDDF677CE37}" dt="2025-10-08T16:28:56.272" v="70" actId="20577"/>
        <pc:sldMkLst>
          <pc:docMk/>
          <pc:sldMk cId="1442248551" sldId="257"/>
        </pc:sldMkLst>
        <pc:spChg chg="mod">
          <ac:chgData name="Kristina Vastine" userId="S::kristina_vastine@cuesta.edu::a52564eb-8a17-4ca6-8b46-64b090f75a4a" providerId="AD" clId="Web-{3D2AA06A-FDE2-4BAC-294B-0BDDF677CE37}" dt="2025-10-08T16:28:56.272" v="70" actId="20577"/>
          <ac:spMkLst>
            <pc:docMk/>
            <pc:sldMk cId="1442248551" sldId="257"/>
            <ac:spMk id="3" creationId="{2669073D-3BD7-9B3A-DB68-772475FA4B64}"/>
          </ac:spMkLst>
        </pc:spChg>
      </pc:sldChg>
      <pc:sldChg chg="add del">
        <pc:chgData name="Kristina Vastine" userId="S::kristina_vastine@cuesta.edu::a52564eb-8a17-4ca6-8b46-64b090f75a4a" providerId="AD" clId="Web-{3D2AA06A-FDE2-4BAC-294B-0BDDF677CE37}" dt="2025-10-08T16:29:35.298" v="80"/>
        <pc:sldMkLst>
          <pc:docMk/>
          <pc:sldMk cId="1253045012" sldId="285"/>
        </pc:sldMkLst>
      </pc:sldChg>
      <pc:sldChg chg="modSp add del">
        <pc:chgData name="Kristina Vastine" userId="S::kristina_vastine@cuesta.edu::a52564eb-8a17-4ca6-8b46-64b090f75a4a" providerId="AD" clId="Web-{3D2AA06A-FDE2-4BAC-294B-0BDDF677CE37}" dt="2025-10-08T16:29:35.048" v="79" actId="20577"/>
        <pc:sldMkLst>
          <pc:docMk/>
          <pc:sldMk cId="3754329936" sldId="321"/>
        </pc:sldMkLst>
        <pc:spChg chg="mod">
          <ac:chgData name="Kristina Vastine" userId="S::kristina_vastine@cuesta.edu::a52564eb-8a17-4ca6-8b46-64b090f75a4a" providerId="AD" clId="Web-{3D2AA06A-FDE2-4BAC-294B-0BDDF677CE37}" dt="2025-10-08T16:29:35.048" v="79" actId="20577"/>
          <ac:spMkLst>
            <pc:docMk/>
            <pc:sldMk cId="3754329936" sldId="321"/>
            <ac:spMk id="2" creationId="{1A960284-FE04-7791-BFC3-CB8BFA4126C9}"/>
          </ac:spMkLst>
        </pc:spChg>
      </pc:sldChg>
      <pc:sldChg chg="add del">
        <pc:chgData name="Kristina Vastine" userId="S::kristina_vastine@cuesta.edu::a52564eb-8a17-4ca6-8b46-64b090f75a4a" providerId="AD" clId="Web-{3D2AA06A-FDE2-4BAC-294B-0BDDF677CE37}" dt="2025-10-08T16:29:32.641" v="77"/>
        <pc:sldMkLst>
          <pc:docMk/>
          <pc:sldMk cId="514840758" sldId="331"/>
        </pc:sldMkLst>
      </pc:sldChg>
      <pc:sldChg chg="add del">
        <pc:chgData name="Kristina Vastine" userId="S::kristina_vastine@cuesta.edu::a52564eb-8a17-4ca6-8b46-64b090f75a4a" providerId="AD" clId="Web-{3D2AA06A-FDE2-4BAC-294B-0BDDF677CE37}" dt="2025-10-08T16:29:31.594" v="76"/>
        <pc:sldMkLst>
          <pc:docMk/>
          <pc:sldMk cId="193544118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889FE-84A1-C449-954E-F3ABBA287A29}" type="datetimeFigureOut">
              <a:rPr lang="en-US" smtClean="0"/>
              <a:t>10/31/25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E5FAA-612D-3F42-9DFA-155A0DEB587F}" type="slidenum">
              <a:rPr lang="en-US" smtClean="0"/>
              <a:t>‹#›</a:t>
            </a:fld>
            <a:endParaRPr lang="en-US"/>
          </a:p>
        </p:txBody>
      </p:sp>
    </p:spTree>
    <p:extLst>
      <p:ext uri="{BB962C8B-B14F-4D97-AF65-F5344CB8AC3E}">
        <p14:creationId xmlns:p14="http://schemas.microsoft.com/office/powerpoint/2010/main" val="256145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inyurl.com/cuesta-ccap-canva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MEK</a:t>
            </a:r>
          </a:p>
        </p:txBody>
      </p:sp>
      <p:sp>
        <p:nvSpPr>
          <p:cNvPr id="4" name="Slide Number Placeholder 3"/>
          <p:cNvSpPr>
            <a:spLocks noGrp="1"/>
          </p:cNvSpPr>
          <p:nvPr>
            <p:ph type="sldNum" sz="quarter" idx="5"/>
          </p:nvPr>
        </p:nvSpPr>
        <p:spPr/>
        <p:txBody>
          <a:bodyPr/>
          <a:lstStyle/>
          <a:p>
            <a:fld id="{4C1E5FAA-612D-3F42-9DFA-155A0DEB587F}" type="slidenum">
              <a:rPr lang="en-US" smtClean="0"/>
              <a:t>1</a:t>
            </a:fld>
            <a:endParaRPr lang="en-US"/>
          </a:p>
        </p:txBody>
      </p:sp>
    </p:spTree>
    <p:extLst>
      <p:ext uri="{BB962C8B-B14F-4D97-AF65-F5344CB8AC3E}">
        <p14:creationId xmlns:p14="http://schemas.microsoft.com/office/powerpoint/2010/main" val="41666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10</a:t>
            </a:fld>
            <a:endParaRPr lang="en-US"/>
          </a:p>
        </p:txBody>
      </p:sp>
    </p:spTree>
    <p:extLst>
      <p:ext uri="{BB962C8B-B14F-4D97-AF65-F5344CB8AC3E}">
        <p14:creationId xmlns:p14="http://schemas.microsoft.com/office/powerpoint/2010/main" val="340517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11</a:t>
            </a:fld>
            <a:endParaRPr lang="en-US"/>
          </a:p>
        </p:txBody>
      </p:sp>
    </p:spTree>
    <p:extLst>
      <p:ext uri="{BB962C8B-B14F-4D97-AF65-F5344CB8AC3E}">
        <p14:creationId xmlns:p14="http://schemas.microsoft.com/office/powerpoint/2010/main" val="203709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MEK</a:t>
            </a:r>
          </a:p>
          <a:p>
            <a:endParaRPr lang="en-US">
              <a:ea typeface="Calibri"/>
              <a:cs typeface="Calibri"/>
            </a:endParaRPr>
          </a:p>
          <a:p>
            <a:r>
              <a:rPr lang="en-US" dirty="0"/>
              <a:t>Transformative Dual </a:t>
            </a:r>
            <a:r>
              <a:rPr lang="en-US" dirty="0" err="1"/>
              <a:t>Enrollmlent</a:t>
            </a:r>
            <a:r>
              <a:rPr lang="en-US" dirty="0"/>
              <a:t> Instruction is powered by Student Drive and Builds on Connection to Provide a Relevant and Useful Education that Helps Students See Themselves in the Bigger Picture</a:t>
            </a:r>
            <a:endParaRPr lang="en-US">
              <a:ea typeface="Calibri"/>
              <a:cs typeface="Calibri"/>
            </a:endParaRPr>
          </a:p>
          <a:p>
            <a:endParaRPr lang="en-US">
              <a:ea typeface="Calibri"/>
              <a:cs typeface="Calibri"/>
            </a:endParaRPr>
          </a:p>
          <a:p>
            <a:r>
              <a:rPr lang="en-US" dirty="0"/>
              <a:t>Instructors who recognize students’ motivations help sustain their purpose and progress.</a:t>
            </a:r>
          </a:p>
          <a:p>
            <a:r>
              <a:rPr lang="en-US" dirty="0"/>
              <a:t>Supportive relationships with peers, family, and educators help students feel seen, connected, and confident.</a:t>
            </a:r>
            <a:endParaRPr lang="en-US">
              <a:ea typeface="Calibri" panose="020F0502020204030204"/>
              <a:cs typeface="Calibri" panose="020F0502020204030204"/>
            </a:endParaRPr>
          </a:p>
          <a:p>
            <a:r>
              <a:rPr lang="en-US" dirty="0"/>
              <a:t>Culturally relevant coursework deepens engagement by linking learning to students’ lives and aspirations.</a:t>
            </a:r>
            <a:endParaRPr lang="en-US" dirty="0">
              <a:ea typeface="Calibri" panose="020F0502020204030204"/>
              <a:cs typeface="Calibri" panose="020F0502020204030204"/>
            </a:endParaRPr>
          </a:p>
          <a:p>
            <a:r>
              <a:rPr lang="en-US"/>
              <a:t>Clear guidance helps students envision their futures, make informed choices, and navigate educational institutions.</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C1E5FAA-612D-3F42-9DFA-155A0DEB587F}" type="slidenum">
              <a:rPr lang="en-US" smtClean="0"/>
              <a:t>15</a:t>
            </a:fld>
            <a:endParaRPr lang="en-US"/>
          </a:p>
        </p:txBody>
      </p:sp>
    </p:spTree>
    <p:extLst>
      <p:ext uri="{BB962C8B-B14F-4D97-AF65-F5344CB8AC3E}">
        <p14:creationId xmlns:p14="http://schemas.microsoft.com/office/powerpoint/2010/main" val="427123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see students balancing the demands of high school and college courses at the same time?</a:t>
            </a:r>
          </a:p>
          <a:p>
            <a:r>
              <a:rPr lang="en-US" dirty="0"/>
              <a:t>What are the most common points of confusion that dual enrollment students face?</a:t>
            </a:r>
          </a:p>
          <a:p>
            <a:r>
              <a:rPr lang="en-US" dirty="0"/>
              <a:t>How do you explain college-level expectations to students?</a:t>
            </a:r>
          </a:p>
          <a:p>
            <a:r>
              <a:rPr lang="en-US" dirty="0"/>
              <a:t>How do you encourage students to take ownership of their learning and see themselves as college students?</a:t>
            </a:r>
          </a:p>
          <a:p>
            <a:r>
              <a:rPr lang="en-US" dirty="0"/>
              <a:t>What supports or collaborations between high school teachers and college instructors have worked well?</a:t>
            </a:r>
          </a:p>
        </p:txBody>
      </p:sp>
      <p:sp>
        <p:nvSpPr>
          <p:cNvPr id="4" name="Slide Number Placeholder 3"/>
          <p:cNvSpPr>
            <a:spLocks noGrp="1"/>
          </p:cNvSpPr>
          <p:nvPr>
            <p:ph type="sldNum" sz="quarter" idx="5"/>
          </p:nvPr>
        </p:nvSpPr>
        <p:spPr/>
        <p:txBody>
          <a:bodyPr/>
          <a:lstStyle/>
          <a:p>
            <a:fld id="{4C1E5FAA-612D-3F42-9DFA-155A0DEB587F}" type="slidenum">
              <a:rPr lang="en-US" smtClean="0"/>
              <a:t>16</a:t>
            </a:fld>
            <a:endParaRPr lang="en-US"/>
          </a:p>
        </p:txBody>
      </p:sp>
    </p:spTree>
    <p:extLst>
      <p:ext uri="{BB962C8B-B14F-4D97-AF65-F5344CB8AC3E}">
        <p14:creationId xmlns:p14="http://schemas.microsoft.com/office/powerpoint/2010/main" val="243728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8F07F-68F8-8FE0-241E-6FA0B0DE8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E10B0-CF25-90B3-635B-82E0C6570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13D41-9E28-F01C-6EFF-F9C4E6B5D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0314C6-1154-B5EF-5432-FFFE10F69EE1}"/>
              </a:ext>
            </a:extLst>
          </p:cNvPr>
          <p:cNvSpPr>
            <a:spLocks noGrp="1"/>
          </p:cNvSpPr>
          <p:nvPr>
            <p:ph type="sldNum" sz="quarter" idx="5"/>
          </p:nvPr>
        </p:nvSpPr>
        <p:spPr/>
        <p:txBody>
          <a:bodyPr/>
          <a:lstStyle/>
          <a:p>
            <a:fld id="{4C1E5FAA-612D-3F42-9DFA-155A0DEB587F}" type="slidenum">
              <a:rPr lang="en-US" smtClean="0"/>
              <a:t>17</a:t>
            </a:fld>
            <a:endParaRPr lang="en-US"/>
          </a:p>
        </p:txBody>
      </p:sp>
    </p:spTree>
    <p:extLst>
      <p:ext uri="{BB962C8B-B14F-4D97-AF65-F5344CB8AC3E}">
        <p14:creationId xmlns:p14="http://schemas.microsoft.com/office/powerpoint/2010/main" val="414133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hlinkClick r:id="rId3"/>
              </a:rPr>
              <a:t>https://tinyurl.com/</a:t>
            </a:r>
            <a:r>
              <a:rPr lang="en-US" dirty="0">
                <a:hlinkClick r:id="rId3"/>
              </a:rPr>
              <a:t>cuesta-ccap-canvas</a:t>
            </a:r>
            <a:r>
              <a:rPr lang="en-US" dirty="0"/>
              <a:t>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MEK – guide to discussions and have them work on it with available time</a:t>
            </a:r>
          </a:p>
          <a:p>
            <a:endParaRPr lang="en-US" dirty="0"/>
          </a:p>
        </p:txBody>
      </p:sp>
      <p:sp>
        <p:nvSpPr>
          <p:cNvPr id="4" name="Slide Number Placeholder 3"/>
          <p:cNvSpPr>
            <a:spLocks noGrp="1"/>
          </p:cNvSpPr>
          <p:nvPr>
            <p:ph type="sldNum" sz="quarter" idx="5"/>
          </p:nvPr>
        </p:nvSpPr>
        <p:spPr/>
        <p:txBody>
          <a:bodyPr/>
          <a:lstStyle/>
          <a:p>
            <a:fld id="{4C1E5FAA-612D-3F42-9DFA-155A0DEB587F}" type="slidenum">
              <a:rPr lang="en-US" smtClean="0"/>
              <a:t>19</a:t>
            </a:fld>
            <a:endParaRPr lang="en-US"/>
          </a:p>
        </p:txBody>
      </p:sp>
    </p:spTree>
    <p:extLst>
      <p:ext uri="{BB962C8B-B14F-4D97-AF65-F5344CB8AC3E}">
        <p14:creationId xmlns:p14="http://schemas.microsoft.com/office/powerpoint/2010/main" val="297471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375"/>
              </a:spcBef>
              <a:spcAft>
                <a:spcPct val="0"/>
              </a:spcAft>
            </a:pPr>
            <a:r>
              <a:rPr lang="en-US">
                <a:solidFill>
                  <a:srgbClr val="FFFFFF"/>
                </a:solidFill>
              </a:rPr>
              <a:t>Scheduling begins in Fall for next year. </a:t>
            </a:r>
            <a:endParaRPr lang="en-US"/>
          </a:p>
        </p:txBody>
      </p:sp>
      <p:sp>
        <p:nvSpPr>
          <p:cNvPr id="4" name="Slide Number Placeholder 3"/>
          <p:cNvSpPr>
            <a:spLocks noGrp="1"/>
          </p:cNvSpPr>
          <p:nvPr>
            <p:ph type="sldNum" sz="quarter" idx="5"/>
          </p:nvPr>
        </p:nvSpPr>
        <p:spPr/>
        <p:txBody>
          <a:bodyPr/>
          <a:lstStyle/>
          <a:p>
            <a:fld id="{4C1E5FAA-612D-3F42-9DFA-155A0DEB587F}" type="slidenum">
              <a:rPr lang="en-US" smtClean="0"/>
              <a:t>20</a:t>
            </a:fld>
            <a:endParaRPr lang="en-US"/>
          </a:p>
        </p:txBody>
      </p:sp>
    </p:spTree>
    <p:extLst>
      <p:ext uri="{BB962C8B-B14F-4D97-AF65-F5344CB8AC3E}">
        <p14:creationId xmlns:p14="http://schemas.microsoft.com/office/powerpoint/2010/main" val="359703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E5FAA-612D-3F42-9DFA-155A0DEB587F}" type="slidenum">
              <a:rPr lang="en-US" smtClean="0"/>
              <a:t>21</a:t>
            </a:fld>
            <a:endParaRPr lang="en-US"/>
          </a:p>
        </p:txBody>
      </p:sp>
    </p:spTree>
    <p:extLst>
      <p:ext uri="{BB962C8B-B14F-4D97-AF65-F5344CB8AC3E}">
        <p14:creationId xmlns:p14="http://schemas.microsoft.com/office/powerpoint/2010/main" val="287810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MEK</a:t>
            </a:r>
          </a:p>
        </p:txBody>
      </p:sp>
      <p:sp>
        <p:nvSpPr>
          <p:cNvPr id="4" name="Slide Number Placeholder 3"/>
          <p:cNvSpPr>
            <a:spLocks noGrp="1"/>
          </p:cNvSpPr>
          <p:nvPr>
            <p:ph type="sldNum" sz="quarter" idx="5"/>
          </p:nvPr>
        </p:nvSpPr>
        <p:spPr/>
        <p:txBody>
          <a:bodyPr/>
          <a:lstStyle/>
          <a:p>
            <a:fld id="{4C1E5FAA-612D-3F42-9DFA-155A0DEB587F}" type="slidenum">
              <a:rPr lang="en-US" smtClean="0"/>
              <a:t>23</a:t>
            </a:fld>
            <a:endParaRPr lang="en-US"/>
          </a:p>
        </p:txBody>
      </p:sp>
    </p:spTree>
    <p:extLst>
      <p:ext uri="{BB962C8B-B14F-4D97-AF65-F5344CB8AC3E}">
        <p14:creationId xmlns:p14="http://schemas.microsoft.com/office/powerpoint/2010/main" val="83227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MEK</a:t>
            </a:r>
          </a:p>
          <a:p>
            <a:endParaRPr lang="en-US"/>
          </a:p>
        </p:txBody>
      </p:sp>
      <p:sp>
        <p:nvSpPr>
          <p:cNvPr id="4" name="Slide Number Placeholder 3"/>
          <p:cNvSpPr>
            <a:spLocks noGrp="1"/>
          </p:cNvSpPr>
          <p:nvPr>
            <p:ph type="sldNum" sz="quarter" idx="5"/>
          </p:nvPr>
        </p:nvSpPr>
        <p:spPr/>
        <p:txBody>
          <a:bodyPr/>
          <a:lstStyle/>
          <a:p>
            <a:fld id="{4C1E5FAA-612D-3F42-9DFA-155A0DEB587F}" type="slidenum">
              <a:rPr lang="en-US" smtClean="0"/>
              <a:t>24</a:t>
            </a:fld>
            <a:endParaRPr lang="en-US"/>
          </a:p>
        </p:txBody>
      </p:sp>
    </p:spTree>
    <p:extLst>
      <p:ext uri="{BB962C8B-B14F-4D97-AF65-F5344CB8AC3E}">
        <p14:creationId xmlns:p14="http://schemas.microsoft.com/office/powerpoint/2010/main" val="73432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MEK and KV</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C1E5FAA-612D-3F42-9DFA-155A0DEB587F}" type="slidenum">
              <a:rPr lang="en-US" smtClean="0"/>
              <a:t>2</a:t>
            </a:fld>
            <a:endParaRPr lang="en-US"/>
          </a:p>
        </p:txBody>
      </p:sp>
    </p:spTree>
    <p:extLst>
      <p:ext uri="{BB962C8B-B14F-4D97-AF65-F5344CB8AC3E}">
        <p14:creationId xmlns:p14="http://schemas.microsoft.com/office/powerpoint/2010/main" val="112866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MEK</a:t>
            </a:r>
            <a:endParaRPr lang="en-US"/>
          </a:p>
          <a:p>
            <a:endParaRPr lang="en-US">
              <a:ea typeface="Calibri"/>
              <a:cs typeface="Calibri"/>
            </a:endParaRPr>
          </a:p>
          <a:p>
            <a:r>
              <a:rPr lang="en-US">
                <a:ea typeface="Calibri"/>
                <a:cs typeface="Calibri"/>
              </a:rPr>
              <a:t>DE benefits under-represented groups by increasing BA and AA earning among Black, Latinx (Hispanic), Native American, Pacific Islander, Low-Income, and Middle-Income groups across the state of California</a:t>
            </a:r>
          </a:p>
          <a:p>
            <a:endParaRPr lang="en-US">
              <a:ea typeface="Calibri"/>
              <a:cs typeface="Calibri"/>
            </a:endParaRPr>
          </a:p>
          <a:p>
            <a:r>
              <a:rPr lang="en-US">
                <a:ea typeface="Calibri"/>
                <a:cs typeface="Calibri"/>
              </a:rPr>
              <a:t>Acknowledge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BFEC9F-88EE-4911-A582-9288CFCEB9F1}" type="slidenum">
              <a:rPr lang="en-US" smtClean="0"/>
              <a:t>25</a:t>
            </a:fld>
            <a:endParaRPr lang="en-US"/>
          </a:p>
        </p:txBody>
      </p:sp>
    </p:spTree>
    <p:extLst>
      <p:ext uri="{BB962C8B-B14F-4D97-AF65-F5344CB8AC3E}">
        <p14:creationId xmlns:p14="http://schemas.microsoft.com/office/powerpoint/2010/main" val="113042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MEK</a:t>
            </a:r>
          </a:p>
          <a:p>
            <a:endParaRPr lang="en-US">
              <a:solidFill>
                <a:srgbClr val="000000"/>
              </a:solidFill>
            </a:endParaRPr>
          </a:p>
          <a:p>
            <a:r>
              <a:rPr lang="en-US">
                <a:solidFill>
                  <a:srgbClr val="000000"/>
                </a:solidFill>
              </a:rPr>
              <a:t>Students have strong internal motivation shaped by family, community, and personal goals. When instructors intentionally acknowledge and build on student motivation, they affirm students’ purpose and help sustain their momentum. </a:t>
            </a:r>
            <a:endParaRPr lang="en-US"/>
          </a:p>
        </p:txBody>
      </p:sp>
      <p:sp>
        <p:nvSpPr>
          <p:cNvPr id="4" name="Slide Number Placeholder 3"/>
          <p:cNvSpPr>
            <a:spLocks noGrp="1"/>
          </p:cNvSpPr>
          <p:nvPr>
            <p:ph type="sldNum" sz="quarter" idx="5"/>
          </p:nvPr>
        </p:nvSpPr>
        <p:spPr/>
        <p:txBody>
          <a:bodyPr/>
          <a:lstStyle/>
          <a:p>
            <a:fld id="{4C1E5FAA-612D-3F42-9DFA-155A0DEB587F}" type="slidenum">
              <a:rPr lang="en-US" smtClean="0"/>
              <a:t>26</a:t>
            </a:fld>
            <a:endParaRPr lang="en-US"/>
          </a:p>
        </p:txBody>
      </p:sp>
    </p:spTree>
    <p:extLst>
      <p:ext uri="{BB962C8B-B14F-4D97-AF65-F5344CB8AC3E}">
        <p14:creationId xmlns:p14="http://schemas.microsoft.com/office/powerpoint/2010/main" val="137526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MEK</a:t>
            </a:r>
          </a:p>
          <a:p>
            <a:endParaRPr lang="en-US"/>
          </a:p>
          <a:p>
            <a:r>
              <a:rPr lang="en-US"/>
              <a:t>Supportive relationships play a key role in academic success, especially for students who may not have existing networks in higher education. Connections to peers, staff, faculty, and institutional agents help students feel seen, supported, and capable of navigating challenges. </a:t>
            </a:r>
          </a:p>
        </p:txBody>
      </p:sp>
      <p:sp>
        <p:nvSpPr>
          <p:cNvPr id="4" name="Slide Number Placeholder 3"/>
          <p:cNvSpPr>
            <a:spLocks noGrp="1"/>
          </p:cNvSpPr>
          <p:nvPr>
            <p:ph type="sldNum" sz="quarter" idx="5"/>
          </p:nvPr>
        </p:nvSpPr>
        <p:spPr/>
        <p:txBody>
          <a:bodyPr/>
          <a:lstStyle/>
          <a:p>
            <a:fld id="{4C1E5FAA-612D-3F42-9DFA-155A0DEB587F}" type="slidenum">
              <a:rPr lang="en-US" smtClean="0"/>
              <a:t>27</a:t>
            </a:fld>
            <a:endParaRPr lang="en-US"/>
          </a:p>
        </p:txBody>
      </p:sp>
    </p:spTree>
    <p:extLst>
      <p:ext uri="{BB962C8B-B14F-4D97-AF65-F5344CB8AC3E}">
        <p14:creationId xmlns:p14="http://schemas.microsoft.com/office/powerpoint/2010/main" val="402149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MEK</a:t>
            </a:r>
          </a:p>
          <a:p>
            <a:endParaRPr lang="en-US"/>
          </a:p>
          <a:p>
            <a:r>
              <a:rPr lang="en-US"/>
              <a:t>Students are more engaged when coursework connects to their lives, cultures, and real-world issues. Culturally responsive curriculum fosters critical thinking, validates student identity, and makes learning more meaningful by showing students how their knowledge can lead to action and change. </a:t>
            </a:r>
          </a:p>
        </p:txBody>
      </p:sp>
      <p:sp>
        <p:nvSpPr>
          <p:cNvPr id="4" name="Slide Number Placeholder 3"/>
          <p:cNvSpPr>
            <a:spLocks noGrp="1"/>
          </p:cNvSpPr>
          <p:nvPr>
            <p:ph type="sldNum" sz="quarter" idx="5"/>
          </p:nvPr>
        </p:nvSpPr>
        <p:spPr/>
        <p:txBody>
          <a:bodyPr/>
          <a:lstStyle/>
          <a:p>
            <a:fld id="{4C1E5FAA-612D-3F42-9DFA-155A0DEB587F}" type="slidenum">
              <a:rPr lang="en-US" smtClean="0"/>
              <a:t>28</a:t>
            </a:fld>
            <a:endParaRPr lang="en-US"/>
          </a:p>
        </p:txBody>
      </p:sp>
    </p:spTree>
    <p:extLst>
      <p:ext uri="{BB962C8B-B14F-4D97-AF65-F5344CB8AC3E}">
        <p14:creationId xmlns:p14="http://schemas.microsoft.com/office/powerpoint/2010/main" val="362060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spcAft>
                <a:spcPct val="0"/>
              </a:spcAft>
            </a:pPr>
            <a:r>
              <a:rPr lang="en-US"/>
              <a:t>MEK</a:t>
            </a:r>
          </a:p>
          <a:p>
            <a:pPr>
              <a:lnSpc>
                <a:spcPct val="90000"/>
              </a:lnSpc>
              <a:spcBef>
                <a:spcPts val="750"/>
              </a:spcBef>
              <a:spcAft>
                <a:spcPct val="0"/>
              </a:spcAft>
            </a:pPr>
            <a:endParaRPr lang="en-US"/>
          </a:p>
          <a:p>
            <a:pPr>
              <a:lnSpc>
                <a:spcPct val="90000"/>
              </a:lnSpc>
              <a:spcBef>
                <a:spcPts val="750"/>
              </a:spcBef>
              <a:spcAft>
                <a:spcPct val="0"/>
              </a:spcAft>
            </a:pPr>
            <a:r>
              <a:rPr lang="en-US"/>
              <a:t>Students are still figuring out their college and career pathways. Making the systems visible and teaching key college knowledge helps students see what’s possible , how to plan for it, and how to advocate for themselves and their families in educational settings. </a:t>
            </a:r>
            <a:endParaRPr lang="en-US">
              <a:ea typeface="Calibri"/>
              <a:cs typeface="Calibri"/>
            </a:endParaRPr>
          </a:p>
        </p:txBody>
      </p:sp>
      <p:sp>
        <p:nvSpPr>
          <p:cNvPr id="4" name="Slide Number Placeholder 3"/>
          <p:cNvSpPr>
            <a:spLocks noGrp="1"/>
          </p:cNvSpPr>
          <p:nvPr>
            <p:ph type="sldNum" sz="quarter" idx="5"/>
          </p:nvPr>
        </p:nvSpPr>
        <p:spPr/>
        <p:txBody>
          <a:bodyPr/>
          <a:lstStyle/>
          <a:p>
            <a:fld id="{4C1E5FAA-612D-3F42-9DFA-155A0DEB587F}" type="slidenum">
              <a:rPr lang="en-US" smtClean="0"/>
              <a:t>29</a:t>
            </a:fld>
            <a:endParaRPr lang="en-US"/>
          </a:p>
        </p:txBody>
      </p:sp>
    </p:spTree>
    <p:extLst>
      <p:ext uri="{BB962C8B-B14F-4D97-AF65-F5344CB8AC3E}">
        <p14:creationId xmlns:p14="http://schemas.microsoft.com/office/powerpoint/2010/main" val="264803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34</a:t>
            </a:fld>
            <a:endParaRPr lang="en-US"/>
          </a:p>
        </p:txBody>
      </p:sp>
    </p:spTree>
    <p:extLst>
      <p:ext uri="{BB962C8B-B14F-4D97-AF65-F5344CB8AC3E}">
        <p14:creationId xmlns:p14="http://schemas.microsoft.com/office/powerpoint/2010/main" val="202340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MEK</a:t>
            </a:r>
          </a:p>
          <a:p>
            <a:endParaRPr lang="en-US">
              <a:ea typeface="Calibri"/>
              <a:cs typeface="Calibri"/>
            </a:endParaRPr>
          </a:p>
          <a:p>
            <a:r>
              <a:rPr lang="en-US">
                <a:ea typeface="Calibri"/>
                <a:cs typeface="Calibri"/>
              </a:rPr>
              <a:t>SB 1244 – works with colleges outside of their service area</a:t>
            </a:r>
          </a:p>
        </p:txBody>
      </p:sp>
      <p:sp>
        <p:nvSpPr>
          <p:cNvPr id="4" name="Slide Number Placeholder 3"/>
          <p:cNvSpPr>
            <a:spLocks noGrp="1"/>
          </p:cNvSpPr>
          <p:nvPr>
            <p:ph type="sldNum" sz="quarter" idx="5"/>
          </p:nvPr>
        </p:nvSpPr>
        <p:spPr/>
        <p:txBody>
          <a:bodyPr/>
          <a:lstStyle/>
          <a:p>
            <a:fld id="{3EBFEC9F-88EE-4911-A582-9288CFCEB9F1}" type="slidenum">
              <a:rPr lang="en-US" smtClean="0"/>
              <a:t>35</a:t>
            </a:fld>
            <a:endParaRPr lang="en-US"/>
          </a:p>
        </p:txBody>
      </p:sp>
    </p:spTree>
    <p:extLst>
      <p:ext uri="{BB962C8B-B14F-4D97-AF65-F5344CB8AC3E}">
        <p14:creationId xmlns:p14="http://schemas.microsoft.com/office/powerpoint/2010/main" val="33608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MEK</a:t>
            </a:r>
          </a:p>
          <a:p>
            <a:endParaRPr lang="en-US">
              <a:ea typeface="Calibri"/>
              <a:cs typeface="Calibri"/>
            </a:endParaRPr>
          </a:p>
          <a:p>
            <a:r>
              <a:rPr lang="en-US">
                <a:ea typeface="Calibri"/>
                <a:cs typeface="Calibri"/>
              </a:rPr>
              <a:t>Before we get started, please raise your hand if you are a:</a:t>
            </a:r>
          </a:p>
          <a:p>
            <a:r>
              <a:rPr lang="en-US">
                <a:ea typeface="Calibri"/>
                <a:cs typeface="Calibri"/>
              </a:rPr>
              <a:t>High school teacher</a:t>
            </a:r>
          </a:p>
          <a:p>
            <a:r>
              <a:rPr lang="en-US">
                <a:ea typeface="Calibri"/>
                <a:cs typeface="Calibri"/>
              </a:rPr>
              <a:t>Cuesta faculty</a:t>
            </a:r>
          </a:p>
          <a:p>
            <a:r>
              <a:rPr lang="en-US">
                <a:ea typeface="Calibri"/>
                <a:cs typeface="Calibri"/>
              </a:rPr>
              <a:t>Administrator</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C1E5FAA-612D-3F42-9DFA-155A0DEB587F}" type="slidenum">
              <a:rPr lang="en-US" smtClean="0"/>
              <a:t>3</a:t>
            </a:fld>
            <a:endParaRPr lang="en-US"/>
          </a:p>
        </p:txBody>
      </p:sp>
    </p:spTree>
    <p:extLst>
      <p:ext uri="{BB962C8B-B14F-4D97-AF65-F5344CB8AC3E}">
        <p14:creationId xmlns:p14="http://schemas.microsoft.com/office/powerpoint/2010/main" val="291297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4</a:t>
            </a:fld>
            <a:endParaRPr lang="en-US"/>
          </a:p>
        </p:txBody>
      </p:sp>
    </p:spTree>
    <p:extLst>
      <p:ext uri="{BB962C8B-B14F-4D97-AF65-F5344CB8AC3E}">
        <p14:creationId xmlns:p14="http://schemas.microsoft.com/office/powerpoint/2010/main" val="392127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MEK</a:t>
            </a:r>
            <a:endParaRPr lang="en-US">
              <a:solidFill>
                <a:srgbClr val="444444"/>
              </a:solidFill>
            </a:endParaRPr>
          </a:p>
          <a:p>
            <a:endParaRPr lang="en-US">
              <a:solidFill>
                <a:srgbClr val="444444"/>
              </a:solidFill>
            </a:endParaRPr>
          </a:p>
          <a:p>
            <a:pPr marL="171450" indent="-171450">
              <a:lnSpc>
                <a:spcPct val="90000"/>
              </a:lnSpc>
              <a:spcBef>
                <a:spcPts val="1200"/>
              </a:spcBef>
              <a:buFont typeface="Wingdings,Sans-Serif"/>
              <a:buChar char="§"/>
            </a:pPr>
            <a:r>
              <a:rPr lang="en-US"/>
              <a:t>$46 per unit enrollment fees are waived (Enrichment) - this does not include student fees or any materials costs for specific courses (e.g., textbooks)</a:t>
            </a:r>
            <a:endParaRPr lang="en-US">
              <a:solidFill>
                <a:srgbClr val="444444"/>
              </a:solidFill>
            </a:endParaRPr>
          </a:p>
          <a:p>
            <a:pPr marL="171450" indent="-171450">
              <a:lnSpc>
                <a:spcPct val="90000"/>
              </a:lnSpc>
              <a:spcBef>
                <a:spcPts val="1200"/>
              </a:spcBef>
              <a:buFont typeface="Wingdings,Sans-Serif"/>
              <a:buChar char="§"/>
            </a:pPr>
            <a:r>
              <a:rPr lang="en-US"/>
              <a:t>CCAP - This offering began in Fall 2014 </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C1E5FAA-612D-3F42-9DFA-155A0DEB587F}" type="slidenum">
              <a:rPr lang="en-US" smtClean="0"/>
              <a:t>5</a:t>
            </a:fld>
            <a:endParaRPr lang="en-US"/>
          </a:p>
        </p:txBody>
      </p:sp>
    </p:spTree>
    <p:extLst>
      <p:ext uri="{BB962C8B-B14F-4D97-AF65-F5344CB8AC3E}">
        <p14:creationId xmlns:p14="http://schemas.microsoft.com/office/powerpoint/2010/main" val="28712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6</a:t>
            </a:fld>
            <a:endParaRPr lang="en-US"/>
          </a:p>
        </p:txBody>
      </p:sp>
    </p:spTree>
    <p:extLst>
      <p:ext uri="{BB962C8B-B14F-4D97-AF65-F5344CB8AC3E}">
        <p14:creationId xmlns:p14="http://schemas.microsoft.com/office/powerpoint/2010/main" val="323896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7</a:t>
            </a:fld>
            <a:endParaRPr lang="en-US"/>
          </a:p>
        </p:txBody>
      </p:sp>
    </p:spTree>
    <p:extLst>
      <p:ext uri="{BB962C8B-B14F-4D97-AF65-F5344CB8AC3E}">
        <p14:creationId xmlns:p14="http://schemas.microsoft.com/office/powerpoint/2010/main" val="133649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a:p>
            <a:endParaRPr lang="en-US">
              <a:ea typeface="Calibri"/>
              <a:cs typeface="Calibri"/>
            </a:endParaRPr>
          </a:p>
          <a:p>
            <a:endParaRPr lang="en-US">
              <a:ea typeface="Calibri"/>
              <a:cs typeface="Calibri"/>
            </a:endParaRPr>
          </a:p>
          <a:p>
            <a:r>
              <a:rPr lang="en-US">
                <a:ea typeface="Calibri"/>
                <a:cs typeface="Calibri"/>
              </a:rPr>
              <a:t>Shandon</a:t>
            </a:r>
          </a:p>
          <a:p>
            <a:r>
              <a:rPr lang="en-US">
                <a:ea typeface="Calibri"/>
                <a:cs typeface="Calibri"/>
              </a:rPr>
              <a:t>Templeton</a:t>
            </a:r>
          </a:p>
          <a:p>
            <a:r>
              <a:rPr lang="en-US">
                <a:ea typeface="Calibri"/>
                <a:cs typeface="Calibri"/>
              </a:rPr>
              <a:t>Paso Robles</a:t>
            </a:r>
          </a:p>
          <a:p>
            <a:r>
              <a:rPr lang="en-US">
                <a:ea typeface="Calibri"/>
                <a:cs typeface="Calibri"/>
              </a:rPr>
              <a:t>Atascadero</a:t>
            </a:r>
          </a:p>
          <a:p>
            <a:r>
              <a:rPr lang="en-US">
                <a:ea typeface="Calibri"/>
                <a:cs typeface="Calibri"/>
              </a:rPr>
              <a:t>Coast Union</a:t>
            </a:r>
          </a:p>
          <a:p>
            <a:r>
              <a:rPr lang="en-US">
                <a:ea typeface="Calibri"/>
                <a:cs typeface="Calibri"/>
              </a:rPr>
              <a:t>Grizzly</a:t>
            </a:r>
          </a:p>
          <a:p>
            <a:r>
              <a:rPr lang="en-US">
                <a:ea typeface="Calibri"/>
                <a:cs typeface="Calibri"/>
              </a:rPr>
              <a:t>Morro Bay</a:t>
            </a:r>
          </a:p>
          <a:p>
            <a:r>
              <a:rPr lang="en-US">
                <a:ea typeface="Calibri"/>
                <a:cs typeface="Calibri"/>
              </a:rPr>
              <a:t>Juvenile Hall</a:t>
            </a:r>
          </a:p>
          <a:p>
            <a:r>
              <a:rPr lang="en-US">
                <a:ea typeface="Calibri"/>
                <a:cs typeface="Calibri"/>
              </a:rPr>
              <a:t>Mission Prep</a:t>
            </a:r>
          </a:p>
          <a:p>
            <a:r>
              <a:rPr lang="en-US">
                <a:ea typeface="Calibri"/>
                <a:cs typeface="Calibri"/>
              </a:rPr>
              <a:t>SLO Classical Academy</a:t>
            </a:r>
          </a:p>
          <a:p>
            <a:r>
              <a:rPr lang="en-US">
                <a:ea typeface="Calibri"/>
                <a:cs typeface="Calibri"/>
              </a:rPr>
              <a:t>Pacific Beach </a:t>
            </a:r>
          </a:p>
          <a:p>
            <a:r>
              <a:rPr lang="en-US">
                <a:ea typeface="Calibri"/>
                <a:cs typeface="Calibri"/>
              </a:rPr>
              <a:t>SLO </a:t>
            </a:r>
          </a:p>
          <a:p>
            <a:r>
              <a:rPr lang="en-US">
                <a:ea typeface="Calibri"/>
                <a:cs typeface="Calibri"/>
              </a:rPr>
              <a:t>AG</a:t>
            </a:r>
          </a:p>
          <a:p>
            <a:r>
              <a:rPr lang="en-US">
                <a:ea typeface="Calibri"/>
                <a:cs typeface="Calibri"/>
              </a:rPr>
              <a:t>Nipomo</a:t>
            </a:r>
          </a:p>
          <a:p>
            <a:r>
              <a:rPr lang="en-US">
                <a:ea typeface="Calibri"/>
                <a:cs typeface="Calibri"/>
              </a:rPr>
              <a:t>Central Coast New Tech </a:t>
            </a:r>
          </a:p>
          <a:p>
            <a:r>
              <a:rPr lang="en-US">
                <a:ea typeface="Calibri"/>
                <a:cs typeface="Calibri"/>
              </a:rPr>
              <a:t>(Paloma Creek prospect)</a:t>
            </a:r>
          </a:p>
        </p:txBody>
      </p:sp>
      <p:sp>
        <p:nvSpPr>
          <p:cNvPr id="4" name="Slide Number Placeholder 3"/>
          <p:cNvSpPr>
            <a:spLocks noGrp="1"/>
          </p:cNvSpPr>
          <p:nvPr>
            <p:ph type="sldNum" sz="quarter" idx="5"/>
          </p:nvPr>
        </p:nvSpPr>
        <p:spPr/>
        <p:txBody>
          <a:bodyPr/>
          <a:lstStyle/>
          <a:p>
            <a:fld id="{3EBFEC9F-88EE-4911-A582-9288CFCEB9F1}" type="slidenum">
              <a:rPr lang="en-US" smtClean="0"/>
              <a:t>8</a:t>
            </a:fld>
            <a:endParaRPr lang="en-US"/>
          </a:p>
        </p:txBody>
      </p:sp>
    </p:spTree>
    <p:extLst>
      <p:ext uri="{BB962C8B-B14F-4D97-AF65-F5344CB8AC3E}">
        <p14:creationId xmlns:p14="http://schemas.microsoft.com/office/powerpoint/2010/main" val="307685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KV</a:t>
            </a:r>
          </a:p>
        </p:txBody>
      </p:sp>
      <p:sp>
        <p:nvSpPr>
          <p:cNvPr id="4" name="Slide Number Placeholder 3"/>
          <p:cNvSpPr>
            <a:spLocks noGrp="1"/>
          </p:cNvSpPr>
          <p:nvPr>
            <p:ph type="sldNum" sz="quarter" idx="5"/>
          </p:nvPr>
        </p:nvSpPr>
        <p:spPr/>
        <p:txBody>
          <a:bodyPr/>
          <a:lstStyle/>
          <a:p>
            <a:fld id="{4C1E5FAA-612D-3F42-9DFA-155A0DEB587F}" type="slidenum">
              <a:rPr lang="en-US" smtClean="0"/>
              <a:t>9</a:t>
            </a:fld>
            <a:endParaRPr lang="en-US"/>
          </a:p>
        </p:txBody>
      </p:sp>
    </p:spTree>
    <p:extLst>
      <p:ext uri="{BB962C8B-B14F-4D97-AF65-F5344CB8AC3E}">
        <p14:creationId xmlns:p14="http://schemas.microsoft.com/office/powerpoint/2010/main" val="3931152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Graphical user interface, logo&#10;&#10;Description automatically generated">
            <a:extLst>
              <a:ext uri="{FF2B5EF4-FFF2-40B4-BE49-F238E27FC236}">
                <a16:creationId xmlns:a16="http://schemas.microsoft.com/office/drawing/2014/main" id="{70A30687-1D91-0F4E-A02C-1F51BE8B5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81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809172"/>
            <a:ext cx="6858000" cy="529259"/>
          </a:xfrm>
        </p:spPr>
        <p:txBody>
          <a:bodyPr anchor="b"/>
          <a:lstStyle>
            <a:lvl1pPr algn="ctr">
              <a:defRPr sz="3000" b="0" i="0" spc="22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72579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1FAFA7C-0F44-D64D-ADC6-845ABD6C5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07121"/>
            <a:ext cx="6858000" cy="529259"/>
          </a:xfrm>
        </p:spPr>
        <p:txBody>
          <a:bodyPr anchor="b"/>
          <a:lstStyle>
            <a:lvl1pPr algn="ctr">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4594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46DFCF6-E1A0-7649-9DA5-3F473C6E2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07121"/>
            <a:ext cx="6858000" cy="529259"/>
          </a:xfrm>
        </p:spPr>
        <p:txBody>
          <a:bodyPr anchor="b"/>
          <a:lstStyle>
            <a:lvl1pPr algn="ctr">
              <a:defRPr sz="30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9175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3" descr="A picture containing sky, outdoor, building, sign&#10;&#10;Description automatically generated">
            <a:extLst>
              <a:ext uri="{FF2B5EF4-FFF2-40B4-BE49-F238E27FC236}">
                <a16:creationId xmlns:a16="http://schemas.microsoft.com/office/drawing/2014/main" id="{EE89096C-D771-2A46-98E6-31A65F12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07121"/>
            <a:ext cx="6858000" cy="529259"/>
          </a:xfrm>
        </p:spPr>
        <p:txBody>
          <a:bodyPr anchor="b"/>
          <a:lstStyle>
            <a:lvl1pPr algn="ctr">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935110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6F32CCBD-9AD2-4D44-B9B3-8EA77D9D5516}"/>
              </a:ext>
            </a:extLst>
          </p:cNvPr>
          <p:cNvPicPr>
            <a:picLocks noChangeAspect="1"/>
          </p:cNvPicPr>
          <p:nvPr userDrawn="1"/>
        </p:nvPicPr>
        <p:blipFill>
          <a:blip r:embed="rId2"/>
          <a:stretch>
            <a:fillRect/>
          </a:stretch>
        </p:blipFill>
        <p:spPr>
          <a:xfrm>
            <a:off x="699" y="0"/>
            <a:ext cx="9143301" cy="5143893"/>
          </a:xfrm>
          <a:prstGeom prst="rect">
            <a:avLst/>
          </a:prstGeom>
        </p:spPr>
      </p:pic>
      <p:sp>
        <p:nvSpPr>
          <p:cNvPr id="2" name="Title 1"/>
          <p:cNvSpPr>
            <a:spLocks noGrp="1"/>
          </p:cNvSpPr>
          <p:nvPr>
            <p:ph type="title"/>
          </p:nvPr>
        </p:nvSpPr>
        <p:spPr/>
        <p:txBody>
          <a:bodyPr>
            <a:normAutofit/>
          </a:bodyPr>
          <a:lstStyle>
            <a:lvl1pPr>
              <a:defRPr sz="30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628650" y="1369219"/>
            <a:ext cx="7886700" cy="3058664"/>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0191BED7-EBCE-D442-86CD-316B4C0FD984}"/>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5334B991-4F26-3045-A9F0-65A61B9908C4}" type="slidenum">
              <a:rPr lang="en-US"/>
              <a:pPr>
                <a:defRPr/>
              </a:pPr>
              <a:t>‹#›</a:t>
            </a:fld>
            <a:endParaRPr lang="en-US"/>
          </a:p>
        </p:txBody>
      </p:sp>
    </p:spTree>
    <p:extLst>
      <p:ext uri="{BB962C8B-B14F-4D97-AF65-F5344CB8AC3E}">
        <p14:creationId xmlns:p14="http://schemas.microsoft.com/office/powerpoint/2010/main" val="212810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0D5B41C6-D1CA-EE41-B5FD-9B56B5D706D4}"/>
              </a:ext>
            </a:extLst>
          </p:cNvPr>
          <p:cNvPicPr>
            <a:picLocks noChangeAspect="1"/>
          </p:cNvPicPr>
          <p:nvPr userDrawn="1"/>
        </p:nvPicPr>
        <p:blipFill>
          <a:blip r:embed="rId2"/>
          <a:stretch>
            <a:fillRect/>
          </a:stretch>
        </p:blipFill>
        <p:spPr>
          <a:xfrm>
            <a:off x="699" y="0"/>
            <a:ext cx="9143301" cy="514389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066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4572000" y="1369219"/>
            <a:ext cx="3943350" cy="3066119"/>
          </a:xfrm>
        </p:spPr>
        <p:txBody>
          <a:bodyPr rtlCol="0">
            <a:normAutofit/>
          </a:bodyPr>
          <a:lstStyle/>
          <a:p>
            <a:pPr lvl="0"/>
            <a:endParaRPr lang="en-US" noProof="0"/>
          </a:p>
        </p:txBody>
      </p:sp>
      <p:sp>
        <p:nvSpPr>
          <p:cNvPr id="6" name="Slide Number Placeholder 6">
            <a:extLst>
              <a:ext uri="{FF2B5EF4-FFF2-40B4-BE49-F238E27FC236}">
                <a16:creationId xmlns:a16="http://schemas.microsoft.com/office/drawing/2014/main" id="{9ADD816E-8067-D440-B635-18E44880BD10}"/>
              </a:ext>
            </a:extLst>
          </p:cNvPr>
          <p:cNvSpPr>
            <a:spLocks noGrp="1"/>
          </p:cNvSpPr>
          <p:nvPr>
            <p:ph type="sldNum" sz="quarter" idx="14"/>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D306EC75-0903-394E-B8FE-A4A98FF6A09A}" type="slidenum">
              <a:rPr lang="en-US"/>
              <a:pPr>
                <a:defRPr/>
              </a:pPr>
              <a:t>‹#›</a:t>
            </a:fld>
            <a:endParaRPr lang="en-US"/>
          </a:p>
        </p:txBody>
      </p:sp>
    </p:spTree>
    <p:extLst>
      <p:ext uri="{BB962C8B-B14F-4D97-AF65-F5344CB8AC3E}">
        <p14:creationId xmlns:p14="http://schemas.microsoft.com/office/powerpoint/2010/main" val="1723841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73F04108-57CA-5B4E-B75D-2F446B859706}"/>
              </a:ext>
            </a:extLst>
          </p:cNvPr>
          <p:cNvPicPr>
            <a:picLocks noChangeAspect="1"/>
          </p:cNvPicPr>
          <p:nvPr userDrawn="1"/>
        </p:nvPicPr>
        <p:blipFill>
          <a:blip r:embed="rId2"/>
          <a:stretch>
            <a:fillRect/>
          </a:stretch>
        </p:blipFill>
        <p:spPr>
          <a:xfrm>
            <a:off x="699" y="0"/>
            <a:ext cx="9143301" cy="5143893"/>
          </a:xfrm>
          <a:prstGeom prst="rect">
            <a:avLst/>
          </a:prstGeom>
        </p:spPr>
      </p:pic>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556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556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4AB86132-BD3C-AF4C-81E2-22DF57F105B7}"/>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20FEB1A1-5554-5241-8529-EA57174216B4}" type="slidenum">
              <a:rPr lang="en-US"/>
              <a:pPr>
                <a:defRPr/>
              </a:pPr>
              <a:t>‹#›</a:t>
            </a:fld>
            <a:endParaRPr lang="en-US"/>
          </a:p>
        </p:txBody>
      </p:sp>
    </p:spTree>
    <p:extLst>
      <p:ext uri="{BB962C8B-B14F-4D97-AF65-F5344CB8AC3E}">
        <p14:creationId xmlns:p14="http://schemas.microsoft.com/office/powerpoint/2010/main" val="2781779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4679D8DD-0447-0E41-BE3C-3476295417C5}"/>
              </a:ext>
            </a:extLst>
          </p:cNvPr>
          <p:cNvPicPr>
            <a:picLocks noChangeAspect="1"/>
          </p:cNvPicPr>
          <p:nvPr userDrawn="1"/>
        </p:nvPicPr>
        <p:blipFill>
          <a:blip r:embed="rId2"/>
          <a:stretch>
            <a:fillRect/>
          </a:stretch>
        </p:blipFill>
        <p:spPr>
          <a:xfrm>
            <a:off x="699" y="0"/>
            <a:ext cx="9143301" cy="514389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Slide Number Placeholder 6">
            <a:extLst>
              <a:ext uri="{FF2B5EF4-FFF2-40B4-BE49-F238E27FC236}">
                <a16:creationId xmlns:a16="http://schemas.microsoft.com/office/drawing/2014/main" id="{B2933C10-80DC-1E4B-B6A6-D9EB835A99A1}"/>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664ECA7A-28A3-654F-9F92-DC459C6DA558}" type="slidenum">
              <a:rPr lang="en-US"/>
              <a:pPr>
                <a:defRPr/>
              </a:pPr>
              <a:t>‹#›</a:t>
            </a:fld>
            <a:endParaRPr lang="en-US"/>
          </a:p>
        </p:txBody>
      </p:sp>
    </p:spTree>
    <p:extLst>
      <p:ext uri="{BB962C8B-B14F-4D97-AF65-F5344CB8AC3E}">
        <p14:creationId xmlns:p14="http://schemas.microsoft.com/office/powerpoint/2010/main" val="367174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A0415404-8723-1B4E-B18E-573F3851E901}"/>
              </a:ext>
            </a:extLst>
          </p:cNvPr>
          <p:cNvPicPr>
            <a:picLocks noChangeAspect="1"/>
          </p:cNvPicPr>
          <p:nvPr userDrawn="1"/>
        </p:nvPicPr>
        <p:blipFill>
          <a:blip r:embed="rId2"/>
          <a:stretch>
            <a:fillRect/>
          </a:stretch>
        </p:blipFill>
        <p:spPr>
          <a:xfrm>
            <a:off x="699" y="0"/>
            <a:ext cx="9143301" cy="5143893"/>
          </a:xfrm>
          <a:prstGeom prst="rect">
            <a:avLst/>
          </a:prstGeom>
        </p:spPr>
      </p:pic>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6">
            <a:extLst>
              <a:ext uri="{FF2B5EF4-FFF2-40B4-BE49-F238E27FC236}">
                <a16:creationId xmlns:a16="http://schemas.microsoft.com/office/drawing/2014/main" id="{05BE8AFE-1D88-A14A-9ACC-82EE1C7C7BB2}"/>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B85F3930-33CC-0F4A-B227-79F5303472AD}" type="slidenum">
              <a:rPr lang="en-US"/>
              <a:pPr>
                <a:defRPr/>
              </a:pPr>
              <a:t>‹#›</a:t>
            </a:fld>
            <a:endParaRPr lang="en-US"/>
          </a:p>
        </p:txBody>
      </p:sp>
    </p:spTree>
    <p:extLst>
      <p:ext uri="{BB962C8B-B14F-4D97-AF65-F5344CB8AC3E}">
        <p14:creationId xmlns:p14="http://schemas.microsoft.com/office/powerpoint/2010/main" val="114231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C02B801C-A8E2-B24A-BFB2-FEB47B7F791F}"/>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2" name="Title 1"/>
          <p:cNvSpPr>
            <a:spLocks noGrp="1"/>
          </p:cNvSpPr>
          <p:nvPr>
            <p:ph type="title"/>
          </p:nvPr>
        </p:nvSpPr>
        <p:spPr/>
        <p:txBody>
          <a:bodyPr>
            <a:normAutofit/>
          </a:bodyPr>
          <a:lstStyle>
            <a:lvl1pPr>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628650" y="1369219"/>
            <a:ext cx="7886700" cy="3058664"/>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AEFD8EBF-1FC8-2646-BDB1-95BC203625AA}"/>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AB04F5CA-8ADA-3E40-8ADB-C2F0C37FEF0A}" type="slidenum">
              <a:rPr lang="en-US"/>
              <a:pPr>
                <a:defRPr/>
              </a:pPr>
              <a:t>‹#›</a:t>
            </a:fld>
            <a:endParaRPr lang="en-US"/>
          </a:p>
        </p:txBody>
      </p:sp>
    </p:spTree>
    <p:extLst>
      <p:ext uri="{BB962C8B-B14F-4D97-AF65-F5344CB8AC3E}">
        <p14:creationId xmlns:p14="http://schemas.microsoft.com/office/powerpoint/2010/main" val="79462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607A0F45-8F24-7A44-8C0C-99C0E877DC4B}"/>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28650" y="1369219"/>
            <a:ext cx="3886200" cy="30661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4572000" y="1369219"/>
            <a:ext cx="3943350" cy="3066119"/>
          </a:xfrm>
        </p:spPr>
        <p:txBody>
          <a:bodyPr rtlCol="0">
            <a:normAutofit/>
          </a:bodyPr>
          <a:lstStyle>
            <a:lvl1pPr>
              <a:defRPr>
                <a:solidFill>
                  <a:schemeClr val="bg1"/>
                </a:solidFill>
              </a:defRPr>
            </a:lvl1pPr>
          </a:lstStyle>
          <a:p>
            <a:pPr lvl="0"/>
            <a:endParaRPr lang="en-US" noProof="0"/>
          </a:p>
        </p:txBody>
      </p:sp>
      <p:sp>
        <p:nvSpPr>
          <p:cNvPr id="6" name="Slide Number Placeholder 6">
            <a:extLst>
              <a:ext uri="{FF2B5EF4-FFF2-40B4-BE49-F238E27FC236}">
                <a16:creationId xmlns:a16="http://schemas.microsoft.com/office/drawing/2014/main" id="{3442812E-CDD2-494B-B906-BB167C604397}"/>
              </a:ext>
            </a:extLst>
          </p:cNvPr>
          <p:cNvSpPr>
            <a:spLocks noGrp="1"/>
          </p:cNvSpPr>
          <p:nvPr>
            <p:ph type="sldNum" sz="quarter" idx="14"/>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A81D972F-0589-6B44-A5C5-3E191F9B2879}" type="slidenum">
              <a:rPr lang="en-US"/>
              <a:pPr>
                <a:defRPr/>
              </a:pPr>
              <a:t>‹#›</a:t>
            </a:fld>
            <a:endParaRPr lang="en-US"/>
          </a:p>
        </p:txBody>
      </p:sp>
    </p:spTree>
    <p:extLst>
      <p:ext uri="{BB962C8B-B14F-4D97-AF65-F5344CB8AC3E}">
        <p14:creationId xmlns:p14="http://schemas.microsoft.com/office/powerpoint/2010/main" val="40463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F07C6387-44F3-4547-BF31-DC10F9EE4A2A}"/>
              </a:ext>
            </a:extLst>
          </p:cNvPr>
          <p:cNvPicPr>
            <a:picLocks noChangeAspect="1"/>
          </p:cNvPicPr>
          <p:nvPr userDrawn="1"/>
        </p:nvPicPr>
        <p:blipFill>
          <a:blip r:embed="rId2"/>
          <a:stretch>
            <a:fillRect/>
          </a:stretch>
        </p:blipFill>
        <p:spPr>
          <a:xfrm>
            <a:off x="698" y="0"/>
            <a:ext cx="9142603" cy="5143500"/>
          </a:xfrm>
          <a:prstGeom prst="rect">
            <a:avLst/>
          </a:prstGeom>
        </p:spPr>
      </p:pic>
      <p:sp>
        <p:nvSpPr>
          <p:cNvPr id="2" name="Title 1"/>
          <p:cNvSpPr>
            <a:spLocks noGrp="1"/>
          </p:cNvSpPr>
          <p:nvPr>
            <p:ph type="ctrTitle"/>
          </p:nvPr>
        </p:nvSpPr>
        <p:spPr>
          <a:xfrm>
            <a:off x="1143000" y="2983982"/>
            <a:ext cx="6858000" cy="529259"/>
          </a:xfrm>
        </p:spPr>
        <p:txBody>
          <a:bodyPr anchor="b"/>
          <a:lstStyle>
            <a:lvl1pPr algn="ctr">
              <a:defRPr sz="3000" b="0" i="0" spc="22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5" name="Text Placeholder 14">
            <a:extLst>
              <a:ext uri="{FF2B5EF4-FFF2-40B4-BE49-F238E27FC236}">
                <a16:creationId xmlns:a16="http://schemas.microsoft.com/office/drawing/2014/main" id="{75218363-A792-5241-8D6D-15E6D7557D62}"/>
              </a:ext>
            </a:extLst>
          </p:cNvPr>
          <p:cNvSpPr>
            <a:spLocks noGrp="1"/>
          </p:cNvSpPr>
          <p:nvPr>
            <p:ph type="body" sz="quarter" idx="10" hasCustomPrompt="1"/>
          </p:nvPr>
        </p:nvSpPr>
        <p:spPr>
          <a:xfrm>
            <a:off x="1308100" y="3665538"/>
            <a:ext cx="6638925" cy="554037"/>
          </a:xfrm>
        </p:spPr>
        <p:txBody>
          <a:bodyPr/>
          <a:lstStyle>
            <a:lvl1pPr marL="0" indent="0" algn="ctr">
              <a:buNone/>
              <a:defRPr sz="2400" spc="300">
                <a:solidFill>
                  <a:schemeClr val="bg1"/>
                </a:solidFill>
              </a:defRPr>
            </a:lvl1pPr>
          </a:lstStyle>
          <a:p>
            <a:pPr lvl="0"/>
            <a:r>
              <a:rPr lang="en-US"/>
              <a:t>Presenter Name | Date</a:t>
            </a:r>
          </a:p>
        </p:txBody>
      </p:sp>
      <p:sp>
        <p:nvSpPr>
          <p:cNvPr id="16" name="Text Placeholder 14">
            <a:extLst>
              <a:ext uri="{FF2B5EF4-FFF2-40B4-BE49-F238E27FC236}">
                <a16:creationId xmlns:a16="http://schemas.microsoft.com/office/drawing/2014/main" id="{55D98060-C720-DD4A-B03A-DF1B3A25CB90}"/>
              </a:ext>
            </a:extLst>
          </p:cNvPr>
          <p:cNvSpPr>
            <a:spLocks noGrp="1"/>
          </p:cNvSpPr>
          <p:nvPr>
            <p:ph type="body" sz="quarter" idx="11" hasCustomPrompt="1"/>
          </p:nvPr>
        </p:nvSpPr>
        <p:spPr>
          <a:xfrm>
            <a:off x="1308100" y="4312309"/>
            <a:ext cx="6638925" cy="554037"/>
          </a:xfrm>
        </p:spPr>
        <p:txBody>
          <a:bodyPr/>
          <a:lstStyle>
            <a:lvl1pPr marL="0" indent="0" algn="ctr">
              <a:buNone/>
              <a:defRPr sz="2400" spc="300">
                <a:solidFill>
                  <a:schemeClr val="bg1"/>
                </a:solidFill>
              </a:defRPr>
            </a:lvl1pPr>
          </a:lstStyle>
          <a:p>
            <a:pPr lvl="0"/>
            <a:r>
              <a:rPr lang="en-US"/>
              <a:t>Audience</a:t>
            </a:r>
          </a:p>
        </p:txBody>
      </p:sp>
    </p:spTree>
    <p:extLst>
      <p:ext uri="{BB962C8B-B14F-4D97-AF65-F5344CB8AC3E}">
        <p14:creationId xmlns:p14="http://schemas.microsoft.com/office/powerpoint/2010/main" val="240821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27D66C02-EA54-604A-B092-74A10FCD79B0}"/>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2" name="Title 1"/>
          <p:cNvSpPr>
            <a:spLocks noGrp="1"/>
          </p:cNvSpPr>
          <p:nvPr>
            <p:ph type="title"/>
          </p:nvPr>
        </p:nvSpPr>
        <p:spPr>
          <a:xfrm>
            <a:off x="629841" y="273844"/>
            <a:ext cx="7886700" cy="994172"/>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5565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5565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F44B15AC-444B-074A-ABC5-C0E42E53704D}"/>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E3627751-1240-D041-A746-7A7ABDEA42F4}" type="slidenum">
              <a:rPr lang="en-US"/>
              <a:pPr>
                <a:defRPr/>
              </a:pPr>
              <a:t>‹#›</a:t>
            </a:fld>
            <a:endParaRPr lang="en-US"/>
          </a:p>
        </p:txBody>
      </p:sp>
    </p:spTree>
    <p:extLst>
      <p:ext uri="{BB962C8B-B14F-4D97-AF65-F5344CB8AC3E}">
        <p14:creationId xmlns:p14="http://schemas.microsoft.com/office/powerpoint/2010/main" val="6853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86620D41-1F98-354F-9315-5238C71FD4FF}"/>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8" name="Rectangle 7">
            <a:extLst>
              <a:ext uri="{FF2B5EF4-FFF2-40B4-BE49-F238E27FC236}">
                <a16:creationId xmlns:a16="http://schemas.microsoft.com/office/drawing/2014/main" id="{CF2FF6AB-2EFA-F244-A753-0E61EDF61C4F}"/>
              </a:ext>
            </a:extLst>
          </p:cNvPr>
          <p:cNvSpPr/>
          <p:nvPr/>
        </p:nvSpPr>
        <p:spPr>
          <a:xfrm>
            <a:off x="4572000" y="0"/>
            <a:ext cx="4572000" cy="450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29842" y="273844"/>
            <a:ext cx="3868340" cy="994172"/>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5565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92587" y="273844"/>
            <a:ext cx="3223953" cy="41614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09F5347A-78B4-9C45-81F7-B15D08F58C3A}"/>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smtClean="0">
                <a:solidFill>
                  <a:schemeClr val="tx2"/>
                </a:solidFill>
                <a:latin typeface="+mn-lt"/>
              </a:defRPr>
            </a:lvl1pPr>
          </a:lstStyle>
          <a:p>
            <a:pPr>
              <a:defRPr/>
            </a:pPr>
            <a:fld id="{B7204035-9D62-0047-816A-C6C8ED981ACD}" type="slidenum">
              <a:rPr lang="en-US"/>
              <a:pPr>
                <a:defRPr/>
              </a:pPr>
              <a:t>‹#›</a:t>
            </a:fld>
            <a:endParaRPr lang="en-US"/>
          </a:p>
        </p:txBody>
      </p:sp>
    </p:spTree>
    <p:extLst>
      <p:ext uri="{BB962C8B-B14F-4D97-AF65-F5344CB8AC3E}">
        <p14:creationId xmlns:p14="http://schemas.microsoft.com/office/powerpoint/2010/main" val="1136857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12D00C97-2AD3-E846-913A-9F203A9F7E1B}"/>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6">
            <a:extLst>
              <a:ext uri="{FF2B5EF4-FFF2-40B4-BE49-F238E27FC236}">
                <a16:creationId xmlns:a16="http://schemas.microsoft.com/office/drawing/2014/main" id="{C3052C6F-9094-4348-BB30-05B3EC075583}"/>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8F5E8CF7-8365-E148-AA89-1C0CEA157790}" type="slidenum">
              <a:rPr lang="en-US"/>
              <a:pPr>
                <a:defRPr/>
              </a:pPr>
              <a:t>‹#›</a:t>
            </a:fld>
            <a:endParaRPr lang="en-US"/>
          </a:p>
        </p:txBody>
      </p:sp>
    </p:spTree>
    <p:extLst>
      <p:ext uri="{BB962C8B-B14F-4D97-AF65-F5344CB8AC3E}">
        <p14:creationId xmlns:p14="http://schemas.microsoft.com/office/powerpoint/2010/main" val="892711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2438DF64-FF86-4D4E-8924-FCA8AF0F8048}"/>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2" name="Title 1"/>
          <p:cNvSpPr>
            <a:spLocks noGrp="1"/>
          </p:cNvSpPr>
          <p:nvPr>
            <p:ph type="title"/>
          </p:nvPr>
        </p:nvSpPr>
        <p:spPr>
          <a:xfrm>
            <a:off x="629841" y="342900"/>
            <a:ext cx="2949178" cy="1200150"/>
          </a:xfrm>
        </p:spPr>
        <p:txBody>
          <a:bodyPr anchor="b"/>
          <a:lstStyle>
            <a:lvl1pP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6">
            <a:extLst>
              <a:ext uri="{FF2B5EF4-FFF2-40B4-BE49-F238E27FC236}">
                <a16:creationId xmlns:a16="http://schemas.microsoft.com/office/drawing/2014/main" id="{B8BE6B26-23E8-1F43-80B2-A4500514590D}"/>
              </a:ext>
            </a:extLst>
          </p:cNvPr>
          <p:cNvSpPr>
            <a:spLocks noGrp="1"/>
          </p:cNvSpPr>
          <p:nvPr>
            <p:ph type="sldNum" sz="quarter" idx="10"/>
          </p:nvPr>
        </p:nvSpPr>
        <p:spPr>
          <a:xfrm>
            <a:off x="6457950" y="4767263"/>
            <a:ext cx="2057400" cy="273844"/>
          </a:xfrm>
          <a:prstGeom prst="rect">
            <a:avLst/>
          </a:prstGeom>
        </p:spPr>
        <p:txBody>
          <a:bodyPr/>
          <a:lstStyle>
            <a:lvl1pPr algn="r" eaLnBrk="1" fontAlgn="auto" hangingPunct="1">
              <a:spcBef>
                <a:spcPts val="0"/>
              </a:spcBef>
              <a:spcAft>
                <a:spcPts val="0"/>
              </a:spcAft>
              <a:defRPr sz="900">
                <a:solidFill>
                  <a:schemeClr val="bg1"/>
                </a:solidFill>
                <a:latin typeface="+mn-lt"/>
              </a:defRPr>
            </a:lvl1pPr>
          </a:lstStyle>
          <a:p>
            <a:pPr>
              <a:defRPr/>
            </a:pPr>
            <a:fld id="{B1280359-FAD6-0747-932E-11E7C4C74AF4}" type="slidenum">
              <a:rPr lang="en-US"/>
              <a:pPr>
                <a:defRPr/>
              </a:pPr>
              <a:t>‹#›</a:t>
            </a:fld>
            <a:endParaRPr lang="en-US"/>
          </a:p>
        </p:txBody>
      </p:sp>
    </p:spTree>
    <p:extLst>
      <p:ext uri="{BB962C8B-B14F-4D97-AF65-F5344CB8AC3E}">
        <p14:creationId xmlns:p14="http://schemas.microsoft.com/office/powerpoint/2010/main" val="52254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4704588"/>
            <a:ext cx="1983232" cy="273844"/>
          </a:xfrm>
        </p:spPr>
        <p:txBody>
          <a:bodyPr/>
          <a:lstStyle/>
          <a:p>
            <a:fld id="{E866A30E-D1E2-405A-806A-30EF95659C1B}" type="datetimeFigureOut">
              <a:rPr lang="en-US" smtClean="0"/>
              <a:t>10/31/25</a:t>
            </a:fld>
            <a:endParaRPr lang="en-US"/>
          </a:p>
        </p:txBody>
      </p:sp>
      <p:sp>
        <p:nvSpPr>
          <p:cNvPr id="5" name="Footer Placeholder 4"/>
          <p:cNvSpPr>
            <a:spLocks noGrp="1"/>
          </p:cNvSpPr>
          <p:nvPr>
            <p:ph type="ftr" sz="quarter" idx="11"/>
          </p:nvPr>
        </p:nvSpPr>
        <p:spPr>
          <a:xfrm>
            <a:off x="1637031" y="4704588"/>
            <a:ext cx="4745736" cy="273844"/>
          </a:xfrm>
        </p:spPr>
        <p:txBody>
          <a:bodyPr/>
          <a:lstStyle/>
          <a:p>
            <a:endParaRPr lang="en-US"/>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C1135925-E506-4AC2-97C3-E6EE4AB4320D}" type="slidenum">
              <a:rPr lang="en-US" smtClean="0"/>
              <a:t>‹#›</a:t>
            </a:fld>
            <a:endParaRPr lang="en-US"/>
          </a:p>
        </p:txBody>
      </p:sp>
    </p:spTree>
    <p:extLst>
      <p:ext uri="{BB962C8B-B14F-4D97-AF65-F5344CB8AC3E}">
        <p14:creationId xmlns:p14="http://schemas.microsoft.com/office/powerpoint/2010/main" val="2395208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6A30E-D1E2-405A-806A-30EF95659C1B}" type="datetimeFigureOut">
              <a:rPr lang="en-US" smtClean="0"/>
              <a:t>10/31/25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5925-E506-4AC2-97C3-E6EE4AB4320D}" type="slidenum">
              <a:rPr lang="en-US" smtClean="0"/>
              <a:t>‹#›</a:t>
            </a:fld>
            <a:endParaRPr lang="en-US"/>
          </a:p>
        </p:txBody>
      </p:sp>
    </p:spTree>
    <p:extLst>
      <p:ext uri="{BB962C8B-B14F-4D97-AF65-F5344CB8AC3E}">
        <p14:creationId xmlns:p14="http://schemas.microsoft.com/office/powerpoint/2010/main" val="427908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Graphical user interface, logo&#10;&#10;Description automatically generated">
            <a:extLst>
              <a:ext uri="{FF2B5EF4-FFF2-40B4-BE49-F238E27FC236}">
                <a16:creationId xmlns:a16="http://schemas.microsoft.com/office/drawing/2014/main" id="{521ADDF0-3309-8847-BD0F-A89BB2BB2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81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D37C304A-76FE-1441-A3E4-442B5F9B6426}"/>
              </a:ext>
            </a:extLst>
          </p:cNvPr>
          <p:cNvSpPr txBox="1">
            <a:spLocks noChangeArrowheads="1"/>
          </p:cNvSpPr>
          <p:nvPr/>
        </p:nvSpPr>
        <p:spPr bwMode="auto">
          <a:xfrm>
            <a:off x="2369344" y="3576638"/>
            <a:ext cx="4404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1500426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CFB3372-4A5D-6545-BFB8-38336DC4E2F9}"/>
              </a:ext>
            </a:extLst>
          </p:cNvPr>
          <p:cNvPicPr>
            <a:picLocks noChangeAspect="1"/>
          </p:cNvPicPr>
          <p:nvPr userDrawn="1"/>
        </p:nvPicPr>
        <p:blipFill>
          <a:blip r:embed="rId2"/>
          <a:stretch>
            <a:fillRect/>
          </a:stretch>
        </p:blipFill>
        <p:spPr>
          <a:xfrm>
            <a:off x="699" y="0"/>
            <a:ext cx="9142602" cy="5143500"/>
          </a:xfrm>
          <a:prstGeom prst="rect">
            <a:avLst/>
          </a:prstGeom>
        </p:spPr>
      </p:pic>
      <p:sp>
        <p:nvSpPr>
          <p:cNvPr id="3" name="TextBox 4">
            <a:extLst>
              <a:ext uri="{FF2B5EF4-FFF2-40B4-BE49-F238E27FC236}">
                <a16:creationId xmlns:a16="http://schemas.microsoft.com/office/drawing/2014/main" id="{D37C304A-76FE-1441-A3E4-442B5F9B6426}"/>
              </a:ext>
            </a:extLst>
          </p:cNvPr>
          <p:cNvSpPr txBox="1">
            <a:spLocks noChangeArrowheads="1"/>
          </p:cNvSpPr>
          <p:nvPr/>
        </p:nvSpPr>
        <p:spPr bwMode="auto">
          <a:xfrm>
            <a:off x="2369344" y="3576638"/>
            <a:ext cx="4404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348616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C3AF1C21-094C-4740-96F4-EF57372D0AA0}"/>
              </a:ext>
            </a:extLst>
          </p:cNvPr>
          <p:cNvPicPr>
            <a:picLocks noChangeAspect="1"/>
          </p:cNvPicPr>
          <p:nvPr userDrawn="1"/>
        </p:nvPicPr>
        <p:blipFill>
          <a:blip r:embed="rId2"/>
          <a:stretch>
            <a:fillRect/>
          </a:stretch>
        </p:blipFill>
        <p:spPr>
          <a:xfrm>
            <a:off x="699" y="0"/>
            <a:ext cx="9143301" cy="5143893"/>
          </a:xfrm>
          <a:prstGeom prst="rect">
            <a:avLst/>
          </a:prstGeom>
        </p:spPr>
      </p:pic>
      <p:pic>
        <p:nvPicPr>
          <p:cNvPr id="3" name="Picture 4" descr="Logo&#10;&#10;Description automatically generated">
            <a:extLst>
              <a:ext uri="{FF2B5EF4-FFF2-40B4-BE49-F238E27FC236}">
                <a16:creationId xmlns:a16="http://schemas.microsoft.com/office/drawing/2014/main" id="{754D4CA7-2D39-B04E-9E48-0E21674D3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56" y="467916"/>
            <a:ext cx="2401491"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a:extLst>
              <a:ext uri="{FF2B5EF4-FFF2-40B4-BE49-F238E27FC236}">
                <a16:creationId xmlns:a16="http://schemas.microsoft.com/office/drawing/2014/main" id="{98854F88-E3AC-9542-A333-B88EB8527737}"/>
              </a:ext>
            </a:extLst>
          </p:cNvPr>
          <p:cNvSpPr txBox="1">
            <a:spLocks noChangeArrowheads="1"/>
          </p:cNvSpPr>
          <p:nvPr/>
        </p:nvSpPr>
        <p:spPr bwMode="auto">
          <a:xfrm>
            <a:off x="2369344" y="3576638"/>
            <a:ext cx="4404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2627748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FE7D9BE-B23B-974B-B79F-A2166A952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7916"/>
            <a:ext cx="2387204"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27AB85E4-EE30-2244-8C61-FE2D56732033}"/>
              </a:ext>
            </a:extLst>
          </p:cNvPr>
          <p:cNvSpPr txBox="1">
            <a:spLocks noChangeArrowheads="1"/>
          </p:cNvSpPr>
          <p:nvPr/>
        </p:nvSpPr>
        <p:spPr bwMode="auto">
          <a:xfrm>
            <a:off x="2369344" y="3576638"/>
            <a:ext cx="4404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a:solidFill>
                  <a:schemeClr val="tx2"/>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341121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C634B83-3C79-5D49-80B8-39AA90C1C794}"/>
              </a:ext>
            </a:extLst>
          </p:cNvPr>
          <p:cNvPicPr>
            <a:picLocks noChangeAspect="1"/>
          </p:cNvPicPr>
          <p:nvPr userDrawn="1"/>
        </p:nvPicPr>
        <p:blipFill>
          <a:blip r:embed="rId2"/>
          <a:stretch>
            <a:fillRect/>
          </a:stretch>
        </p:blipFill>
        <p:spPr>
          <a:xfrm>
            <a:off x="699" y="0"/>
            <a:ext cx="9142602" cy="5143500"/>
          </a:xfrm>
          <a:prstGeom prst="rect">
            <a:avLst/>
          </a:prstGeom>
        </p:spPr>
      </p:pic>
      <p:sp>
        <p:nvSpPr>
          <p:cNvPr id="2" name="Title 1"/>
          <p:cNvSpPr>
            <a:spLocks noGrp="1"/>
          </p:cNvSpPr>
          <p:nvPr>
            <p:ph type="ctrTitle"/>
          </p:nvPr>
        </p:nvSpPr>
        <p:spPr>
          <a:xfrm>
            <a:off x="1143000" y="3809172"/>
            <a:ext cx="6858000" cy="529259"/>
          </a:xfrm>
        </p:spPr>
        <p:txBody>
          <a:bodyPr anchor="b"/>
          <a:lstStyle>
            <a:lvl1pPr algn="ctr">
              <a:defRPr sz="3000" b="0" i="0" spc="22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1616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descr="Graphical user interface, logo&#10;&#10;Description automatically generated">
            <a:extLst>
              <a:ext uri="{FF2B5EF4-FFF2-40B4-BE49-F238E27FC236}">
                <a16:creationId xmlns:a16="http://schemas.microsoft.com/office/drawing/2014/main" id="{6D3985E9-4CE6-DB4D-A24B-8CE2DAB65686}"/>
              </a:ext>
            </a:extLst>
          </p:cNvPr>
          <p:cNvPicPr>
            <a:picLocks noChangeAspect="1"/>
          </p:cNvPicPr>
          <p:nvPr userDrawn="1"/>
        </p:nvPicPr>
        <p:blipFill>
          <a:blip r:embed="rId2"/>
          <a:stretch>
            <a:fillRect/>
          </a:stretch>
        </p:blipFill>
        <p:spPr>
          <a:xfrm>
            <a:off x="698" y="0"/>
            <a:ext cx="9142603" cy="5143500"/>
          </a:xfrm>
          <a:prstGeom prst="rect">
            <a:avLst/>
          </a:prstGeom>
        </p:spPr>
      </p:pic>
      <p:sp>
        <p:nvSpPr>
          <p:cNvPr id="2" name="Title 1"/>
          <p:cNvSpPr>
            <a:spLocks noGrp="1"/>
          </p:cNvSpPr>
          <p:nvPr>
            <p:ph type="ctrTitle"/>
          </p:nvPr>
        </p:nvSpPr>
        <p:spPr>
          <a:xfrm>
            <a:off x="1143000" y="2983982"/>
            <a:ext cx="6858000" cy="529259"/>
          </a:xfrm>
        </p:spPr>
        <p:txBody>
          <a:bodyPr anchor="b"/>
          <a:lstStyle>
            <a:lvl1pPr algn="ctr">
              <a:defRPr sz="3000" b="0" i="0" spc="22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0" name="Text Placeholder 14">
            <a:extLst>
              <a:ext uri="{FF2B5EF4-FFF2-40B4-BE49-F238E27FC236}">
                <a16:creationId xmlns:a16="http://schemas.microsoft.com/office/drawing/2014/main" id="{6591DE84-42DC-D04C-9533-6BF90DDC484C}"/>
              </a:ext>
            </a:extLst>
          </p:cNvPr>
          <p:cNvSpPr>
            <a:spLocks noGrp="1"/>
          </p:cNvSpPr>
          <p:nvPr>
            <p:ph type="body" sz="quarter" idx="10" hasCustomPrompt="1"/>
          </p:nvPr>
        </p:nvSpPr>
        <p:spPr>
          <a:xfrm>
            <a:off x="1308100" y="3665538"/>
            <a:ext cx="6638925" cy="554037"/>
          </a:xfrm>
        </p:spPr>
        <p:txBody>
          <a:bodyPr/>
          <a:lstStyle>
            <a:lvl1pPr marL="0" indent="0" algn="ctr">
              <a:buNone/>
              <a:defRPr sz="2400" spc="300">
                <a:solidFill>
                  <a:schemeClr val="bg1"/>
                </a:solidFill>
              </a:defRPr>
            </a:lvl1pPr>
          </a:lstStyle>
          <a:p>
            <a:pPr lvl="0"/>
            <a:r>
              <a:rPr lang="en-US"/>
              <a:t>Presenter Name | Date</a:t>
            </a:r>
          </a:p>
        </p:txBody>
      </p:sp>
      <p:sp>
        <p:nvSpPr>
          <p:cNvPr id="11" name="Text Placeholder 14">
            <a:extLst>
              <a:ext uri="{FF2B5EF4-FFF2-40B4-BE49-F238E27FC236}">
                <a16:creationId xmlns:a16="http://schemas.microsoft.com/office/drawing/2014/main" id="{DA18F698-4EF5-3044-B74C-34D33D281FFE}"/>
              </a:ext>
            </a:extLst>
          </p:cNvPr>
          <p:cNvSpPr>
            <a:spLocks noGrp="1"/>
          </p:cNvSpPr>
          <p:nvPr>
            <p:ph type="body" sz="quarter" idx="11" hasCustomPrompt="1"/>
          </p:nvPr>
        </p:nvSpPr>
        <p:spPr>
          <a:xfrm>
            <a:off x="1308100" y="4312309"/>
            <a:ext cx="6638925" cy="554037"/>
          </a:xfrm>
        </p:spPr>
        <p:txBody>
          <a:bodyPr/>
          <a:lstStyle>
            <a:lvl1pPr marL="0" indent="0" algn="ctr">
              <a:buNone/>
              <a:defRPr sz="2400" spc="300">
                <a:solidFill>
                  <a:schemeClr val="bg1"/>
                </a:solidFill>
              </a:defRPr>
            </a:lvl1pPr>
          </a:lstStyle>
          <a:p>
            <a:pPr lvl="0"/>
            <a:r>
              <a:rPr lang="en-US"/>
              <a:t>Audience</a:t>
            </a:r>
          </a:p>
        </p:txBody>
      </p:sp>
    </p:spTree>
    <p:extLst>
      <p:ext uri="{BB962C8B-B14F-4D97-AF65-F5344CB8AC3E}">
        <p14:creationId xmlns:p14="http://schemas.microsoft.com/office/powerpoint/2010/main" val="377058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7FB35BE2-4069-6C48-899D-9D742F09B5EA}"/>
              </a:ext>
            </a:extLst>
          </p:cNvPr>
          <p:cNvPicPr>
            <a:picLocks noChangeAspect="1"/>
          </p:cNvPicPr>
          <p:nvPr userDrawn="1"/>
        </p:nvPicPr>
        <p:blipFill>
          <a:blip r:embed="rId2"/>
          <a:stretch>
            <a:fillRect/>
          </a:stretch>
        </p:blipFill>
        <p:spPr>
          <a:xfrm>
            <a:off x="699" y="0"/>
            <a:ext cx="9143301" cy="5143893"/>
          </a:xfrm>
          <a:prstGeom prst="rect">
            <a:avLst/>
          </a:prstGeom>
        </p:spPr>
      </p:pic>
      <p:pic>
        <p:nvPicPr>
          <p:cNvPr id="4" name="Picture 4" descr="Logo&#10;&#10;Description automatically generated">
            <a:extLst>
              <a:ext uri="{FF2B5EF4-FFF2-40B4-BE49-F238E27FC236}">
                <a16:creationId xmlns:a16="http://schemas.microsoft.com/office/drawing/2014/main" id="{474BF14B-4D4B-D844-A3D9-BAB7153B3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56" y="467916"/>
            <a:ext cx="2401491"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809172"/>
            <a:ext cx="6858000" cy="529259"/>
          </a:xfrm>
        </p:spPr>
        <p:txBody>
          <a:bodyPr anchor="b"/>
          <a:lstStyle>
            <a:lvl1pPr algn="ctr">
              <a:defRPr sz="3000" b="0" i="0" spc="22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8892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9EC98D1-6389-E040-A884-1A805C995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7916"/>
            <a:ext cx="2387204"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809172"/>
            <a:ext cx="6858000" cy="529259"/>
          </a:xfrm>
        </p:spPr>
        <p:txBody>
          <a:bodyPr anchor="b"/>
          <a:lstStyle>
            <a:lvl1pPr algn="ctr">
              <a:defRPr sz="3000" b="0" i="0" spc="2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22075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0A74755-52E8-CD45-A666-6673CD57DF77}"/>
              </a:ext>
            </a:extLst>
          </p:cNvPr>
          <p:cNvPicPr>
            <a:picLocks noChangeAspect="1"/>
          </p:cNvPicPr>
          <p:nvPr userDrawn="1"/>
        </p:nvPicPr>
        <p:blipFill>
          <a:blip r:embed="rId2"/>
          <a:stretch>
            <a:fillRect/>
          </a:stretch>
        </p:blipFill>
        <p:spPr>
          <a:xfrm>
            <a:off x="699" y="0"/>
            <a:ext cx="9143301" cy="5143893"/>
          </a:xfrm>
          <a:prstGeom prst="rect">
            <a:avLst/>
          </a:prstGeom>
        </p:spPr>
      </p:pic>
      <p:sp>
        <p:nvSpPr>
          <p:cNvPr id="2" name="Title 1"/>
          <p:cNvSpPr>
            <a:spLocks noGrp="1"/>
          </p:cNvSpPr>
          <p:nvPr>
            <p:ph type="ctrTitle"/>
          </p:nvPr>
        </p:nvSpPr>
        <p:spPr>
          <a:xfrm>
            <a:off x="1143000" y="2307121"/>
            <a:ext cx="6858000" cy="529259"/>
          </a:xfrm>
        </p:spPr>
        <p:txBody>
          <a:bodyPr anchor="b"/>
          <a:lstStyle>
            <a:lvl1pPr algn="ctr">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1131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733CBFE-7064-2840-97F0-CB67C449ED34}"/>
              </a:ext>
            </a:extLst>
          </p:cNvPr>
          <p:cNvPicPr>
            <a:picLocks noChangeAspect="1"/>
          </p:cNvPicPr>
          <p:nvPr userDrawn="1"/>
        </p:nvPicPr>
        <p:blipFill>
          <a:blip r:embed="rId2"/>
          <a:stretch>
            <a:fillRect/>
          </a:stretch>
        </p:blipFill>
        <p:spPr>
          <a:xfrm>
            <a:off x="0" y="-393"/>
            <a:ext cx="9143301" cy="5143893"/>
          </a:xfrm>
          <a:prstGeom prst="rect">
            <a:avLst/>
          </a:prstGeom>
        </p:spPr>
      </p:pic>
      <p:sp>
        <p:nvSpPr>
          <p:cNvPr id="2" name="Title 1"/>
          <p:cNvSpPr>
            <a:spLocks noGrp="1"/>
          </p:cNvSpPr>
          <p:nvPr>
            <p:ph type="ctrTitle"/>
          </p:nvPr>
        </p:nvSpPr>
        <p:spPr>
          <a:xfrm>
            <a:off x="1143000" y="2307121"/>
            <a:ext cx="6858000" cy="529259"/>
          </a:xfrm>
        </p:spPr>
        <p:txBody>
          <a:bodyPr anchor="b"/>
          <a:lstStyle>
            <a:lvl1pPr algn="ctr">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33125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F5AC7D2-7251-364D-9BC1-583351457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07121"/>
            <a:ext cx="6858000" cy="529259"/>
          </a:xfrm>
        </p:spPr>
        <p:txBody>
          <a:bodyPr anchor="b"/>
          <a:lstStyle>
            <a:lvl1pPr algn="ctr">
              <a:defRPr sz="30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021630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5.pn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040180-992D-E744-B390-1BC5177C3C56}"/>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D1170F-11D0-D54C-A9CD-093D31C54660}"/>
              </a:ext>
            </a:extLst>
          </p:cNvPr>
          <p:cNvSpPr>
            <a:spLocks noGrp="1" noChangeArrowheads="1"/>
          </p:cNvSpPr>
          <p:nvPr>
            <p:ph type="body" idx="1"/>
          </p:nvPr>
        </p:nvSpPr>
        <p:spPr bwMode="auto">
          <a:xfrm>
            <a:off x="628650" y="1369219"/>
            <a:ext cx="7886700" cy="299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0" r:id="rId1"/>
    <p:sldLayoutId id="2147483776" r:id="rId2"/>
    <p:sldLayoutId id="2147483773" r:id="rId3"/>
    <p:sldLayoutId id="2147483775" r:id="rId4"/>
    <p:sldLayoutId id="2147483751" r:id="rId5"/>
    <p:sldLayoutId id="2147483752" r:id="rId6"/>
  </p:sldLayoutIdLst>
  <p:txStyles>
    <p:titleStyle>
      <a:lvl1pPr algn="l" rtl="0" eaLnBrk="1" fontAlgn="base" hangingPunct="1">
        <a:lnSpc>
          <a:spcPct val="90000"/>
        </a:lnSpc>
        <a:spcBef>
          <a:spcPct val="0"/>
        </a:spcBef>
        <a:spcAft>
          <a:spcPct val="0"/>
        </a:spcAft>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29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6858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0287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13716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5FA711F-D7F6-0A43-B770-911A76850EE1}"/>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CA8D9E0-E294-B34F-924F-A5777EC27DB6}"/>
              </a:ext>
            </a:extLst>
          </p:cNvPr>
          <p:cNvSpPr>
            <a:spLocks noGrp="1" noChangeArrowheads="1"/>
          </p:cNvSpPr>
          <p:nvPr>
            <p:ph type="body" idx="1"/>
          </p:nvPr>
        </p:nvSpPr>
        <p:spPr bwMode="auto">
          <a:xfrm>
            <a:off x="628650" y="1369219"/>
            <a:ext cx="7886700" cy="299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3" r:id="rId1"/>
    <p:sldLayoutId id="2147483772" r:id="rId2"/>
    <p:sldLayoutId id="2147483754" r:id="rId3"/>
    <p:sldLayoutId id="2147483755" r:id="rId4"/>
    <p:sldLayoutId id="2147483756" r:id="rId5"/>
    <p:sldLayoutId id="2147483757" r:id="rId6"/>
  </p:sldLayoutIdLst>
  <p:txStyles>
    <p:titleStyle>
      <a:lvl1pPr algn="l" rtl="0" fontAlgn="base">
        <a:lnSpc>
          <a:spcPct val="90000"/>
        </a:lnSpc>
        <a:spcBef>
          <a:spcPct val="0"/>
        </a:spcBef>
        <a:spcAft>
          <a:spcPct val="0"/>
        </a:spcAft>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29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6858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0287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1371600" algn="l" rtl="0" eaLnBrk="1" fontAlgn="base" hangingPunct="1">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50BF370-1B53-DF4E-BA5C-691A801420D7}"/>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4" name="Picture 3" descr="Shape, rectangle&#10;&#10;Description automatically generated">
            <a:extLst>
              <a:ext uri="{FF2B5EF4-FFF2-40B4-BE49-F238E27FC236}">
                <a16:creationId xmlns:a16="http://schemas.microsoft.com/office/drawing/2014/main" id="{066699BB-3DC8-EE4A-AE7C-D5D2115A3772}"/>
              </a:ext>
            </a:extLst>
          </p:cNvPr>
          <p:cNvPicPr>
            <a:picLocks noChangeAspect="1"/>
          </p:cNvPicPr>
          <p:nvPr userDrawn="1"/>
        </p:nvPicPr>
        <p:blipFill>
          <a:blip r:embed="rId7"/>
          <a:stretch>
            <a:fillRect/>
          </a:stretch>
        </p:blipFill>
        <p:spPr>
          <a:xfrm>
            <a:off x="699" y="0"/>
            <a:ext cx="9143301" cy="5143893"/>
          </a:xfrm>
          <a:prstGeom prst="rect">
            <a:avLst/>
          </a:prstGeom>
        </p:spPr>
      </p:pic>
      <p:sp>
        <p:nvSpPr>
          <p:cNvPr id="3075" name="Text Placeholder 2">
            <a:extLst>
              <a:ext uri="{FF2B5EF4-FFF2-40B4-BE49-F238E27FC236}">
                <a16:creationId xmlns:a16="http://schemas.microsoft.com/office/drawing/2014/main" id="{60551C3F-C40D-0546-90B4-6875C6F473C4}"/>
              </a:ext>
            </a:extLst>
          </p:cNvPr>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lgn="l" rtl="0" eaLnBrk="0" fontAlgn="base" hangingPunct="0">
        <a:lnSpc>
          <a:spcPct val="90000"/>
        </a:lnSpc>
        <a:spcBef>
          <a:spcPct val="0"/>
        </a:spcBef>
        <a:spcAft>
          <a:spcPct val="0"/>
        </a:spcAft>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29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6858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0287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13716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3A7B72E8-F8F6-9B4E-91BC-C294B8DBE6AE}"/>
              </a:ext>
            </a:extLst>
          </p:cNvPr>
          <p:cNvPicPr>
            <a:picLocks noChangeAspect="1"/>
          </p:cNvPicPr>
          <p:nvPr userDrawn="1"/>
        </p:nvPicPr>
        <p:blipFill>
          <a:blip r:embed="rId10"/>
          <a:stretch>
            <a:fillRect/>
          </a:stretch>
        </p:blipFill>
        <p:spPr>
          <a:xfrm>
            <a:off x="0" y="0"/>
            <a:ext cx="9143301" cy="5143893"/>
          </a:xfrm>
          <a:prstGeom prst="rect">
            <a:avLst/>
          </a:prstGeom>
        </p:spPr>
      </p:pic>
      <p:sp>
        <p:nvSpPr>
          <p:cNvPr id="4098" name="Title Placeholder 1">
            <a:extLst>
              <a:ext uri="{FF2B5EF4-FFF2-40B4-BE49-F238E27FC236}">
                <a16:creationId xmlns:a16="http://schemas.microsoft.com/office/drawing/2014/main" id="{FC572F2B-401D-3C45-AA36-85C8C4E61CB8}"/>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7C76012-DD14-AC4D-BF1B-F942C135FCAC}"/>
              </a:ext>
            </a:extLst>
          </p:cNvPr>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77" r:id="rId7"/>
    <p:sldLayoutId id="2147483778" r:id="rId8"/>
  </p:sldLayoutIdLst>
  <p:txStyles>
    <p:titleStyle>
      <a:lvl1pPr algn="l" rtl="0" eaLnBrk="0" fontAlgn="base" hangingPunct="0">
        <a:lnSpc>
          <a:spcPct val="90000"/>
        </a:lnSpc>
        <a:spcBef>
          <a:spcPct val="0"/>
        </a:spcBef>
        <a:spcAft>
          <a:spcPct val="0"/>
        </a:spcAft>
        <a:defRPr sz="3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29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6858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0287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13716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E29BCCC3-A45E-0D40-A18D-D9CCA5930DD6}"/>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7B240827-4D17-3A4E-BB18-7F0D7D0CD561}"/>
              </a:ext>
            </a:extLst>
          </p:cNvPr>
          <p:cNvSpPr>
            <a:spLocks noGrp="1" noChangeArrowheads="1"/>
          </p:cNvSpPr>
          <p:nvPr>
            <p:ph type="body" idx="1"/>
          </p:nvPr>
        </p:nvSpPr>
        <p:spPr bwMode="auto">
          <a:xfrm>
            <a:off x="628650" y="1369219"/>
            <a:ext cx="7886700" cy="299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9" r:id="rId1"/>
    <p:sldLayoutId id="2147483774" r:id="rId2"/>
    <p:sldLayoutId id="2147483770" r:id="rId3"/>
    <p:sldLayoutId id="2147483771" r:id="rId4"/>
  </p:sldLayoutIdLst>
  <p:txStyles>
    <p:titleStyle>
      <a:lvl1pPr algn="l" rtl="0" eaLnBrk="0" fontAlgn="base" hangingPunct="0">
        <a:lnSpc>
          <a:spcPct val="90000"/>
        </a:lnSpc>
        <a:spcBef>
          <a:spcPct val="0"/>
        </a:spcBef>
        <a:spcAft>
          <a:spcPct val="0"/>
        </a:spcAft>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29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6858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0287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13716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ideo" Target="https://www.youtube.com/embed/HAAA-SbWNIQ?feature=oembed"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hyperlink" Target="https://tinyurl.com/cuesta-ccap-canva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tinyurl.com/ccap-feedback10" TargetMode="External"/><Relationship Id="rId7" Type="http://schemas.openxmlformats.org/officeDocument/2006/relationships/hyperlink" Target="mailto:mario_espinozakulick@cuesta.edu"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mailto:kristina_vastine@cuesta.edu" TargetMode="External"/><Relationship Id="rId5" Type="http://schemas.openxmlformats.org/officeDocument/2006/relationships/hyperlink" Target="mailto:tasha_williams@cuesta.edu" TargetMode="External"/><Relationship Id="rId4" Type="http://schemas.openxmlformats.org/officeDocument/2006/relationships/hyperlink" Target="mailto:gina_barbosa@cuesta.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ideo" Target="https://www.youtube.com/embed/rl0QupkgDyY?feature=oembed" TargetMode="External"/><Relationship Id="rId5" Type="http://schemas.openxmlformats.org/officeDocument/2006/relationships/hyperlink" Target="https://ccrc.tc.columbia.edu/publications/postsecondary-outcomes-dual-enrollment-national-state.html"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escholarship.org/uc/item/8682z75j" TargetMode="External"/><Relationship Id="rId2" Type="http://schemas.openxmlformats.org/officeDocument/2006/relationships/hyperlink" Target="https://ebrary.net/178426/education/ganas_praxis_cultural_responsiveness_latinxao_higher_education_success" TargetMode="External"/><Relationship Id="rId1" Type="http://schemas.openxmlformats.org/officeDocument/2006/relationships/slideLayout" Target="../slideLayouts/slideLayout18.xml"/><Relationship Id="rId6" Type="http://schemas.openxmlformats.org/officeDocument/2006/relationships/hyperlink" Target="https://doi.org/10.1080/1361332052000341006" TargetMode="External"/><Relationship Id="rId5" Type="http://schemas.openxmlformats.org/officeDocument/2006/relationships/hyperlink" Target="https://archive.org/details/manufacturinghop0000stan/page/n7/mode/2up" TargetMode="External"/><Relationship Id="rId4" Type="http://schemas.openxmlformats.org/officeDocument/2006/relationships/hyperlink" Target="https://doi.org/10.1002/cc.2059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www.leginfo.ca.gov/pub/15-16/bill/asm/ab_0251-0300/ab_288_bill_20151008_chaptered.htm#:~:text=This%20bill%20would%20authorize%20the%20governing%20board%20of,high%20school%20pupils%20achieve%20college%20and%20career%20readiness."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hyperlink" Target="https://legiscan.com/CA/text/SB1244/id/2930755" TargetMode="External"/><Relationship Id="rId4" Type="http://schemas.openxmlformats.org/officeDocument/2006/relationships/hyperlink" Target="https://legiscan.com/CA/text/AB30/id/205590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hyperlink" Target="https://apstudents.collegeboard.org/about-ap-scores/score-distributions"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cuesta.edu/admissionsaid/apply/studenttype/dualenroll.html"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08A8-0539-4C1D-B633-43A33509E75A}"/>
              </a:ext>
            </a:extLst>
          </p:cNvPr>
          <p:cNvSpPr>
            <a:spLocks noGrp="1"/>
          </p:cNvSpPr>
          <p:nvPr>
            <p:ph type="ctrTitle"/>
          </p:nvPr>
        </p:nvSpPr>
        <p:spPr>
          <a:xfrm>
            <a:off x="1143000" y="3732136"/>
            <a:ext cx="6858000" cy="899961"/>
          </a:xfrm>
        </p:spPr>
        <p:txBody>
          <a:bodyPr/>
          <a:lstStyle/>
          <a:p>
            <a:r>
              <a:rPr lang="en-US" sz="2500" dirty="0">
                <a:latin typeface="Open Sans"/>
                <a:ea typeface="Open Sans"/>
                <a:cs typeface="Open Sans"/>
              </a:rPr>
              <a:t>Dual and Ghouls: Challenges and Opportunities for</a:t>
            </a:r>
            <a:endParaRPr lang="en-US" sz="2500" dirty="0"/>
          </a:p>
          <a:p>
            <a:r>
              <a:rPr lang="en-US" sz="2500" dirty="0">
                <a:latin typeface="Open Sans"/>
                <a:ea typeface="Open Sans"/>
                <a:cs typeface="Open Sans"/>
              </a:rPr>
              <a:t>Dual Enrollment Student Success</a:t>
            </a:r>
            <a:endParaRPr lang="en-US" sz="2500" dirty="0"/>
          </a:p>
        </p:txBody>
      </p:sp>
      <p:pic>
        <p:nvPicPr>
          <p:cNvPr id="4" name="Picture 3" descr="A close-up of a logo&#10;&#10;AI-generated content may be incorrect.">
            <a:extLst>
              <a:ext uri="{FF2B5EF4-FFF2-40B4-BE49-F238E27FC236}">
                <a16:creationId xmlns:a16="http://schemas.microsoft.com/office/drawing/2014/main" id="{B427068D-5985-5A56-8E5D-A619E2BC745D}"/>
              </a:ext>
            </a:extLst>
          </p:cNvPr>
          <p:cNvPicPr>
            <a:picLocks noChangeAspect="1"/>
          </p:cNvPicPr>
          <p:nvPr/>
        </p:nvPicPr>
        <p:blipFill>
          <a:blip r:embed="rId3"/>
          <a:stretch>
            <a:fillRect/>
          </a:stretch>
        </p:blipFill>
        <p:spPr>
          <a:xfrm>
            <a:off x="-41668" y="437078"/>
            <a:ext cx="9227336" cy="2306834"/>
          </a:xfrm>
          <a:prstGeom prst="rect">
            <a:avLst/>
          </a:prstGeom>
        </p:spPr>
      </p:pic>
    </p:spTree>
    <p:extLst>
      <p:ext uri="{BB962C8B-B14F-4D97-AF65-F5344CB8AC3E}">
        <p14:creationId xmlns:p14="http://schemas.microsoft.com/office/powerpoint/2010/main" val="71162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8A66-4935-5674-553E-F46774F25DA0}"/>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a:solidFill>
                  <a:schemeClr val="bg1"/>
                </a:solidFill>
              </a:rPr>
              <a:t>CCAP Promotional Video</a:t>
            </a:r>
            <a:endParaRPr lang="en-US" sz="3000">
              <a:solidFill>
                <a:schemeClr val="bg1"/>
              </a:solidFill>
              <a:ea typeface="Calibri"/>
              <a:cs typeface="Calibri"/>
            </a:endParaRPr>
          </a:p>
        </p:txBody>
      </p:sp>
      <p:pic>
        <p:nvPicPr>
          <p:cNvPr id="4" name="Online Media 3" title="Cuesta College's College and Career Access Pathways (CCAP) Program &amp; Dual Enrollment">
            <a:hlinkClick r:id="" action="ppaction://media"/>
            <a:extLst>
              <a:ext uri="{FF2B5EF4-FFF2-40B4-BE49-F238E27FC236}">
                <a16:creationId xmlns:a16="http://schemas.microsoft.com/office/drawing/2014/main" id="{AFD1B1D6-8573-CBE5-44EF-A7179D728F74}"/>
              </a:ext>
            </a:extLst>
          </p:cNvPr>
          <p:cNvPicPr>
            <a:picLocks noGrp="1" noRot="1" noChangeAspect="1"/>
          </p:cNvPicPr>
          <p:nvPr>
            <p:ph idx="1"/>
            <a:videoFile r:link="rId1"/>
          </p:nvPr>
        </p:nvPicPr>
        <p:blipFill>
          <a:blip r:embed="rId4"/>
          <a:stretch>
            <a:fillRect/>
          </a:stretch>
        </p:blipFill>
        <p:spPr>
          <a:xfrm>
            <a:off x="2104510" y="1069632"/>
            <a:ext cx="4931301" cy="3208527"/>
          </a:xfrm>
        </p:spPr>
      </p:pic>
    </p:spTree>
    <p:extLst>
      <p:ext uri="{BB962C8B-B14F-4D97-AF65-F5344CB8AC3E}">
        <p14:creationId xmlns:p14="http://schemas.microsoft.com/office/powerpoint/2010/main" val="26251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C62A-1EAC-D4C6-E841-075FD0A572A9}"/>
              </a:ext>
            </a:extLst>
          </p:cNvPr>
          <p:cNvSpPr>
            <a:spLocks noGrp="1"/>
          </p:cNvSpPr>
          <p:nvPr>
            <p:ph type="title"/>
          </p:nvPr>
        </p:nvSpPr>
        <p:spPr/>
        <p:txBody>
          <a:bodyPr/>
          <a:lstStyle/>
          <a:p>
            <a:r>
              <a:rPr lang="en-US">
                <a:latin typeface="Open Sans"/>
                <a:ea typeface="Open Sans"/>
                <a:cs typeface="Open Sans"/>
              </a:rPr>
              <a:t>CCAP Models</a:t>
            </a:r>
            <a:endParaRPr lang="en-US"/>
          </a:p>
        </p:txBody>
      </p:sp>
      <p:sp>
        <p:nvSpPr>
          <p:cNvPr id="5" name="Text Placeholder 4">
            <a:extLst>
              <a:ext uri="{FF2B5EF4-FFF2-40B4-BE49-F238E27FC236}">
                <a16:creationId xmlns:a16="http://schemas.microsoft.com/office/drawing/2014/main" id="{9D910BDE-D67D-ED06-B8A3-CD61C50A06C4}"/>
              </a:ext>
            </a:extLst>
          </p:cNvPr>
          <p:cNvSpPr>
            <a:spLocks noGrp="1"/>
          </p:cNvSpPr>
          <p:nvPr>
            <p:ph type="body" sz="quarter" idx="3"/>
          </p:nvPr>
        </p:nvSpPr>
        <p:spPr/>
        <p:txBody>
          <a:bodyPr/>
          <a:lstStyle/>
          <a:p>
            <a:r>
              <a:rPr lang="en-US">
                <a:latin typeface="Open Sans"/>
                <a:ea typeface="Open Sans"/>
                <a:cs typeface="Open Sans"/>
              </a:rPr>
              <a:t>Cuesta Led (15%)</a:t>
            </a:r>
            <a:endParaRPr lang="en-US"/>
          </a:p>
        </p:txBody>
      </p:sp>
      <p:sp>
        <p:nvSpPr>
          <p:cNvPr id="3" name="Text Placeholder 2">
            <a:extLst>
              <a:ext uri="{FF2B5EF4-FFF2-40B4-BE49-F238E27FC236}">
                <a16:creationId xmlns:a16="http://schemas.microsoft.com/office/drawing/2014/main" id="{76FA9081-8095-9984-C978-2562F1937D09}"/>
              </a:ext>
            </a:extLst>
          </p:cNvPr>
          <p:cNvSpPr>
            <a:spLocks noGrp="1"/>
          </p:cNvSpPr>
          <p:nvPr>
            <p:ph type="body" idx="1"/>
          </p:nvPr>
        </p:nvSpPr>
        <p:spPr/>
        <p:txBody>
          <a:bodyPr/>
          <a:lstStyle/>
          <a:p>
            <a:r>
              <a:rPr lang="en-US">
                <a:latin typeface="Open Sans"/>
                <a:ea typeface="Open Sans"/>
                <a:cs typeface="Open Sans"/>
              </a:rPr>
              <a:t>HS Teacher Led (85%)</a:t>
            </a:r>
            <a:endParaRPr lang="en-US"/>
          </a:p>
        </p:txBody>
      </p:sp>
      <p:sp>
        <p:nvSpPr>
          <p:cNvPr id="4" name="Content Placeholder 3">
            <a:extLst>
              <a:ext uri="{FF2B5EF4-FFF2-40B4-BE49-F238E27FC236}">
                <a16:creationId xmlns:a16="http://schemas.microsoft.com/office/drawing/2014/main" id="{453585E2-A1AE-6D88-07D7-2128D468151E}"/>
              </a:ext>
            </a:extLst>
          </p:cNvPr>
          <p:cNvSpPr>
            <a:spLocks noGrp="1"/>
          </p:cNvSpPr>
          <p:nvPr>
            <p:ph sz="half" idx="2"/>
          </p:nvPr>
        </p:nvSpPr>
        <p:spPr/>
        <p:txBody>
          <a:bodyPr/>
          <a:lstStyle/>
          <a:p>
            <a:r>
              <a:rPr lang="en-US" sz="1600">
                <a:latin typeface="Open Sans"/>
                <a:ea typeface="Open Sans"/>
                <a:cs typeface="Open Sans"/>
              </a:rPr>
              <a:t>High School Teacher meets Minimum Qualifications and is the Instructor of Record </a:t>
            </a:r>
            <a:endParaRPr lang="en-US" sz="1600"/>
          </a:p>
          <a:p>
            <a:pPr lvl="1"/>
            <a:r>
              <a:rPr lang="en-US" sz="1200">
                <a:latin typeface="Open Sans"/>
                <a:ea typeface="Open Sans"/>
                <a:cs typeface="Open Sans"/>
              </a:rPr>
              <a:t>Submit Course Syllabus</a:t>
            </a:r>
            <a:endParaRPr lang="en-US" sz="1200"/>
          </a:p>
          <a:p>
            <a:pPr lvl="1"/>
            <a:r>
              <a:rPr lang="en-US" sz="1200">
                <a:latin typeface="Open Sans"/>
                <a:ea typeface="Open Sans"/>
                <a:cs typeface="Open Sans"/>
              </a:rPr>
              <a:t>Submit Census Roster</a:t>
            </a:r>
          </a:p>
          <a:p>
            <a:pPr lvl="1"/>
            <a:r>
              <a:rPr lang="en-US" sz="1200">
                <a:latin typeface="Open Sans"/>
                <a:ea typeface="Open Sans"/>
                <a:cs typeface="Open Sans"/>
              </a:rPr>
              <a:t>Submit Grades</a:t>
            </a:r>
          </a:p>
          <a:p>
            <a:pPr lvl="1"/>
            <a:r>
              <a:rPr lang="en-US" sz="1200">
                <a:latin typeface="Open Sans"/>
                <a:ea typeface="Open Sans"/>
                <a:cs typeface="Open Sans"/>
              </a:rPr>
              <a:t>CCAP Enrollment Support</a:t>
            </a:r>
          </a:p>
          <a:p>
            <a:r>
              <a:rPr lang="en-US" sz="1600">
                <a:latin typeface="Open Sans"/>
                <a:ea typeface="Open Sans"/>
                <a:cs typeface="Open Sans"/>
              </a:rPr>
              <a:t>Instruction paid for by HS District</a:t>
            </a:r>
          </a:p>
          <a:p>
            <a:r>
              <a:rPr lang="en-US" sz="1600">
                <a:latin typeface="Open Sans"/>
                <a:ea typeface="Open Sans"/>
                <a:cs typeface="Open Sans"/>
              </a:rPr>
              <a:t>District and High School Teacher Stipend Model</a:t>
            </a:r>
            <a:endParaRPr lang="en-US" sz="1600"/>
          </a:p>
        </p:txBody>
      </p:sp>
      <p:sp>
        <p:nvSpPr>
          <p:cNvPr id="6" name="Content Placeholder 5">
            <a:extLst>
              <a:ext uri="{FF2B5EF4-FFF2-40B4-BE49-F238E27FC236}">
                <a16:creationId xmlns:a16="http://schemas.microsoft.com/office/drawing/2014/main" id="{9FCE80BD-1B7E-5E99-3CF5-99D89A54B1DD}"/>
              </a:ext>
            </a:extLst>
          </p:cNvPr>
          <p:cNvSpPr>
            <a:spLocks noGrp="1"/>
          </p:cNvSpPr>
          <p:nvPr>
            <p:ph sz="quarter" idx="4"/>
          </p:nvPr>
        </p:nvSpPr>
        <p:spPr/>
        <p:txBody>
          <a:bodyPr/>
          <a:lstStyle/>
          <a:p>
            <a:r>
              <a:rPr lang="en-US" sz="1600">
                <a:latin typeface="Open Sans"/>
                <a:ea typeface="Open Sans"/>
                <a:cs typeface="Open Sans"/>
              </a:rPr>
              <a:t>Model began in Fall 2018</a:t>
            </a:r>
          </a:p>
          <a:p>
            <a:r>
              <a:rPr lang="en-US" sz="1600">
                <a:latin typeface="Open Sans"/>
                <a:ea typeface="Open Sans"/>
                <a:cs typeface="Open Sans"/>
              </a:rPr>
              <a:t>High School Teacher does not meet Minimum Qualifications</a:t>
            </a:r>
            <a:endParaRPr lang="en-US" sz="1600"/>
          </a:p>
          <a:p>
            <a:r>
              <a:rPr lang="en-US" sz="1600">
                <a:latin typeface="Open Sans"/>
                <a:ea typeface="Open Sans"/>
                <a:cs typeface="Open Sans"/>
              </a:rPr>
              <a:t>Instruction is delivered fully online </a:t>
            </a:r>
            <a:endParaRPr lang="en-US" sz="1600"/>
          </a:p>
          <a:p>
            <a:pPr lvl="1"/>
            <a:r>
              <a:rPr lang="en-US" sz="1200">
                <a:latin typeface="Open Sans"/>
                <a:ea typeface="Open Sans"/>
                <a:cs typeface="Open Sans"/>
              </a:rPr>
              <a:t>HS Teacher is added as 'Teacher' in Canvas Shell</a:t>
            </a:r>
            <a:endParaRPr lang="en-US" sz="1200"/>
          </a:p>
          <a:p>
            <a:pPr lvl="1"/>
            <a:r>
              <a:rPr lang="en-US" sz="1200">
                <a:latin typeface="Open Sans"/>
                <a:ea typeface="Open Sans"/>
                <a:cs typeface="Open Sans"/>
              </a:rPr>
              <a:t>Course Scheduled as 16-week, 18-week, or year-round (August to end of Spring term)</a:t>
            </a:r>
          </a:p>
          <a:p>
            <a:r>
              <a:rPr lang="en-US" sz="1600">
                <a:latin typeface="Open Sans"/>
                <a:ea typeface="Open Sans"/>
                <a:cs typeface="Open Sans"/>
              </a:rPr>
              <a:t>Instruction paid for by Community College District</a:t>
            </a:r>
            <a:endParaRPr lang="en-US" sz="1600"/>
          </a:p>
        </p:txBody>
      </p:sp>
    </p:spTree>
    <p:extLst>
      <p:ext uri="{BB962C8B-B14F-4D97-AF65-F5344CB8AC3E}">
        <p14:creationId xmlns:p14="http://schemas.microsoft.com/office/powerpoint/2010/main" val="115719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77203A-A9E1-A813-B76E-2484AFAE1600}"/>
              </a:ext>
            </a:extLst>
          </p:cNvPr>
          <p:cNvSpPr>
            <a:spLocks noGrp="1"/>
          </p:cNvSpPr>
          <p:nvPr>
            <p:ph type="ctrTitle"/>
          </p:nvPr>
        </p:nvSpPr>
        <p:spPr/>
        <p:txBody>
          <a:bodyPr/>
          <a:lstStyle/>
          <a:p>
            <a:r>
              <a:rPr lang="en-US" dirty="0">
                <a:latin typeface="Open Sans"/>
                <a:ea typeface="Open Sans"/>
                <a:cs typeface="Open Sans"/>
              </a:rPr>
              <a:t>High School Teacher Led CCAP:</a:t>
            </a:r>
            <a:br>
              <a:rPr lang="en-US" dirty="0"/>
            </a:br>
            <a:r>
              <a:rPr lang="en-US" dirty="0">
                <a:latin typeface="Open Sans"/>
                <a:ea typeface="Open Sans"/>
                <a:cs typeface="Open Sans"/>
              </a:rPr>
              <a:t>Student Evaluations</a:t>
            </a:r>
          </a:p>
        </p:txBody>
      </p:sp>
    </p:spTree>
    <p:extLst>
      <p:ext uri="{BB962C8B-B14F-4D97-AF65-F5344CB8AC3E}">
        <p14:creationId xmlns:p14="http://schemas.microsoft.com/office/powerpoint/2010/main" val="159277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document&#10;&#10;AI-generated content may be incorrect.">
            <a:extLst>
              <a:ext uri="{FF2B5EF4-FFF2-40B4-BE49-F238E27FC236}">
                <a16:creationId xmlns:a16="http://schemas.microsoft.com/office/drawing/2014/main" id="{2D7F9B83-3CDD-C396-6916-D7E96A1B7B82}"/>
              </a:ext>
            </a:extLst>
          </p:cNvPr>
          <p:cNvPicPr>
            <a:picLocks noChangeAspect="1"/>
          </p:cNvPicPr>
          <p:nvPr/>
        </p:nvPicPr>
        <p:blipFill>
          <a:blip r:embed="rId2"/>
          <a:srcRect t="3469" b="12411"/>
          <a:stretch>
            <a:fillRect/>
          </a:stretch>
        </p:blipFill>
        <p:spPr>
          <a:xfrm>
            <a:off x="1221551" y="89208"/>
            <a:ext cx="6656294" cy="4326673"/>
          </a:xfrm>
          <a:prstGeom prst="rect">
            <a:avLst/>
          </a:prstGeom>
        </p:spPr>
      </p:pic>
    </p:spTree>
    <p:extLst>
      <p:ext uri="{BB962C8B-B14F-4D97-AF65-F5344CB8AC3E}">
        <p14:creationId xmlns:p14="http://schemas.microsoft.com/office/powerpoint/2010/main" val="127467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DED80-31E5-5AC6-CAC0-C65563221D09}"/>
            </a:ext>
          </a:extLst>
        </p:cNvPr>
        <p:cNvGrpSpPr/>
        <p:nvPr/>
      </p:nvGrpSpPr>
      <p:grpSpPr>
        <a:xfrm>
          <a:off x="0" y="0"/>
          <a:ext cx="0" cy="0"/>
          <a:chOff x="0" y="0"/>
          <a:chExt cx="0" cy="0"/>
        </a:xfrm>
      </p:grpSpPr>
      <p:pic>
        <p:nvPicPr>
          <p:cNvPr id="4" name="Picture 3" descr="A close-up of a document&#10;&#10;AI-generated content may be incorrect.">
            <a:extLst>
              <a:ext uri="{FF2B5EF4-FFF2-40B4-BE49-F238E27FC236}">
                <a16:creationId xmlns:a16="http://schemas.microsoft.com/office/drawing/2014/main" id="{F16A5EC7-7A82-7B15-C89E-4D7AC854AFB4}"/>
              </a:ext>
            </a:extLst>
          </p:cNvPr>
          <p:cNvPicPr>
            <a:picLocks noChangeAspect="1"/>
          </p:cNvPicPr>
          <p:nvPr/>
        </p:nvPicPr>
        <p:blipFill>
          <a:blip r:embed="rId2"/>
          <a:srcRect t="5452" b="19644"/>
          <a:stretch>
            <a:fillRect/>
          </a:stretch>
        </p:blipFill>
        <p:spPr>
          <a:xfrm>
            <a:off x="4744793" y="298704"/>
            <a:ext cx="3974523" cy="3852672"/>
          </a:xfrm>
          <a:prstGeom prst="rect">
            <a:avLst/>
          </a:prstGeom>
        </p:spPr>
      </p:pic>
      <p:pic>
        <p:nvPicPr>
          <p:cNvPr id="6" name="Picture 5" descr="A document with text on it&#10;&#10;AI-generated content may be incorrect.">
            <a:extLst>
              <a:ext uri="{FF2B5EF4-FFF2-40B4-BE49-F238E27FC236}">
                <a16:creationId xmlns:a16="http://schemas.microsoft.com/office/drawing/2014/main" id="{E3B97366-1C77-F81C-264D-3EA25FD43CE8}"/>
              </a:ext>
            </a:extLst>
          </p:cNvPr>
          <p:cNvPicPr>
            <a:picLocks noChangeAspect="1"/>
          </p:cNvPicPr>
          <p:nvPr/>
        </p:nvPicPr>
        <p:blipFill>
          <a:blip r:embed="rId3"/>
          <a:srcRect b="38607"/>
          <a:stretch>
            <a:fillRect/>
          </a:stretch>
        </p:blipFill>
        <p:spPr>
          <a:xfrm>
            <a:off x="424684" y="646176"/>
            <a:ext cx="3974523" cy="3157728"/>
          </a:xfrm>
          <a:prstGeom prst="rect">
            <a:avLst/>
          </a:prstGeom>
        </p:spPr>
      </p:pic>
    </p:spTree>
    <p:extLst>
      <p:ext uri="{BB962C8B-B14F-4D97-AF65-F5344CB8AC3E}">
        <p14:creationId xmlns:p14="http://schemas.microsoft.com/office/powerpoint/2010/main" val="321935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C048-AA5C-CCDC-5216-DE3ECC2BF372}"/>
              </a:ext>
            </a:extLst>
          </p:cNvPr>
          <p:cNvSpPr>
            <a:spLocks noGrp="1"/>
          </p:cNvSpPr>
          <p:nvPr>
            <p:ph type="title"/>
          </p:nvPr>
        </p:nvSpPr>
        <p:spPr/>
        <p:txBody>
          <a:bodyPr/>
          <a:lstStyle/>
          <a:p>
            <a:r>
              <a:rPr lang="en-US">
                <a:latin typeface="Open Sans"/>
                <a:ea typeface="Open Sans"/>
                <a:cs typeface="Open Sans"/>
              </a:rPr>
              <a:t>Equity-Driven Strategies for Success</a:t>
            </a:r>
            <a:endParaRPr lang="en-US"/>
          </a:p>
        </p:txBody>
      </p:sp>
      <p:sp>
        <p:nvSpPr>
          <p:cNvPr id="3" name="Content Placeholder 2">
            <a:extLst>
              <a:ext uri="{FF2B5EF4-FFF2-40B4-BE49-F238E27FC236}">
                <a16:creationId xmlns:a16="http://schemas.microsoft.com/office/drawing/2014/main" id="{838FFB5A-DC38-6775-1ACC-B766B4F18559}"/>
              </a:ext>
            </a:extLst>
          </p:cNvPr>
          <p:cNvSpPr>
            <a:spLocks noGrp="1"/>
          </p:cNvSpPr>
          <p:nvPr>
            <p:ph sz="half" idx="1"/>
          </p:nvPr>
        </p:nvSpPr>
        <p:spPr>
          <a:xfrm>
            <a:off x="628650" y="1304521"/>
            <a:ext cx="4500832" cy="3130817"/>
          </a:xfrm>
        </p:spPr>
        <p:txBody>
          <a:bodyPr/>
          <a:lstStyle/>
          <a:p>
            <a:r>
              <a:rPr lang="en-US" sz="2400">
                <a:latin typeface="Open Sans"/>
                <a:ea typeface="Open Sans"/>
                <a:cs typeface="Open Sans"/>
              </a:rPr>
              <a:t>Recognize and Build on </a:t>
            </a:r>
            <a:r>
              <a:rPr lang="en-US" sz="2400">
                <a:solidFill>
                  <a:srgbClr val="FFFFFF"/>
                </a:solidFill>
                <a:latin typeface="Open Sans"/>
                <a:ea typeface="Open Sans"/>
                <a:cs typeface="Open Sans"/>
              </a:rPr>
              <a:t>Student Drive</a:t>
            </a:r>
            <a:endParaRPr lang="en-US">
              <a:solidFill>
                <a:srgbClr val="FFFFFF"/>
              </a:solidFill>
            </a:endParaRPr>
          </a:p>
          <a:p>
            <a:r>
              <a:rPr lang="en-US" sz="2400">
                <a:latin typeface="Open Sans"/>
                <a:ea typeface="Open Sans"/>
                <a:cs typeface="Open Sans"/>
              </a:rPr>
              <a:t>Connect Students to Supportive Adults and Peers</a:t>
            </a:r>
          </a:p>
          <a:p>
            <a:r>
              <a:rPr lang="en-US" sz="2400">
                <a:latin typeface="Open Sans"/>
                <a:ea typeface="Open Sans"/>
                <a:cs typeface="Open Sans"/>
              </a:rPr>
              <a:t>Make Curriculum Relevant and Useful</a:t>
            </a:r>
          </a:p>
          <a:p>
            <a:r>
              <a:rPr lang="en-US" sz="2400">
                <a:latin typeface="Open Sans"/>
                <a:ea typeface="Open Sans"/>
                <a:cs typeface="Open Sans"/>
              </a:rPr>
              <a:t>Help Students See the Bigger Picture</a:t>
            </a:r>
          </a:p>
        </p:txBody>
      </p:sp>
      <p:pic>
        <p:nvPicPr>
          <p:cNvPr id="9" name="Picture 8" descr="A diagram of a student drive&#10;&#10;AI-generated content may be incorrect.">
            <a:extLst>
              <a:ext uri="{FF2B5EF4-FFF2-40B4-BE49-F238E27FC236}">
                <a16:creationId xmlns:a16="http://schemas.microsoft.com/office/drawing/2014/main" id="{49F208CF-A7AB-AB1C-6E86-0812A29AF81D}"/>
              </a:ext>
            </a:extLst>
          </p:cNvPr>
          <p:cNvPicPr>
            <a:picLocks noChangeAspect="1"/>
          </p:cNvPicPr>
          <p:nvPr/>
        </p:nvPicPr>
        <p:blipFill>
          <a:blip r:embed="rId3"/>
          <a:stretch>
            <a:fillRect/>
          </a:stretch>
        </p:blipFill>
        <p:spPr>
          <a:xfrm>
            <a:off x="5326895" y="1137352"/>
            <a:ext cx="3396652" cy="3461350"/>
          </a:xfrm>
          <a:prstGeom prst="rect">
            <a:avLst/>
          </a:prstGeom>
        </p:spPr>
      </p:pic>
    </p:spTree>
    <p:extLst>
      <p:ext uri="{BB962C8B-B14F-4D97-AF65-F5344CB8AC3E}">
        <p14:creationId xmlns:p14="http://schemas.microsoft.com/office/powerpoint/2010/main" val="193544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C3D2-A04B-2061-96D0-34D98D733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9BC71-0D3B-9E6B-B40F-1D64C935626A}"/>
              </a:ext>
            </a:extLst>
          </p:cNvPr>
          <p:cNvSpPr>
            <a:spLocks noGrp="1"/>
          </p:cNvSpPr>
          <p:nvPr>
            <p:ph type="ctrTitle"/>
          </p:nvPr>
        </p:nvSpPr>
        <p:spPr>
          <a:xfrm>
            <a:off x="1143000" y="2058293"/>
            <a:ext cx="6858000" cy="1020391"/>
          </a:xfrm>
        </p:spPr>
        <p:txBody>
          <a:bodyPr vert="horz" wrap="square" lIns="91440" tIns="45720" rIns="91440" bIns="45720" numCol="1" anchor="ctr" anchorCtr="0" compatLnSpc="1">
            <a:prstTxWarp prst="textNoShape">
              <a:avLst/>
            </a:prstTxWarp>
          </a:bodyPr>
          <a:lstStyle/>
          <a:p>
            <a:r>
              <a:rPr lang="en-US" b="0" dirty="0">
                <a:latin typeface="Open Sans"/>
                <a:ea typeface="Open Sans"/>
                <a:cs typeface="Open Sans"/>
              </a:rPr>
              <a:t>Instructor Panel</a:t>
            </a:r>
            <a:endParaRPr lang="en-US" dirty="0"/>
          </a:p>
        </p:txBody>
      </p:sp>
    </p:spTree>
    <p:extLst>
      <p:ext uri="{BB962C8B-B14F-4D97-AF65-F5344CB8AC3E}">
        <p14:creationId xmlns:p14="http://schemas.microsoft.com/office/powerpoint/2010/main" val="173604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51D12-2130-3016-85B5-D021BD090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9DFB5-CCF3-7B41-9E45-D601C709F921}"/>
              </a:ext>
            </a:extLst>
          </p:cNvPr>
          <p:cNvSpPr>
            <a:spLocks noGrp="1"/>
          </p:cNvSpPr>
          <p:nvPr>
            <p:ph type="title"/>
          </p:nvPr>
        </p:nvSpPr>
        <p:spPr>
          <a:xfrm>
            <a:off x="628650" y="273844"/>
            <a:ext cx="8515350" cy="994172"/>
          </a:xfrm>
        </p:spPr>
        <p:txBody>
          <a:bodyPr>
            <a:normAutofit/>
          </a:bodyPr>
          <a:lstStyle/>
          <a:p>
            <a:r>
              <a:rPr lang="en-US" sz="2800" dirty="0"/>
              <a:t>Group Discussion: Supporting Student Success</a:t>
            </a:r>
          </a:p>
        </p:txBody>
      </p:sp>
      <p:sp>
        <p:nvSpPr>
          <p:cNvPr id="3" name="Content Placeholder 2">
            <a:extLst>
              <a:ext uri="{FF2B5EF4-FFF2-40B4-BE49-F238E27FC236}">
                <a16:creationId xmlns:a16="http://schemas.microsoft.com/office/drawing/2014/main" id="{FE610332-FBC4-08B5-A444-B264B5878FA6}"/>
              </a:ext>
            </a:extLst>
          </p:cNvPr>
          <p:cNvSpPr>
            <a:spLocks noGrp="1"/>
          </p:cNvSpPr>
          <p:nvPr>
            <p:ph idx="1"/>
          </p:nvPr>
        </p:nvSpPr>
        <p:spPr/>
        <p:txBody>
          <a:bodyPr/>
          <a:lstStyle/>
          <a:p>
            <a:r>
              <a:rPr lang="en-US" sz="2400" dirty="0"/>
              <a:t>How can we make transitions between high school and college systems more seamless for students?</a:t>
            </a:r>
          </a:p>
          <a:p>
            <a:r>
              <a:rPr lang="en-US" sz="2400" dirty="0"/>
              <a:t>Where do communication breakdowns happen most often, and what could fix them?</a:t>
            </a:r>
          </a:p>
          <a:p>
            <a:r>
              <a:rPr lang="en-US" sz="2400" dirty="0"/>
              <a:t>What one change could make the dual enrollment experience smoother for students?</a:t>
            </a:r>
            <a:endParaRPr lang="en-US" dirty="0"/>
          </a:p>
        </p:txBody>
      </p:sp>
    </p:spTree>
    <p:extLst>
      <p:ext uri="{BB962C8B-B14F-4D97-AF65-F5344CB8AC3E}">
        <p14:creationId xmlns:p14="http://schemas.microsoft.com/office/powerpoint/2010/main" val="14574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C0CB9-F672-A428-B931-05D0B10B9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5401B-9D6C-AC6B-A7BA-D28B7C708B4D}"/>
              </a:ext>
            </a:extLst>
          </p:cNvPr>
          <p:cNvSpPr>
            <a:spLocks noGrp="1"/>
          </p:cNvSpPr>
          <p:nvPr>
            <p:ph type="ctrTitle"/>
          </p:nvPr>
        </p:nvSpPr>
        <p:spPr/>
        <p:txBody>
          <a:bodyPr/>
          <a:lstStyle/>
          <a:p>
            <a:r>
              <a:rPr lang="en-US" b="0">
                <a:latin typeface="Open Sans"/>
                <a:ea typeface="Open Sans"/>
                <a:cs typeface="Open Sans"/>
              </a:rPr>
              <a:t>Next Steps and Future Opportunities </a:t>
            </a:r>
            <a:endParaRPr lang="en-US"/>
          </a:p>
        </p:txBody>
      </p:sp>
    </p:spTree>
    <p:extLst>
      <p:ext uri="{BB962C8B-B14F-4D97-AF65-F5344CB8AC3E}">
        <p14:creationId xmlns:p14="http://schemas.microsoft.com/office/powerpoint/2010/main" val="49585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11B7080B-9748-E1E6-0377-A9CFA88A66E7}"/>
              </a:ext>
            </a:extLst>
          </p:cNvPr>
          <p:cNvPicPr>
            <a:picLocks noGrp="1" noChangeAspect="1"/>
          </p:cNvPicPr>
          <p:nvPr/>
        </p:nvPicPr>
        <p:blipFill rotWithShape="1">
          <a:blip r:embed="rId3"/>
          <a:stretch/>
        </p:blipFill>
        <p:spPr>
          <a:xfrm>
            <a:off x="207818" y="484910"/>
            <a:ext cx="5558653" cy="3616035"/>
          </a:xfrm>
          <a:prstGeom prst="rect">
            <a:avLst/>
          </a:prstGeom>
          <a:effectLst>
            <a:outerShdw blurRad="50800" dist="38100" dir="2700000">
              <a:srgbClr val="000000">
                <a:alpha val="40000"/>
              </a:srgbClr>
            </a:outerShdw>
          </a:effectLst>
        </p:spPr>
      </p:pic>
      <p:sp>
        <p:nvSpPr>
          <p:cNvPr id="2" name="Title 1">
            <a:extLst>
              <a:ext uri="{FF2B5EF4-FFF2-40B4-BE49-F238E27FC236}">
                <a16:creationId xmlns:a16="http://schemas.microsoft.com/office/drawing/2014/main" id="{E1127535-7BB4-3C2F-02C1-FF417FD1B660}"/>
              </a:ext>
            </a:extLst>
          </p:cNvPr>
          <p:cNvSpPr>
            <a:spLocks noGrp="1"/>
          </p:cNvSpPr>
          <p:nvPr>
            <p:ph type="title"/>
          </p:nvPr>
        </p:nvSpPr>
        <p:spPr>
          <a:xfrm>
            <a:off x="5985162" y="484910"/>
            <a:ext cx="2951020" cy="2293785"/>
          </a:xfrm>
        </p:spPr>
        <p:txBody>
          <a:bodyPr/>
          <a:lstStyle/>
          <a:p>
            <a:pPr algn="ctr"/>
            <a:r>
              <a:rPr lang="en-US" sz="2400" b="0" dirty="0">
                <a:latin typeface="Open Sans"/>
                <a:ea typeface="Open Sans"/>
                <a:cs typeface="Open Sans"/>
              </a:rPr>
              <a:t>Check Your Cuesta Canvas Dashboard or Scan to Enroll:</a:t>
            </a:r>
            <a:br>
              <a:rPr lang="en-US" sz="2400" b="0" dirty="0">
                <a:latin typeface="Open Sans"/>
                <a:ea typeface="Open Sans"/>
                <a:cs typeface="Open Sans"/>
              </a:rPr>
            </a:br>
            <a:r>
              <a:rPr lang="en-US" sz="2400" b="0" dirty="0">
                <a:latin typeface="Open Sans"/>
                <a:ea typeface="Open Sans"/>
                <a:cs typeface="Open Sans"/>
                <a:hlinkClick r:id="rId4">
                  <a:extLst>
                    <a:ext uri="{A12FA001-AC4F-418D-AE19-62706E023703}">
                      <ahyp:hlinkClr xmlns:ahyp="http://schemas.microsoft.com/office/drawing/2018/hyperlinkcolor" val="tx"/>
                    </a:ext>
                  </a:extLst>
                </a:hlinkClick>
              </a:rPr>
              <a:t>https://tinyurl.com/cuesta-ccap-canvas</a:t>
            </a:r>
            <a:r>
              <a:rPr lang="en-US" sz="2400" b="0" dirty="0">
                <a:latin typeface="Open Sans"/>
                <a:ea typeface="Open Sans"/>
                <a:cs typeface="Open Sans"/>
              </a:rPr>
              <a:t>   </a:t>
            </a:r>
            <a:endParaRPr lang="en-US" sz="2400" b="0" dirty="0"/>
          </a:p>
        </p:txBody>
      </p:sp>
      <p:pic>
        <p:nvPicPr>
          <p:cNvPr id="3" name="Picture 2" descr="A qr code with black squares&#10;&#10;AI-generated content may be incorrect.">
            <a:extLst>
              <a:ext uri="{FF2B5EF4-FFF2-40B4-BE49-F238E27FC236}">
                <a16:creationId xmlns:a16="http://schemas.microsoft.com/office/drawing/2014/main" id="{1FAF5E5F-10D6-2CC5-9971-4DD3EE4E748D}"/>
              </a:ext>
            </a:extLst>
          </p:cNvPr>
          <p:cNvPicPr>
            <a:picLocks noChangeAspect="1"/>
          </p:cNvPicPr>
          <p:nvPr/>
        </p:nvPicPr>
        <p:blipFill>
          <a:blip r:embed="rId5"/>
          <a:stretch>
            <a:fillRect/>
          </a:stretch>
        </p:blipFill>
        <p:spPr>
          <a:xfrm>
            <a:off x="6664721" y="2571750"/>
            <a:ext cx="1591902" cy="1591902"/>
          </a:xfrm>
          <a:prstGeom prst="rect">
            <a:avLst/>
          </a:prstGeom>
        </p:spPr>
      </p:pic>
    </p:spTree>
    <p:extLst>
      <p:ext uri="{BB962C8B-B14F-4D97-AF65-F5344CB8AC3E}">
        <p14:creationId xmlns:p14="http://schemas.microsoft.com/office/powerpoint/2010/main" val="239057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AD-AEEA-CD76-7A76-4BFEDAF5B1C5}"/>
              </a:ext>
            </a:extLst>
          </p:cNvPr>
          <p:cNvSpPr>
            <a:spLocks noGrp="1"/>
          </p:cNvSpPr>
          <p:nvPr>
            <p:ph type="ctrTitle"/>
          </p:nvPr>
        </p:nvSpPr>
        <p:spPr>
          <a:xfrm>
            <a:off x="1143000" y="1643063"/>
            <a:ext cx="6858000" cy="1855570"/>
          </a:xfrm>
        </p:spPr>
        <p:txBody>
          <a:bodyPr/>
          <a:lstStyle/>
          <a:p>
            <a:r>
              <a:rPr lang="en-US">
                <a:latin typeface="Open Sans"/>
                <a:ea typeface="Open Sans"/>
                <a:cs typeface="Open Sans"/>
              </a:rPr>
              <a:t>Welcome!</a:t>
            </a:r>
            <a:br>
              <a:rPr lang="en-US">
                <a:latin typeface="Open Sans"/>
                <a:ea typeface="Open Sans"/>
                <a:cs typeface="Open Sans"/>
              </a:rPr>
            </a:br>
            <a:br>
              <a:rPr lang="en-US">
                <a:latin typeface="Open Sans"/>
                <a:ea typeface="Open Sans"/>
                <a:cs typeface="Open Sans"/>
              </a:rPr>
            </a:br>
            <a:r>
              <a:rPr lang="en-US">
                <a:latin typeface="Open Sans"/>
                <a:ea typeface="Open Sans"/>
                <a:cs typeface="Open Sans"/>
              </a:rPr>
              <a:t>Please enjoy the music and introduce yourselves to one another 😊</a:t>
            </a:r>
            <a:endParaRPr lang="en-US"/>
          </a:p>
        </p:txBody>
      </p:sp>
    </p:spTree>
    <p:extLst>
      <p:ext uri="{BB962C8B-B14F-4D97-AF65-F5344CB8AC3E}">
        <p14:creationId xmlns:p14="http://schemas.microsoft.com/office/powerpoint/2010/main" val="1642999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3C1C-6E34-96AD-FFB6-FD6127ED731A}"/>
              </a:ext>
            </a:extLst>
          </p:cNvPr>
          <p:cNvSpPr>
            <a:spLocks noGrp="1"/>
          </p:cNvSpPr>
          <p:nvPr>
            <p:ph type="title"/>
          </p:nvPr>
        </p:nvSpPr>
        <p:spPr/>
        <p:txBody>
          <a:bodyPr/>
          <a:lstStyle/>
          <a:p>
            <a:r>
              <a:rPr lang="en-US">
                <a:latin typeface="Open Sans"/>
                <a:ea typeface="Open Sans"/>
                <a:cs typeface="Open Sans"/>
              </a:rPr>
              <a:t>Next Steps for Community of Practice</a:t>
            </a:r>
            <a:endParaRPr lang="en-US"/>
          </a:p>
        </p:txBody>
      </p:sp>
      <p:sp>
        <p:nvSpPr>
          <p:cNvPr id="3" name="Content Placeholder 2">
            <a:extLst>
              <a:ext uri="{FF2B5EF4-FFF2-40B4-BE49-F238E27FC236}">
                <a16:creationId xmlns:a16="http://schemas.microsoft.com/office/drawing/2014/main" id="{51CD8E89-F6DE-A32C-E0DE-5BE70F42EFF7}"/>
              </a:ext>
            </a:extLst>
          </p:cNvPr>
          <p:cNvSpPr>
            <a:spLocks noGrp="1"/>
          </p:cNvSpPr>
          <p:nvPr>
            <p:ph idx="1"/>
          </p:nvPr>
        </p:nvSpPr>
        <p:spPr>
          <a:xfrm>
            <a:off x="628650" y="1164342"/>
            <a:ext cx="7886700" cy="3263541"/>
          </a:xfrm>
        </p:spPr>
        <p:txBody>
          <a:bodyPr/>
          <a:lstStyle/>
          <a:p>
            <a:r>
              <a:rPr lang="en-US" dirty="0">
                <a:latin typeface="Open Sans"/>
                <a:ea typeface="Open Sans"/>
                <a:cs typeface="Open Sans"/>
              </a:rPr>
              <a:t>Canvas Discussions, Tasks, and Announcements.</a:t>
            </a:r>
            <a:endParaRPr lang="en-US" dirty="0"/>
          </a:p>
          <a:p>
            <a:r>
              <a:rPr lang="en-US" dirty="0">
                <a:latin typeface="Open Sans"/>
                <a:ea typeface="Open Sans"/>
                <a:cs typeface="Open Sans"/>
              </a:rPr>
              <a:t>Next Hybrid Gathering will be held in January 2026.</a:t>
            </a:r>
          </a:p>
          <a:p>
            <a:r>
              <a:rPr lang="en-US" dirty="0">
                <a:latin typeface="Open Sans"/>
                <a:ea typeface="Open Sans"/>
                <a:cs typeface="Open Sans"/>
              </a:rPr>
              <a:t>Arrange a presentation for your Department or Division on dual enrollment opportunities.</a:t>
            </a:r>
          </a:p>
          <a:p>
            <a:r>
              <a:rPr lang="en-US" dirty="0">
                <a:latin typeface="Open Sans"/>
                <a:ea typeface="Open Sans"/>
                <a:cs typeface="Open Sans"/>
              </a:rPr>
              <a:t>Connect with interested high school districts or teachers.</a:t>
            </a:r>
          </a:p>
          <a:p>
            <a:r>
              <a:rPr lang="en-US" dirty="0">
                <a:latin typeface="Open Sans"/>
                <a:ea typeface="Open Sans"/>
                <a:cs typeface="Open Sans"/>
              </a:rPr>
              <a:t>Communicate your willingness to be a faculty designee or teach a Cuesta-led dual enrollment section to your Division Chair.</a:t>
            </a:r>
            <a:endParaRPr lang="en-US" dirty="0"/>
          </a:p>
        </p:txBody>
      </p:sp>
    </p:spTree>
    <p:extLst>
      <p:ext uri="{BB962C8B-B14F-4D97-AF65-F5344CB8AC3E}">
        <p14:creationId xmlns:p14="http://schemas.microsoft.com/office/powerpoint/2010/main" val="346048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BBE4-F588-2E3B-A148-A4E2D81E016D}"/>
              </a:ext>
            </a:extLst>
          </p:cNvPr>
          <p:cNvSpPr>
            <a:spLocks noGrp="1"/>
          </p:cNvSpPr>
          <p:nvPr>
            <p:ph type="title"/>
          </p:nvPr>
        </p:nvSpPr>
        <p:spPr/>
        <p:txBody>
          <a:bodyPr/>
          <a:lstStyle/>
          <a:p>
            <a:r>
              <a:rPr lang="en-US">
                <a:latin typeface="Open Sans"/>
                <a:ea typeface="Open Sans"/>
                <a:cs typeface="Open Sans"/>
              </a:rPr>
              <a:t>Q&amp;A and Contact Information</a:t>
            </a:r>
            <a:endParaRPr lang="en-US"/>
          </a:p>
        </p:txBody>
      </p:sp>
      <p:sp>
        <p:nvSpPr>
          <p:cNvPr id="3" name="Content Placeholder 2">
            <a:extLst>
              <a:ext uri="{FF2B5EF4-FFF2-40B4-BE49-F238E27FC236}">
                <a16:creationId xmlns:a16="http://schemas.microsoft.com/office/drawing/2014/main" id="{9049CDCA-B6BD-A454-1E60-962D8A535037}"/>
              </a:ext>
            </a:extLst>
          </p:cNvPr>
          <p:cNvSpPr>
            <a:spLocks noGrp="1"/>
          </p:cNvSpPr>
          <p:nvPr>
            <p:ph sz="half" idx="1"/>
          </p:nvPr>
        </p:nvSpPr>
        <p:spPr>
          <a:xfrm>
            <a:off x="628650" y="1369219"/>
            <a:ext cx="3876440" cy="3066119"/>
          </a:xfrm>
        </p:spPr>
        <p:txBody>
          <a:bodyPr/>
          <a:lstStyle/>
          <a:p>
            <a:r>
              <a:rPr lang="en-US" sz="2000" dirty="0">
                <a:latin typeface="Open Sans"/>
                <a:ea typeface="Open Sans"/>
                <a:cs typeface="Open Sans"/>
              </a:rPr>
              <a:t>Questions?</a:t>
            </a:r>
          </a:p>
          <a:p>
            <a:r>
              <a:rPr lang="en-US" sz="2000" dirty="0">
                <a:latin typeface="Open Sans"/>
                <a:ea typeface="Open Sans"/>
                <a:cs typeface="Open Sans"/>
              </a:rPr>
              <a:t>Please scan here or visit </a:t>
            </a:r>
            <a:r>
              <a:rPr lang="en-US" sz="2000" dirty="0">
                <a:latin typeface="Open Sans"/>
                <a:ea typeface="Open Sans"/>
                <a:cs typeface="Open Sans"/>
                <a:hlinkClick r:id="rId3">
                  <a:extLst>
                    <a:ext uri="{A12FA001-AC4F-418D-AE19-62706E023703}">
                      <ahyp:hlinkClr xmlns:ahyp="http://schemas.microsoft.com/office/drawing/2018/hyperlinkcolor" val="tx"/>
                    </a:ext>
                  </a:extLst>
                </a:hlinkClick>
              </a:rPr>
              <a:t>tinyurl.com/ccap-feedback10</a:t>
            </a:r>
            <a:r>
              <a:rPr lang="en-US" sz="2000" dirty="0">
                <a:latin typeface="Open Sans"/>
                <a:ea typeface="Open Sans"/>
                <a:cs typeface="Open Sans"/>
              </a:rPr>
              <a:t> to provide additional feedback using an anonymous form:</a:t>
            </a:r>
            <a:endParaRPr lang="en-US" sz="2000" dirty="0"/>
          </a:p>
        </p:txBody>
      </p:sp>
      <p:sp>
        <p:nvSpPr>
          <p:cNvPr id="7" name="Content Placeholder 2">
            <a:extLst>
              <a:ext uri="{FF2B5EF4-FFF2-40B4-BE49-F238E27FC236}">
                <a16:creationId xmlns:a16="http://schemas.microsoft.com/office/drawing/2014/main" id="{B1EB8273-17C4-1E00-28E4-1127D3824550}"/>
              </a:ext>
            </a:extLst>
          </p:cNvPr>
          <p:cNvSpPr txBox="1">
            <a:spLocks/>
          </p:cNvSpPr>
          <p:nvPr/>
        </p:nvSpPr>
        <p:spPr bwMode="auto">
          <a:xfrm>
            <a:off x="4505090" y="1281730"/>
            <a:ext cx="4534089" cy="305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latin typeface="Open Sans"/>
                <a:ea typeface="Open Sans"/>
                <a:cs typeface="Open Sans"/>
              </a:rPr>
              <a:t>Gina Barbosa</a:t>
            </a:r>
            <a:br>
              <a:rPr lang="en-US" sz="1400" b="1" dirty="0"/>
            </a:br>
            <a:r>
              <a:rPr lang="en-US" sz="1400" b="1" dirty="0">
                <a:latin typeface="Open Sans"/>
                <a:ea typeface="Open Sans"/>
                <a:cs typeface="Open Sans"/>
              </a:rPr>
              <a:t> Program Specialist – Dual Enrollment</a:t>
            </a:r>
            <a:br>
              <a:rPr lang="en-US" sz="1400" b="1" dirty="0"/>
            </a:br>
            <a:r>
              <a:rPr lang="en-US" sz="1400" b="1" dirty="0">
                <a:latin typeface="Open Sans"/>
                <a:ea typeface="Open Sans"/>
                <a:cs typeface="Open Sans"/>
              </a:rPr>
              <a:t> 805-5</a:t>
            </a:r>
            <a:r>
              <a:rPr lang="es-MX" sz="1400" b="1" dirty="0">
                <a:latin typeface="Open Sans"/>
                <a:ea typeface="Open Sans"/>
                <a:cs typeface="Open Sans"/>
              </a:rPr>
              <a:t>92</a:t>
            </a:r>
            <a:r>
              <a:rPr lang="en-US" sz="1400" b="1" dirty="0">
                <a:latin typeface="Open Sans"/>
                <a:ea typeface="Open Sans"/>
                <a:cs typeface="Open Sans"/>
              </a:rPr>
              <a:t>-9468 • </a:t>
            </a:r>
            <a:r>
              <a:rPr lang="en-US" sz="1400" dirty="0">
                <a:latin typeface="Open Sans"/>
                <a:ea typeface="Open Sans"/>
                <a:cs typeface="Open Sans"/>
                <a:hlinkClick r:id="rId4">
                  <a:extLst>
                    <a:ext uri="{A12FA001-AC4F-418D-AE19-62706E023703}">
                      <ahyp:hlinkClr xmlns:ahyp="http://schemas.microsoft.com/office/drawing/2018/hyperlinkcolor" val="tx"/>
                    </a:ext>
                  </a:extLst>
                </a:hlinkClick>
              </a:rPr>
              <a:t>gina_barbosa@cuesta.edu</a:t>
            </a:r>
            <a:endParaRPr lang="en-US" sz="1400" dirty="0">
              <a:latin typeface="Open Sans"/>
              <a:ea typeface="Open Sans"/>
              <a:cs typeface="Open Sans"/>
            </a:endParaRPr>
          </a:p>
          <a:p>
            <a:r>
              <a:rPr lang="en-US" sz="1400" b="1" dirty="0">
                <a:latin typeface="Open Sans"/>
                <a:ea typeface="Open Sans"/>
                <a:cs typeface="Open Sans"/>
              </a:rPr>
              <a:t>Tasha Williams</a:t>
            </a:r>
            <a:br>
              <a:rPr lang="en-US" sz="1400" b="1" dirty="0"/>
            </a:br>
            <a:r>
              <a:rPr lang="en-US" sz="1400" b="1" dirty="0">
                <a:latin typeface="Open Sans"/>
                <a:ea typeface="Open Sans"/>
                <a:cs typeface="Open Sans"/>
              </a:rPr>
              <a:t> Program Specialist – Dual Enrollment</a:t>
            </a:r>
            <a:br>
              <a:rPr lang="en-US" sz="1400" b="1" dirty="0"/>
            </a:br>
            <a:r>
              <a:rPr lang="en-US" sz="1400" b="1" dirty="0">
                <a:latin typeface="Open Sans"/>
                <a:ea typeface="Open Sans"/>
                <a:cs typeface="Open Sans"/>
              </a:rPr>
              <a:t> 805-5</a:t>
            </a:r>
            <a:r>
              <a:rPr lang="es-MX" sz="1400" b="1" dirty="0">
                <a:latin typeface="Open Sans"/>
                <a:ea typeface="Open Sans"/>
                <a:cs typeface="Open Sans"/>
              </a:rPr>
              <a:t>92</a:t>
            </a:r>
            <a:r>
              <a:rPr lang="en-US" sz="1400" b="1" dirty="0">
                <a:latin typeface="Open Sans"/>
                <a:ea typeface="Open Sans"/>
                <a:cs typeface="Open Sans"/>
              </a:rPr>
              <a:t>-9322 • </a:t>
            </a:r>
            <a:r>
              <a:rPr lang="en-US" sz="1400" dirty="0">
                <a:latin typeface="Open Sans"/>
                <a:ea typeface="Open Sans"/>
                <a:cs typeface="Open Sans"/>
                <a:hlinkClick r:id="rId5">
                  <a:extLst>
                    <a:ext uri="{A12FA001-AC4F-418D-AE19-62706E023703}">
                      <ahyp:hlinkClr xmlns:ahyp="http://schemas.microsoft.com/office/drawing/2018/hyperlinkcolor" val="tx"/>
                    </a:ext>
                  </a:extLst>
                </a:hlinkClick>
              </a:rPr>
              <a:t>tasha_williams@cuesta.edu</a:t>
            </a:r>
            <a:endParaRPr lang="en-US" sz="1400" dirty="0">
              <a:latin typeface="Open Sans"/>
              <a:ea typeface="Open Sans"/>
              <a:cs typeface="Open Sans"/>
            </a:endParaRPr>
          </a:p>
          <a:p>
            <a:r>
              <a:rPr lang="en-US" sz="1400" b="1" dirty="0">
                <a:latin typeface="Open Sans"/>
                <a:ea typeface="Open Sans"/>
                <a:cs typeface="Open Sans"/>
              </a:rPr>
              <a:t>Kristina Vastine</a:t>
            </a:r>
            <a:br>
              <a:rPr lang="en-US" sz="1400" b="1" dirty="0"/>
            </a:br>
            <a:r>
              <a:rPr lang="en-US" sz="1400" b="1" dirty="0">
                <a:latin typeface="Open Sans"/>
                <a:ea typeface="Open Sans"/>
                <a:cs typeface="Open Sans"/>
              </a:rPr>
              <a:t> Associate Director of Instruction – Dual Enrollment/CCAP</a:t>
            </a:r>
            <a:br>
              <a:rPr lang="en-US" sz="1400" b="1" dirty="0"/>
            </a:br>
            <a:r>
              <a:rPr lang="en-US" sz="1400" b="1" dirty="0">
                <a:latin typeface="Open Sans"/>
                <a:ea typeface="Open Sans"/>
                <a:cs typeface="Open Sans"/>
              </a:rPr>
              <a:t> 805-592-9393 • </a:t>
            </a:r>
            <a:r>
              <a:rPr lang="en-US" sz="1400" dirty="0">
                <a:latin typeface="Open Sans"/>
                <a:ea typeface="Open Sans"/>
                <a:cs typeface="Open Sans"/>
                <a:hlinkClick r:id="rId6">
                  <a:extLst>
                    <a:ext uri="{A12FA001-AC4F-418D-AE19-62706E023703}">
                      <ahyp:hlinkClr xmlns:ahyp="http://schemas.microsoft.com/office/drawing/2018/hyperlinkcolor" val="tx"/>
                    </a:ext>
                  </a:extLst>
                </a:hlinkClick>
              </a:rPr>
              <a:t>kristina_vastine@cuesta.edu</a:t>
            </a:r>
            <a:endParaRPr lang="en-US" sz="1400" dirty="0">
              <a:latin typeface="Open Sans"/>
              <a:ea typeface="Open Sans"/>
              <a:cs typeface="Open Sans"/>
            </a:endParaRPr>
          </a:p>
          <a:p>
            <a:r>
              <a:rPr lang="en-US" sz="1400" b="1" dirty="0">
                <a:latin typeface="Open Sans"/>
                <a:ea typeface="Open Sans"/>
                <a:cs typeface="Open Sans"/>
              </a:rPr>
              <a:t>Dr. Mario Espinoza-Kulick</a:t>
            </a:r>
            <a:br>
              <a:rPr lang="en-US" sz="1400" b="1" dirty="0"/>
            </a:br>
            <a:r>
              <a:rPr lang="en-US" sz="1400" b="1" dirty="0">
                <a:latin typeface="Open Sans"/>
                <a:ea typeface="Open Sans"/>
                <a:cs typeface="Open Sans"/>
              </a:rPr>
              <a:t> Faculty Coordinator – Dual Enrollment/CCAP</a:t>
            </a:r>
            <a:br>
              <a:rPr lang="en-US" sz="1400" b="1" dirty="0"/>
            </a:br>
            <a:r>
              <a:rPr lang="en-US" sz="1400" b="1" dirty="0">
                <a:latin typeface="Open Sans"/>
                <a:ea typeface="Open Sans"/>
                <a:cs typeface="Open Sans"/>
              </a:rPr>
              <a:t> 805-592-9810 • </a:t>
            </a:r>
            <a:r>
              <a:rPr lang="en-US" sz="1400" dirty="0">
                <a:latin typeface="Open Sans"/>
                <a:ea typeface="Open Sans"/>
                <a:cs typeface="Open Sans"/>
                <a:hlinkClick r:id="rId7">
                  <a:extLst>
                    <a:ext uri="{A12FA001-AC4F-418D-AE19-62706E023703}">
                      <ahyp:hlinkClr xmlns:ahyp="http://schemas.microsoft.com/office/drawing/2018/hyperlinkcolor" val="tx"/>
                    </a:ext>
                  </a:extLst>
                </a:hlinkClick>
              </a:rPr>
              <a:t>mario_espinozakulick@cuesta.edu</a:t>
            </a:r>
            <a:endParaRPr lang="en-US" sz="1400" dirty="0">
              <a:latin typeface="Open Sans"/>
              <a:ea typeface="Open Sans"/>
              <a:cs typeface="Open Sans"/>
            </a:endParaRPr>
          </a:p>
        </p:txBody>
      </p:sp>
      <p:pic>
        <p:nvPicPr>
          <p:cNvPr id="8" name="Picture 7">
            <a:extLst>
              <a:ext uri="{FF2B5EF4-FFF2-40B4-BE49-F238E27FC236}">
                <a16:creationId xmlns:a16="http://schemas.microsoft.com/office/drawing/2014/main" id="{943A166F-3C51-4415-C9E3-14A0A197F84C}"/>
              </a:ext>
            </a:extLst>
          </p:cNvPr>
          <p:cNvPicPr>
            <a:picLocks noChangeAspect="1"/>
          </p:cNvPicPr>
          <p:nvPr/>
        </p:nvPicPr>
        <p:blipFill>
          <a:blip r:embed="rId8"/>
          <a:srcRect/>
          <a:stretch/>
        </p:blipFill>
        <p:spPr>
          <a:xfrm>
            <a:off x="1764821" y="3290617"/>
            <a:ext cx="1042359" cy="1042359"/>
          </a:xfrm>
          <a:prstGeom prst="rect">
            <a:avLst/>
          </a:prstGeom>
        </p:spPr>
      </p:pic>
    </p:spTree>
    <p:extLst>
      <p:ext uri="{BB962C8B-B14F-4D97-AF65-F5344CB8AC3E}">
        <p14:creationId xmlns:p14="http://schemas.microsoft.com/office/powerpoint/2010/main" val="376580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7D2B4-FB73-6D63-85E0-A0EE0523B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FB59E-9DCA-29B9-DB94-68D35E0DD57E}"/>
              </a:ext>
            </a:extLst>
          </p:cNvPr>
          <p:cNvSpPr>
            <a:spLocks noGrp="1"/>
          </p:cNvSpPr>
          <p:nvPr>
            <p:ph type="ctrTitle"/>
          </p:nvPr>
        </p:nvSpPr>
        <p:spPr/>
        <p:txBody>
          <a:bodyPr/>
          <a:lstStyle/>
          <a:p>
            <a:r>
              <a:rPr lang="en-US" b="0">
                <a:latin typeface="Open Sans"/>
                <a:ea typeface="Open Sans"/>
                <a:cs typeface="Open Sans"/>
              </a:rPr>
              <a:t>Appendix</a:t>
            </a:r>
            <a:endParaRPr lang="en-US"/>
          </a:p>
        </p:txBody>
      </p:sp>
    </p:spTree>
    <p:extLst>
      <p:ext uri="{BB962C8B-B14F-4D97-AF65-F5344CB8AC3E}">
        <p14:creationId xmlns:p14="http://schemas.microsoft.com/office/powerpoint/2010/main" val="173844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2836-6A3C-0DD7-CDF2-540101C95795}"/>
              </a:ext>
            </a:extLst>
          </p:cNvPr>
          <p:cNvSpPr>
            <a:spLocks noGrp="1"/>
          </p:cNvSpPr>
          <p:nvPr>
            <p:ph type="title"/>
          </p:nvPr>
        </p:nvSpPr>
        <p:spPr/>
        <p:txBody>
          <a:bodyPr/>
          <a:lstStyle/>
          <a:p>
            <a:r>
              <a:rPr lang="en-US">
                <a:latin typeface="Open Sans"/>
                <a:ea typeface="Open Sans"/>
                <a:cs typeface="Open Sans"/>
              </a:rPr>
              <a:t>The Power of Dual Enrollment </a:t>
            </a:r>
            <a:endParaRPr lang="en-US"/>
          </a:p>
        </p:txBody>
      </p:sp>
      <p:sp>
        <p:nvSpPr>
          <p:cNvPr id="5" name="Text Placeholder 4">
            <a:extLst>
              <a:ext uri="{FF2B5EF4-FFF2-40B4-BE49-F238E27FC236}">
                <a16:creationId xmlns:a16="http://schemas.microsoft.com/office/drawing/2014/main" id="{09818211-1206-66D1-16A9-007C153F93B0}"/>
              </a:ext>
            </a:extLst>
          </p:cNvPr>
          <p:cNvSpPr>
            <a:spLocks noGrp="1"/>
          </p:cNvSpPr>
          <p:nvPr>
            <p:ph type="body" idx="1"/>
          </p:nvPr>
        </p:nvSpPr>
        <p:spPr/>
        <p:txBody>
          <a:bodyPr/>
          <a:lstStyle/>
          <a:p>
            <a:r>
              <a:rPr lang="en-US">
                <a:latin typeface="Open Sans"/>
                <a:ea typeface="Open Sans"/>
                <a:cs typeface="Open Sans"/>
              </a:rPr>
              <a:t>National Data</a:t>
            </a:r>
            <a:endParaRPr lang="en-US"/>
          </a:p>
        </p:txBody>
      </p:sp>
      <p:sp>
        <p:nvSpPr>
          <p:cNvPr id="3" name="Content Placeholder 2">
            <a:extLst>
              <a:ext uri="{FF2B5EF4-FFF2-40B4-BE49-F238E27FC236}">
                <a16:creationId xmlns:a16="http://schemas.microsoft.com/office/drawing/2014/main" id="{3B117B33-A0F5-7396-8672-F2C0475CC2D9}"/>
              </a:ext>
            </a:extLst>
          </p:cNvPr>
          <p:cNvSpPr>
            <a:spLocks noGrp="1"/>
          </p:cNvSpPr>
          <p:nvPr>
            <p:ph sz="half" idx="2"/>
          </p:nvPr>
        </p:nvSpPr>
        <p:spPr/>
        <p:txBody>
          <a:bodyPr/>
          <a:lstStyle/>
          <a:p>
            <a:r>
              <a:rPr lang="en-US" sz="1600">
                <a:latin typeface="Open Sans"/>
                <a:ea typeface="Open Sans"/>
                <a:cs typeface="Open Sans"/>
              </a:rPr>
              <a:t>National Data suggests students who participate in college in high school programs are more likely to:</a:t>
            </a:r>
          </a:p>
          <a:p>
            <a:pPr lvl="1"/>
            <a:r>
              <a:rPr lang="en-US" sz="1600">
                <a:latin typeface="Open Sans"/>
                <a:ea typeface="Open Sans"/>
                <a:cs typeface="Open Sans"/>
              </a:rPr>
              <a:t>Graduate High School</a:t>
            </a:r>
          </a:p>
          <a:p>
            <a:pPr lvl="1"/>
            <a:r>
              <a:rPr lang="en-US" sz="1600">
                <a:latin typeface="Open Sans"/>
                <a:ea typeface="Open Sans"/>
                <a:cs typeface="Open Sans"/>
              </a:rPr>
              <a:t>Enroll in College</a:t>
            </a:r>
          </a:p>
          <a:p>
            <a:pPr lvl="1"/>
            <a:r>
              <a:rPr lang="en-US" sz="1600">
                <a:latin typeface="Open Sans"/>
                <a:ea typeface="Open Sans"/>
                <a:cs typeface="Open Sans"/>
              </a:rPr>
              <a:t>Persist in College</a:t>
            </a:r>
          </a:p>
          <a:p>
            <a:pPr lvl="1"/>
            <a:r>
              <a:rPr lang="en-US" sz="1600">
                <a:latin typeface="Open Sans"/>
                <a:ea typeface="Open Sans"/>
                <a:cs typeface="Open Sans"/>
              </a:rPr>
              <a:t>Complete a College Degree or Credential</a:t>
            </a:r>
          </a:p>
          <a:p>
            <a:endParaRPr lang="en-US" sz="1600"/>
          </a:p>
          <a:p>
            <a:endParaRPr lang="en-US" sz="1600"/>
          </a:p>
        </p:txBody>
      </p:sp>
      <p:sp>
        <p:nvSpPr>
          <p:cNvPr id="6" name="Text Placeholder 5">
            <a:extLst>
              <a:ext uri="{FF2B5EF4-FFF2-40B4-BE49-F238E27FC236}">
                <a16:creationId xmlns:a16="http://schemas.microsoft.com/office/drawing/2014/main" id="{B2E3695E-3336-BAB1-F928-F78A78E8C131}"/>
              </a:ext>
            </a:extLst>
          </p:cNvPr>
          <p:cNvSpPr>
            <a:spLocks noGrp="1"/>
          </p:cNvSpPr>
          <p:nvPr>
            <p:ph type="body" sz="quarter" idx="3"/>
          </p:nvPr>
        </p:nvSpPr>
        <p:spPr/>
        <p:txBody>
          <a:bodyPr/>
          <a:lstStyle/>
          <a:p>
            <a:r>
              <a:rPr lang="en-US">
                <a:latin typeface="Open Sans"/>
                <a:ea typeface="Open Sans"/>
                <a:cs typeface="Open Sans"/>
              </a:rPr>
              <a:t>State Momentum - Vision 2030</a:t>
            </a:r>
            <a:endParaRPr lang="en-US"/>
          </a:p>
        </p:txBody>
      </p:sp>
      <p:pic>
        <p:nvPicPr>
          <p:cNvPr id="7" name="Content Placeholder 6" descr="A blue and white text on a table&#10;&#10;Description automatically generated">
            <a:extLst>
              <a:ext uri="{FF2B5EF4-FFF2-40B4-BE49-F238E27FC236}">
                <a16:creationId xmlns:a16="http://schemas.microsoft.com/office/drawing/2014/main" id="{57AFF737-3CAC-1834-AFAD-8F41BC0098AC}"/>
              </a:ext>
            </a:extLst>
          </p:cNvPr>
          <p:cNvPicPr>
            <a:picLocks noGrp="1" noChangeAspect="1"/>
          </p:cNvPicPr>
          <p:nvPr>
            <p:ph sz="quarter" idx="4"/>
          </p:nvPr>
        </p:nvPicPr>
        <p:blipFill>
          <a:blip r:embed="rId3"/>
          <a:stretch>
            <a:fillRect/>
          </a:stretch>
        </p:blipFill>
        <p:spPr>
          <a:xfrm>
            <a:off x="4676123" y="1879384"/>
            <a:ext cx="4083110" cy="2414457"/>
          </a:xfrm>
        </p:spPr>
      </p:pic>
    </p:spTree>
    <p:extLst>
      <p:ext uri="{BB962C8B-B14F-4D97-AF65-F5344CB8AC3E}">
        <p14:creationId xmlns:p14="http://schemas.microsoft.com/office/powerpoint/2010/main" val="125304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0284-FE04-7791-BFC3-CB8BFA4126C9}"/>
              </a:ext>
            </a:extLst>
          </p:cNvPr>
          <p:cNvSpPr>
            <a:spLocks noGrp="1"/>
          </p:cNvSpPr>
          <p:nvPr>
            <p:ph type="title"/>
          </p:nvPr>
        </p:nvSpPr>
        <p:spPr>
          <a:xfrm>
            <a:off x="628650" y="273844"/>
            <a:ext cx="7886700" cy="994172"/>
          </a:xfrm>
        </p:spPr>
        <p:txBody>
          <a:bodyPr vert="horz" wrap="square"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chemeClr val="bg1"/>
                </a:solidFill>
              </a:rPr>
              <a:t>Community College Research Center at Columbia College Data on Dual Enrollment</a:t>
            </a:r>
            <a:endParaRPr lang="en-US">
              <a:solidFill>
                <a:schemeClr val="bg1"/>
              </a:solidFill>
            </a:endParaRPr>
          </a:p>
          <a:p>
            <a:endParaRPr lang="en-US"/>
          </a:p>
        </p:txBody>
      </p:sp>
      <p:pic>
        <p:nvPicPr>
          <p:cNvPr id="4" name="Online Media 3" title="Introducing CCRC Latest Report on Dual Enrollment">
            <a:hlinkClick r:id="" action="ppaction://media"/>
            <a:extLst>
              <a:ext uri="{FF2B5EF4-FFF2-40B4-BE49-F238E27FC236}">
                <a16:creationId xmlns:a16="http://schemas.microsoft.com/office/drawing/2014/main" id="{29380868-8453-4928-3E39-D592271757EF}"/>
              </a:ext>
            </a:extLst>
          </p:cNvPr>
          <p:cNvPicPr>
            <a:picLocks noGrp="1" noRot="1" noChangeAspect="1"/>
          </p:cNvPicPr>
          <p:nvPr>
            <p:ph idx="1"/>
            <a:videoFile r:link="rId1"/>
          </p:nvPr>
        </p:nvPicPr>
        <p:blipFill>
          <a:blip r:embed="rId4"/>
          <a:stretch>
            <a:fillRect/>
          </a:stretch>
        </p:blipFill>
        <p:spPr>
          <a:xfrm>
            <a:off x="1872941" y="1207037"/>
            <a:ext cx="5413564" cy="3058664"/>
          </a:xfrm>
          <a:prstGeom prst="rect">
            <a:avLst/>
          </a:prstGeom>
          <a:noFill/>
        </p:spPr>
      </p:pic>
      <p:sp>
        <p:nvSpPr>
          <p:cNvPr id="5" name="TextBox 4">
            <a:extLst>
              <a:ext uri="{FF2B5EF4-FFF2-40B4-BE49-F238E27FC236}">
                <a16:creationId xmlns:a16="http://schemas.microsoft.com/office/drawing/2014/main" id="{5F444CB9-6110-1438-E45B-1C0D2A861D0A}"/>
              </a:ext>
            </a:extLst>
          </p:cNvPr>
          <p:cNvSpPr txBox="1"/>
          <p:nvPr/>
        </p:nvSpPr>
        <p:spPr>
          <a:xfrm>
            <a:off x="1536247" y="4659086"/>
            <a:ext cx="6343649"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a:solidFill>
                  <a:schemeClr val="bg1"/>
                </a:solidFill>
                <a:hlinkClick r:id="rId5">
                  <a:extLst>
                    <a:ext uri="{A12FA001-AC4F-418D-AE19-62706E023703}">
                      <ahyp:hlinkClr xmlns:ahyp="http://schemas.microsoft.com/office/drawing/2018/hyperlinkcolor" val="tx"/>
                    </a:ext>
                  </a:extLst>
                </a:hlinkClick>
              </a:rPr>
              <a:t>For more information, read "The Postsecondary Outcomes of High School Dual Enrollment Students: A National and State-by-State Analysis"</a:t>
            </a:r>
            <a:endParaRPr lang="en-US" sz="1200">
              <a:solidFill>
                <a:schemeClr val="bg1"/>
              </a:solidFill>
              <a:ea typeface="Calibri"/>
              <a:cs typeface="Calibri"/>
            </a:endParaRPr>
          </a:p>
          <a:p>
            <a:pPr algn="ctr"/>
            <a:endParaRPr lang="en-US" sz="1200" b="1">
              <a:solidFill>
                <a:schemeClr val="bg1"/>
              </a:solidFill>
              <a:ea typeface="Calibri"/>
              <a:cs typeface="Calibri"/>
            </a:endParaRPr>
          </a:p>
        </p:txBody>
      </p:sp>
    </p:spTree>
    <p:extLst>
      <p:ext uri="{BB962C8B-B14F-4D97-AF65-F5344CB8AC3E}">
        <p14:creationId xmlns:p14="http://schemas.microsoft.com/office/powerpoint/2010/main" val="375432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B68B119A-D27B-869B-1E0F-6D05CB585DAD}"/>
              </a:ext>
            </a:extLst>
          </p:cNvPr>
          <p:cNvPicPr>
            <a:picLocks noGrp="1" noChangeAspect="1"/>
          </p:cNvPicPr>
          <p:nvPr>
            <p:ph idx="1"/>
          </p:nvPr>
        </p:nvPicPr>
        <p:blipFill>
          <a:blip r:embed="rId3"/>
          <a:srcRect l="733" t="1951" r="1222" b="3171"/>
          <a:stretch>
            <a:fillRect/>
          </a:stretch>
        </p:blipFill>
        <p:spPr>
          <a:xfrm>
            <a:off x="5352072" y="928092"/>
            <a:ext cx="3583731" cy="3468004"/>
          </a:xfrm>
          <a:prstGeom prst="rect">
            <a:avLst/>
          </a:prstGeom>
          <a:noFill/>
        </p:spPr>
      </p:pic>
      <p:sp>
        <p:nvSpPr>
          <p:cNvPr id="3" name="Content Placeholder 2">
            <a:extLst>
              <a:ext uri="{FF2B5EF4-FFF2-40B4-BE49-F238E27FC236}">
                <a16:creationId xmlns:a16="http://schemas.microsoft.com/office/drawing/2014/main" id="{2D9DCF7B-060B-014B-4382-A97BCB8886C8}"/>
              </a:ext>
            </a:extLst>
          </p:cNvPr>
          <p:cNvSpPr>
            <a:spLocks noGrp="1"/>
          </p:cNvSpPr>
          <p:nvPr>
            <p:ph type="body" sz="half" idx="2"/>
          </p:nvPr>
        </p:nvSpPr>
        <p:spPr>
          <a:xfrm>
            <a:off x="629841" y="1064890"/>
            <a:ext cx="4451555" cy="3327922"/>
          </a:xfrm>
        </p:spPr>
        <p:txBody>
          <a:bodyPr vert="horz" wrap="square" lIns="68580" tIns="34290" rIns="68580" bIns="34290" numCol="1" rtlCol="0" anchor="t" anchorCtr="0" compatLnSpc="1">
            <a:prstTxWarp prst="textNoShape">
              <a:avLst/>
            </a:prstTxWarp>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600">
                <a:solidFill>
                  <a:schemeClr val="bg1"/>
                </a:solidFill>
              </a:rPr>
              <a:t>Dual enrollment contributes to students' later success in college, including earning a BA degree</a:t>
            </a:r>
            <a:endParaRPr lang="en-US" sz="1600">
              <a:solidFill>
                <a:schemeClr val="bg1"/>
              </a:solidFill>
              <a:ea typeface="Calibri"/>
              <a:cs typeface="Calibri"/>
            </a:endParaRPr>
          </a:p>
          <a:p>
            <a:pPr>
              <a:buClr>
                <a:srgbClr val="9E3611"/>
              </a:buClr>
            </a:pPr>
            <a:r>
              <a:rPr lang="en-US" sz="1600">
                <a:solidFill>
                  <a:schemeClr val="bg1"/>
                </a:solidFill>
              </a:rPr>
              <a:t>Dual enrollment makes a larger difference for historically underrepresented groups:</a:t>
            </a:r>
            <a:endParaRPr lang="en-US" sz="1600">
              <a:solidFill>
                <a:schemeClr val="bg1"/>
              </a:solidFill>
              <a:ea typeface="Calibri"/>
              <a:cs typeface="Calibri"/>
            </a:endParaRPr>
          </a:p>
          <a:p>
            <a:pPr lvl="1">
              <a:spcAft>
                <a:spcPts val="0"/>
              </a:spcAft>
              <a:buClr>
                <a:srgbClr val="9E3611"/>
              </a:buClr>
              <a:buFont typeface="Courier New" pitchFamily="2" charset="2"/>
              <a:buChar char="o"/>
            </a:pPr>
            <a:r>
              <a:rPr lang="en-US" sz="1600" dirty="0">
                <a:solidFill>
                  <a:schemeClr val="bg1"/>
                </a:solidFill>
              </a:rPr>
              <a:t>Low-income groups show an 8% increase in BA achievement with dual enrollment compared to those without. Similarly:</a:t>
            </a:r>
            <a:endParaRPr lang="en-US" sz="1600">
              <a:solidFill>
                <a:schemeClr val="bg1"/>
              </a:solidFill>
              <a:ea typeface="Calibri"/>
              <a:cs typeface="Calibri"/>
            </a:endParaRPr>
          </a:p>
          <a:p>
            <a:pPr lvl="1">
              <a:spcAft>
                <a:spcPts val="0"/>
              </a:spcAft>
              <a:buClr>
                <a:srgbClr val="9E3611"/>
              </a:buClr>
              <a:buFont typeface="Courier New" pitchFamily="2" charset="2"/>
              <a:buChar char="o"/>
            </a:pPr>
            <a:r>
              <a:rPr lang="en-US" sz="1600" dirty="0">
                <a:solidFill>
                  <a:schemeClr val="bg1"/>
                </a:solidFill>
              </a:rPr>
              <a:t>Middle-income students show a 7% increase</a:t>
            </a:r>
            <a:endParaRPr lang="en-US" sz="1600">
              <a:solidFill>
                <a:schemeClr val="bg1"/>
              </a:solidFill>
              <a:ea typeface="Calibri"/>
              <a:cs typeface="Calibri"/>
            </a:endParaRPr>
          </a:p>
          <a:p>
            <a:pPr lvl="1">
              <a:spcAft>
                <a:spcPts val="0"/>
              </a:spcAft>
              <a:buClr>
                <a:srgbClr val="9E3611"/>
              </a:buClr>
              <a:buFont typeface="Courier New" pitchFamily="2" charset="2"/>
              <a:buChar char="o"/>
            </a:pPr>
            <a:r>
              <a:rPr lang="en-US" sz="1600" dirty="0">
                <a:solidFill>
                  <a:schemeClr val="bg1"/>
                </a:solidFill>
              </a:rPr>
              <a:t>Black students show an 11% increase</a:t>
            </a:r>
            <a:endParaRPr lang="en-US" sz="1600">
              <a:solidFill>
                <a:schemeClr val="bg1"/>
              </a:solidFill>
              <a:ea typeface="Calibri"/>
              <a:cs typeface="Calibri"/>
            </a:endParaRPr>
          </a:p>
          <a:p>
            <a:pPr lvl="1">
              <a:spcAft>
                <a:spcPts val="0"/>
              </a:spcAft>
              <a:buClr>
                <a:srgbClr val="9E3611"/>
              </a:buClr>
              <a:buFont typeface="Courier New" pitchFamily="2" charset="2"/>
              <a:buChar char="o"/>
            </a:pPr>
            <a:r>
              <a:rPr lang="en-US" sz="1600" dirty="0">
                <a:solidFill>
                  <a:schemeClr val="bg1"/>
                </a:solidFill>
              </a:rPr>
              <a:t>Latinx (Hispanic) and Native American students show a 6% increase, each</a:t>
            </a:r>
            <a:endParaRPr lang="en-US" sz="1600">
              <a:solidFill>
                <a:schemeClr val="bg1"/>
              </a:solidFill>
              <a:ea typeface="Calibri"/>
              <a:cs typeface="Calibri"/>
            </a:endParaRPr>
          </a:p>
          <a:p>
            <a:pPr lvl="1">
              <a:spcAft>
                <a:spcPts val="0"/>
              </a:spcAft>
              <a:buClr>
                <a:srgbClr val="9E3611"/>
              </a:buClr>
              <a:buFont typeface="Courier New" pitchFamily="2" charset="2"/>
              <a:buChar char="o"/>
            </a:pPr>
            <a:r>
              <a:rPr lang="en-US" sz="1600" dirty="0">
                <a:solidFill>
                  <a:schemeClr val="bg1"/>
                </a:solidFill>
              </a:rPr>
              <a:t>Pacific Islander students show a 12% increase</a:t>
            </a:r>
            <a:endParaRPr lang="en-US" sz="1600" dirty="0">
              <a:solidFill>
                <a:schemeClr val="bg1"/>
              </a:solidFill>
              <a:ea typeface="Calibri"/>
              <a:cs typeface="Calibri"/>
            </a:endParaRPr>
          </a:p>
        </p:txBody>
      </p:sp>
      <p:sp>
        <p:nvSpPr>
          <p:cNvPr id="5" name="Title 1">
            <a:extLst>
              <a:ext uri="{FF2B5EF4-FFF2-40B4-BE49-F238E27FC236}">
                <a16:creationId xmlns:a16="http://schemas.microsoft.com/office/drawing/2014/main" id="{04B41934-5B7A-078A-2AB0-00FF4747B033}"/>
              </a:ext>
            </a:extLst>
          </p:cNvPr>
          <p:cNvSpPr txBox="1">
            <a:spLocks/>
          </p:cNvSpPr>
          <p:nvPr/>
        </p:nvSpPr>
        <p:spPr bwMode="auto">
          <a:xfrm>
            <a:off x="629841" y="273844"/>
            <a:ext cx="7886700" cy="61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29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6858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0287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1371600" algn="l" rtl="0" fontAlgn="base">
              <a:lnSpc>
                <a:spcPct val="90000"/>
              </a:lnSpc>
              <a:spcBef>
                <a:spcPct val="0"/>
              </a:spcBef>
              <a:spcAft>
                <a:spcPct val="0"/>
              </a:spcAft>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r>
              <a:rPr lang="en-US" sz="3000" dirty="0">
                <a:latin typeface="Open Sans"/>
                <a:ea typeface="Open Sans"/>
                <a:cs typeface="Open Sans"/>
              </a:rPr>
              <a:t>Dual Enrollment Outcomes</a:t>
            </a:r>
            <a:endParaRPr lang="en-US" sz="3000" dirty="0"/>
          </a:p>
        </p:txBody>
      </p:sp>
    </p:spTree>
    <p:extLst>
      <p:ext uri="{BB962C8B-B14F-4D97-AF65-F5344CB8AC3E}">
        <p14:creationId xmlns:p14="http://schemas.microsoft.com/office/powerpoint/2010/main" val="51484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9CF4-C5EA-20E5-9710-FDA74668314E}"/>
              </a:ext>
            </a:extLst>
          </p:cNvPr>
          <p:cNvSpPr>
            <a:spLocks noGrp="1"/>
          </p:cNvSpPr>
          <p:nvPr>
            <p:ph type="title"/>
          </p:nvPr>
        </p:nvSpPr>
        <p:spPr/>
        <p:txBody>
          <a:bodyPr/>
          <a:lstStyle/>
          <a:p>
            <a:r>
              <a:rPr lang="en-US" b="0"/>
              <a:t>Recognize and Build on Student Drive</a:t>
            </a:r>
            <a:endParaRPr lang="en-US"/>
          </a:p>
        </p:txBody>
      </p:sp>
      <p:sp>
        <p:nvSpPr>
          <p:cNvPr id="3" name="Content Placeholder 2">
            <a:extLst>
              <a:ext uri="{FF2B5EF4-FFF2-40B4-BE49-F238E27FC236}">
                <a16:creationId xmlns:a16="http://schemas.microsoft.com/office/drawing/2014/main" id="{41B454FE-52D7-47B2-7BE0-86F40F28DC8A}"/>
              </a:ext>
            </a:extLst>
          </p:cNvPr>
          <p:cNvSpPr>
            <a:spLocks noGrp="1"/>
          </p:cNvSpPr>
          <p:nvPr>
            <p:ph idx="1"/>
          </p:nvPr>
        </p:nvSpPr>
        <p:spPr/>
        <p:txBody>
          <a:bodyPr/>
          <a:lstStyle/>
          <a:p>
            <a:r>
              <a:rPr lang="en-US" sz="2000" b="1">
                <a:latin typeface="Open Sans"/>
                <a:ea typeface="Open Sans"/>
                <a:cs typeface="Open Sans"/>
              </a:rPr>
              <a:t>Example Teacher Action Steps</a:t>
            </a:r>
            <a:endParaRPr lang="en-US" sz="2000">
              <a:latin typeface="Open Sans"/>
              <a:ea typeface="Open Sans"/>
              <a:cs typeface="Open Sans"/>
            </a:endParaRPr>
          </a:p>
          <a:p>
            <a:pPr lvl="1">
              <a:buFont typeface="Courier New" panose="020B0604020202020204" pitchFamily="34" charset="0"/>
              <a:buChar char="o"/>
            </a:pPr>
            <a:r>
              <a:rPr lang="en-US">
                <a:latin typeface="Open Sans"/>
                <a:ea typeface="Open Sans"/>
                <a:cs typeface="Open Sans"/>
              </a:rPr>
              <a:t>Invite students to reflect on what motivates them and who they’re working hard for.</a:t>
            </a:r>
          </a:p>
          <a:p>
            <a:pPr lvl="1">
              <a:buFont typeface="Courier New" panose="020B0604020202020204" pitchFamily="34" charset="0"/>
              <a:buChar char="o"/>
            </a:pPr>
            <a:r>
              <a:rPr lang="en-US">
                <a:latin typeface="Open Sans"/>
                <a:ea typeface="Open Sans"/>
                <a:cs typeface="Open Sans"/>
              </a:rPr>
              <a:t>Use writing prompts or discussions that connect course content to personal values and goals.</a:t>
            </a:r>
          </a:p>
          <a:p>
            <a:r>
              <a:rPr lang="en-US" sz="2000" b="1">
                <a:latin typeface="Open Sans"/>
                <a:ea typeface="Open Sans"/>
                <a:cs typeface="Open Sans"/>
              </a:rPr>
              <a:t>Student Outcomes</a:t>
            </a:r>
            <a:endParaRPr lang="en-US" sz="2000">
              <a:latin typeface="Open Sans"/>
              <a:ea typeface="Open Sans"/>
              <a:cs typeface="Open Sans"/>
            </a:endParaRPr>
          </a:p>
          <a:p>
            <a:pPr lvl="1">
              <a:buFont typeface="Courier New" panose="020B0604020202020204" pitchFamily="34" charset="0"/>
              <a:buChar char="o"/>
            </a:pPr>
            <a:r>
              <a:rPr lang="en-US">
                <a:latin typeface="Open Sans"/>
                <a:ea typeface="Open Sans"/>
                <a:cs typeface="Open Sans"/>
              </a:rPr>
              <a:t>Stronger motivation rooted in purpose and personal identity.</a:t>
            </a:r>
          </a:p>
          <a:p>
            <a:pPr lvl="1">
              <a:buFont typeface="Courier New" panose="020B0604020202020204" pitchFamily="34" charset="0"/>
              <a:buChar char="o"/>
            </a:pPr>
            <a:r>
              <a:rPr lang="en-US">
                <a:latin typeface="Open Sans"/>
                <a:ea typeface="Open Sans"/>
                <a:cs typeface="Open Sans"/>
              </a:rPr>
              <a:t>Increased confidence in their ability to succeed in college-level work.</a:t>
            </a:r>
          </a:p>
        </p:txBody>
      </p:sp>
    </p:spTree>
    <p:extLst>
      <p:ext uri="{BB962C8B-B14F-4D97-AF65-F5344CB8AC3E}">
        <p14:creationId xmlns:p14="http://schemas.microsoft.com/office/powerpoint/2010/main" val="406294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A3052-1151-94A0-A017-DF7111509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ADA9B-C0E5-13E5-F76A-336B8B5E3158}"/>
              </a:ext>
            </a:extLst>
          </p:cNvPr>
          <p:cNvSpPr>
            <a:spLocks noGrp="1"/>
          </p:cNvSpPr>
          <p:nvPr>
            <p:ph type="title"/>
          </p:nvPr>
        </p:nvSpPr>
        <p:spPr/>
        <p:txBody>
          <a:bodyPr>
            <a:normAutofit/>
          </a:bodyPr>
          <a:lstStyle/>
          <a:p>
            <a:r>
              <a:rPr lang="en-US" b="0">
                <a:latin typeface="Open Sans"/>
                <a:ea typeface="Open Sans"/>
                <a:cs typeface="Open Sans"/>
              </a:rPr>
              <a:t>Connect Students to Supportive Adults and Peers</a:t>
            </a:r>
            <a:endParaRPr lang="en-US"/>
          </a:p>
        </p:txBody>
      </p:sp>
      <p:sp>
        <p:nvSpPr>
          <p:cNvPr id="3" name="Content Placeholder 2">
            <a:extLst>
              <a:ext uri="{FF2B5EF4-FFF2-40B4-BE49-F238E27FC236}">
                <a16:creationId xmlns:a16="http://schemas.microsoft.com/office/drawing/2014/main" id="{DA00E2FE-DD23-0ADE-4F75-B11F2D9A1C3E}"/>
              </a:ext>
            </a:extLst>
          </p:cNvPr>
          <p:cNvSpPr>
            <a:spLocks noGrp="1"/>
          </p:cNvSpPr>
          <p:nvPr>
            <p:ph idx="1"/>
          </p:nvPr>
        </p:nvSpPr>
        <p:spPr/>
        <p:txBody>
          <a:bodyPr/>
          <a:lstStyle/>
          <a:p>
            <a:r>
              <a:rPr lang="en-US" sz="2000" b="1">
                <a:latin typeface="Open Sans"/>
                <a:ea typeface="Open Sans"/>
                <a:cs typeface="Open Sans"/>
              </a:rPr>
              <a:t>Example Teacher Action Steps</a:t>
            </a:r>
            <a:endParaRPr lang="en-US" sz="2000">
              <a:latin typeface="Open Sans"/>
              <a:ea typeface="Open Sans"/>
              <a:cs typeface="Open Sans"/>
            </a:endParaRPr>
          </a:p>
          <a:p>
            <a:pPr lvl="1"/>
            <a:r>
              <a:rPr lang="en-US">
                <a:latin typeface="Open Sans"/>
                <a:ea typeface="Open Sans"/>
                <a:cs typeface="Open Sans"/>
              </a:rPr>
              <a:t>Introduce students to supportive adults (such as librarians, campus staff, or service providers) and peer leaders in their academic environment.</a:t>
            </a:r>
            <a:endParaRPr lang="en-US"/>
          </a:p>
          <a:p>
            <a:pPr lvl="1"/>
            <a:r>
              <a:rPr lang="en-US">
                <a:latin typeface="Open Sans"/>
                <a:ea typeface="Open Sans"/>
                <a:cs typeface="Open Sans"/>
              </a:rPr>
              <a:t>Invite college students, alumni, or staff to share stories and advice about navigating higher education.</a:t>
            </a:r>
            <a:endParaRPr lang="en-US"/>
          </a:p>
          <a:p>
            <a:r>
              <a:rPr lang="en-US" sz="2000" b="1">
                <a:latin typeface="Open Sans"/>
                <a:ea typeface="Open Sans"/>
                <a:cs typeface="Open Sans"/>
              </a:rPr>
              <a:t>Student Outcomes</a:t>
            </a:r>
            <a:endParaRPr lang="en-US" sz="2000">
              <a:latin typeface="Open Sans"/>
              <a:ea typeface="Open Sans"/>
              <a:cs typeface="Open Sans"/>
            </a:endParaRPr>
          </a:p>
          <a:p>
            <a:pPr lvl="1"/>
            <a:r>
              <a:rPr lang="en-US">
                <a:latin typeface="Open Sans"/>
                <a:ea typeface="Open Sans"/>
                <a:cs typeface="Open Sans"/>
              </a:rPr>
              <a:t>Greater sense of belonging and confidence in seeking help.</a:t>
            </a:r>
            <a:endParaRPr lang="en-US"/>
          </a:p>
          <a:p>
            <a:pPr lvl="1"/>
            <a:r>
              <a:rPr lang="en-US">
                <a:latin typeface="Open Sans"/>
                <a:ea typeface="Open Sans"/>
                <a:cs typeface="Open Sans"/>
              </a:rPr>
              <a:t>Expanded support network and awareness of college resources.</a:t>
            </a:r>
            <a:endParaRPr lang="en-US"/>
          </a:p>
        </p:txBody>
      </p:sp>
    </p:spTree>
    <p:extLst>
      <p:ext uri="{BB962C8B-B14F-4D97-AF65-F5344CB8AC3E}">
        <p14:creationId xmlns:p14="http://schemas.microsoft.com/office/powerpoint/2010/main" val="111650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CB8D-36EE-F8EA-0FFA-027E19BD6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CECD3-5508-4DE5-C633-324E2AA85C8E}"/>
              </a:ext>
            </a:extLst>
          </p:cNvPr>
          <p:cNvSpPr>
            <a:spLocks noGrp="1"/>
          </p:cNvSpPr>
          <p:nvPr>
            <p:ph type="title"/>
          </p:nvPr>
        </p:nvSpPr>
        <p:spPr/>
        <p:txBody>
          <a:bodyPr/>
          <a:lstStyle/>
          <a:p>
            <a:r>
              <a:rPr lang="en-US" b="0">
                <a:latin typeface="Open Sans"/>
                <a:ea typeface="Open Sans"/>
                <a:cs typeface="Open Sans"/>
              </a:rPr>
              <a:t>Make Curriculum Relevant and Useful</a:t>
            </a:r>
            <a:endParaRPr lang="en-US"/>
          </a:p>
        </p:txBody>
      </p:sp>
      <p:sp>
        <p:nvSpPr>
          <p:cNvPr id="3" name="Content Placeholder 2">
            <a:extLst>
              <a:ext uri="{FF2B5EF4-FFF2-40B4-BE49-F238E27FC236}">
                <a16:creationId xmlns:a16="http://schemas.microsoft.com/office/drawing/2014/main" id="{F2DCE494-3333-C637-A8D3-E1F2D50DF16C}"/>
              </a:ext>
            </a:extLst>
          </p:cNvPr>
          <p:cNvSpPr>
            <a:spLocks noGrp="1"/>
          </p:cNvSpPr>
          <p:nvPr>
            <p:ph idx="1"/>
          </p:nvPr>
        </p:nvSpPr>
        <p:spPr/>
        <p:txBody>
          <a:bodyPr/>
          <a:lstStyle/>
          <a:p>
            <a:r>
              <a:rPr lang="en-US" sz="2000" b="1">
                <a:latin typeface="Open Sans"/>
                <a:ea typeface="Open Sans"/>
                <a:cs typeface="Open Sans"/>
              </a:rPr>
              <a:t>Example Teacher Action Steps</a:t>
            </a:r>
            <a:endParaRPr lang="en-US" sz="2000">
              <a:latin typeface="Open Sans"/>
              <a:ea typeface="Open Sans"/>
              <a:cs typeface="Open Sans"/>
            </a:endParaRPr>
          </a:p>
          <a:p>
            <a:pPr lvl="1"/>
            <a:r>
              <a:rPr lang="en-US">
                <a:latin typeface="Open Sans"/>
                <a:ea typeface="Open Sans"/>
                <a:cs typeface="Open Sans"/>
              </a:rPr>
              <a:t>Choose readings, topics, and assignments that reflect students’ lived experiences.</a:t>
            </a:r>
            <a:endParaRPr lang="en-US"/>
          </a:p>
          <a:p>
            <a:pPr lvl="1"/>
            <a:r>
              <a:rPr lang="en-US">
                <a:latin typeface="Open Sans"/>
                <a:ea typeface="Open Sans"/>
                <a:cs typeface="Open Sans"/>
              </a:rPr>
              <a:t>Provide opportunities for students to apply course content to real-world challenges.</a:t>
            </a:r>
            <a:endParaRPr lang="en-US"/>
          </a:p>
          <a:p>
            <a:r>
              <a:rPr lang="en-US" sz="2000" b="1">
                <a:latin typeface="Open Sans"/>
                <a:ea typeface="Open Sans"/>
                <a:cs typeface="Open Sans"/>
              </a:rPr>
              <a:t>Student Outcomes</a:t>
            </a:r>
            <a:endParaRPr lang="en-US" sz="2000">
              <a:latin typeface="Open Sans"/>
              <a:ea typeface="Open Sans"/>
              <a:cs typeface="Open Sans"/>
            </a:endParaRPr>
          </a:p>
          <a:p>
            <a:pPr lvl="1"/>
            <a:r>
              <a:rPr lang="en-US">
                <a:latin typeface="Open Sans"/>
                <a:ea typeface="Open Sans"/>
                <a:cs typeface="Open Sans"/>
              </a:rPr>
              <a:t>Increased engagement through personal relevance and cultural connection.</a:t>
            </a:r>
            <a:endParaRPr lang="en-US"/>
          </a:p>
          <a:p>
            <a:pPr lvl="1"/>
            <a:r>
              <a:rPr lang="en-US">
                <a:latin typeface="Open Sans"/>
                <a:ea typeface="Open Sans"/>
                <a:cs typeface="Open Sans"/>
              </a:rPr>
              <a:t>Stronger sense of agency in using education to address real issues.</a:t>
            </a:r>
            <a:endParaRPr lang="en-US"/>
          </a:p>
        </p:txBody>
      </p:sp>
    </p:spTree>
    <p:extLst>
      <p:ext uri="{BB962C8B-B14F-4D97-AF65-F5344CB8AC3E}">
        <p14:creationId xmlns:p14="http://schemas.microsoft.com/office/powerpoint/2010/main" val="32606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88F2E-02B7-1D42-F958-52BBD20F4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2C64F-3198-97E4-B026-15015D28D900}"/>
              </a:ext>
            </a:extLst>
          </p:cNvPr>
          <p:cNvSpPr>
            <a:spLocks noGrp="1"/>
          </p:cNvSpPr>
          <p:nvPr>
            <p:ph type="title"/>
          </p:nvPr>
        </p:nvSpPr>
        <p:spPr/>
        <p:txBody>
          <a:bodyPr/>
          <a:lstStyle/>
          <a:p>
            <a:r>
              <a:rPr lang="en-US" b="0">
                <a:latin typeface="Open Sans"/>
                <a:ea typeface="Open Sans"/>
                <a:cs typeface="Open Sans"/>
              </a:rPr>
              <a:t>Help Students See the Bigger Picture</a:t>
            </a:r>
            <a:endParaRPr lang="en-US"/>
          </a:p>
        </p:txBody>
      </p:sp>
      <p:sp>
        <p:nvSpPr>
          <p:cNvPr id="3" name="Content Placeholder 2">
            <a:extLst>
              <a:ext uri="{FF2B5EF4-FFF2-40B4-BE49-F238E27FC236}">
                <a16:creationId xmlns:a16="http://schemas.microsoft.com/office/drawing/2014/main" id="{EC5F2CA6-E04D-ABBF-E047-21ED452A3692}"/>
              </a:ext>
            </a:extLst>
          </p:cNvPr>
          <p:cNvSpPr>
            <a:spLocks noGrp="1"/>
          </p:cNvSpPr>
          <p:nvPr>
            <p:ph idx="1"/>
          </p:nvPr>
        </p:nvSpPr>
        <p:spPr/>
        <p:txBody>
          <a:bodyPr/>
          <a:lstStyle/>
          <a:p>
            <a:r>
              <a:rPr lang="en-US" sz="2000" b="1">
                <a:latin typeface="Open Sans"/>
                <a:ea typeface="Open Sans"/>
                <a:cs typeface="Open Sans"/>
              </a:rPr>
              <a:t>Example Teacher Action Steps</a:t>
            </a:r>
            <a:endParaRPr lang="en-US" sz="2000">
              <a:latin typeface="Open Sans"/>
              <a:ea typeface="Open Sans"/>
              <a:cs typeface="Open Sans"/>
            </a:endParaRPr>
          </a:p>
          <a:p>
            <a:pPr lvl="1">
              <a:buFont typeface="Courier New" panose="020B0604020202020204" pitchFamily="34" charset="0"/>
              <a:buChar char="o"/>
            </a:pPr>
            <a:r>
              <a:rPr lang="en-US">
                <a:latin typeface="Open Sans"/>
                <a:ea typeface="Open Sans"/>
                <a:cs typeface="Open Sans"/>
              </a:rPr>
              <a:t>Teach about the educational journeys of key figures in your discipline to show the multi-faceted pathways to achievement.</a:t>
            </a:r>
          </a:p>
          <a:p>
            <a:pPr lvl="1">
              <a:buFont typeface="Courier New" panose="020B0604020202020204" pitchFamily="34" charset="0"/>
              <a:buChar char="o"/>
            </a:pPr>
            <a:r>
              <a:rPr lang="en-US">
                <a:latin typeface="Open Sans"/>
                <a:ea typeface="Open Sans"/>
                <a:cs typeface="Open Sans"/>
              </a:rPr>
              <a:t>Incorporate knowledge skills such as checking transcripts, writing emails, or accessing student portals during instruction.</a:t>
            </a:r>
          </a:p>
          <a:p>
            <a:r>
              <a:rPr lang="en-US" sz="2000" b="1">
                <a:latin typeface="Open Sans"/>
                <a:ea typeface="Open Sans"/>
                <a:cs typeface="Open Sans"/>
              </a:rPr>
              <a:t>Student Outcomes</a:t>
            </a:r>
            <a:endParaRPr lang="en-US" sz="2000">
              <a:latin typeface="Open Sans"/>
              <a:ea typeface="Open Sans"/>
              <a:cs typeface="Open Sans"/>
            </a:endParaRPr>
          </a:p>
          <a:p>
            <a:pPr lvl="1">
              <a:buFont typeface="Courier New" panose="020B0604020202020204" pitchFamily="34" charset="0"/>
              <a:buChar char="o"/>
            </a:pPr>
            <a:r>
              <a:rPr lang="en-US">
                <a:latin typeface="Open Sans"/>
                <a:ea typeface="Open Sans"/>
                <a:cs typeface="Open Sans"/>
              </a:rPr>
              <a:t>Clearer understanding of their academic pathway and next steps.</a:t>
            </a:r>
            <a:endParaRPr lang="en-US" sz="2400"/>
          </a:p>
          <a:p>
            <a:pPr lvl="1">
              <a:buFont typeface="Courier New" panose="020B0604020202020204" pitchFamily="34" charset="0"/>
              <a:buChar char="o"/>
            </a:pPr>
            <a:r>
              <a:rPr lang="en-US">
                <a:latin typeface="Open Sans"/>
                <a:ea typeface="Open Sans"/>
                <a:cs typeface="Open Sans"/>
              </a:rPr>
              <a:t>Increased ability to self-advocate and make informed decisions about their education.</a:t>
            </a:r>
            <a:endParaRPr lang="en-US" sz="2400"/>
          </a:p>
        </p:txBody>
      </p:sp>
    </p:spTree>
    <p:extLst>
      <p:ext uri="{BB962C8B-B14F-4D97-AF65-F5344CB8AC3E}">
        <p14:creationId xmlns:p14="http://schemas.microsoft.com/office/powerpoint/2010/main" val="328418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F340-7696-60F0-C990-A1CDCEDDF457}"/>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2669073D-3BD7-9B3A-DB68-772475FA4B64}"/>
              </a:ext>
            </a:extLst>
          </p:cNvPr>
          <p:cNvSpPr>
            <a:spLocks noGrp="1"/>
          </p:cNvSpPr>
          <p:nvPr>
            <p:ph idx="1"/>
          </p:nvPr>
        </p:nvSpPr>
        <p:spPr/>
        <p:txBody>
          <a:bodyPr/>
          <a:lstStyle/>
          <a:p>
            <a:r>
              <a:rPr lang="en-US" dirty="0">
                <a:latin typeface="Open Sans"/>
                <a:ea typeface="Open Sans"/>
                <a:cs typeface="Open Sans"/>
              </a:rPr>
              <a:t>Welcome</a:t>
            </a:r>
            <a:endParaRPr lang="en-US" dirty="0"/>
          </a:p>
          <a:p>
            <a:r>
              <a:rPr lang="en-US" dirty="0">
                <a:latin typeface="Open Sans"/>
                <a:ea typeface="Open Sans"/>
                <a:cs typeface="Open Sans"/>
              </a:rPr>
              <a:t>Dual Enrollment at Cuesta College</a:t>
            </a:r>
          </a:p>
          <a:p>
            <a:r>
              <a:rPr lang="en-US" dirty="0">
                <a:latin typeface="Open Sans"/>
                <a:ea typeface="Open Sans"/>
                <a:cs typeface="Open Sans"/>
              </a:rPr>
              <a:t>Student Evaluations Details and Examples</a:t>
            </a:r>
          </a:p>
          <a:p>
            <a:r>
              <a:rPr lang="en-US" dirty="0">
                <a:latin typeface="Open Sans"/>
                <a:ea typeface="Open Sans"/>
                <a:cs typeface="Open Sans"/>
              </a:rPr>
              <a:t>Dual Enrollment Instructor Panel</a:t>
            </a:r>
          </a:p>
          <a:p>
            <a:r>
              <a:rPr lang="en-US" dirty="0">
                <a:latin typeface="Open Sans"/>
                <a:ea typeface="Open Sans"/>
                <a:cs typeface="Open Sans"/>
              </a:rPr>
              <a:t>Group Discussion: Supporting Student Success</a:t>
            </a:r>
            <a:endParaRPr lang="en-US" dirty="0"/>
          </a:p>
          <a:p>
            <a:r>
              <a:rPr lang="en-US" dirty="0">
                <a:latin typeface="Open Sans"/>
                <a:ea typeface="Open Sans"/>
                <a:cs typeface="Open Sans"/>
              </a:rPr>
              <a:t>Next Steps and Future Opportunities</a:t>
            </a:r>
          </a:p>
        </p:txBody>
      </p:sp>
    </p:spTree>
    <p:extLst>
      <p:ext uri="{BB962C8B-B14F-4D97-AF65-F5344CB8AC3E}">
        <p14:creationId xmlns:p14="http://schemas.microsoft.com/office/powerpoint/2010/main" val="1442248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20C4C-7C9C-039C-9E5D-475D4D7C2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383DF-ED37-1DC6-974F-F0C8F4154F6D}"/>
              </a:ext>
            </a:extLst>
          </p:cNvPr>
          <p:cNvSpPr>
            <a:spLocks noGrp="1"/>
          </p:cNvSpPr>
          <p:nvPr>
            <p:ph type="title"/>
          </p:nvPr>
        </p:nvSpPr>
        <p:spPr/>
        <p:txBody>
          <a:bodyPr/>
          <a:lstStyle/>
          <a:p>
            <a:r>
              <a:rPr lang="en-US">
                <a:latin typeface="Open Sans"/>
                <a:ea typeface="Open Sans"/>
                <a:cs typeface="Open Sans"/>
              </a:rPr>
              <a:t>References and Further Reading</a:t>
            </a:r>
            <a:endParaRPr lang="en-US"/>
          </a:p>
        </p:txBody>
      </p:sp>
      <p:sp>
        <p:nvSpPr>
          <p:cNvPr id="3" name="Content Placeholder 2">
            <a:extLst>
              <a:ext uri="{FF2B5EF4-FFF2-40B4-BE49-F238E27FC236}">
                <a16:creationId xmlns:a16="http://schemas.microsoft.com/office/drawing/2014/main" id="{3AD5DADB-971B-CC17-1D95-5305770AA573}"/>
              </a:ext>
            </a:extLst>
          </p:cNvPr>
          <p:cNvSpPr>
            <a:spLocks noGrp="1"/>
          </p:cNvSpPr>
          <p:nvPr>
            <p:ph idx="1"/>
          </p:nvPr>
        </p:nvSpPr>
        <p:spPr>
          <a:xfrm>
            <a:off x="628650" y="1119188"/>
            <a:ext cx="7886700" cy="3058664"/>
          </a:xfrm>
        </p:spPr>
        <p:txBody>
          <a:bodyPr/>
          <a:lstStyle/>
          <a:p>
            <a:r>
              <a:rPr lang="en-US" sz="1400">
                <a:latin typeface="Open Sans"/>
                <a:ea typeface="Open Sans"/>
                <a:cs typeface="Open Sans"/>
              </a:rPr>
              <a:t>Mireles-Rios, Rebeca, Victor Rios, Bertin Solis, and Jose Gutierrez. 2024. “Ganas as a Praxis: Cultural Responsiveness in Latinx/a/o Higher Education Success.” In </a:t>
            </a:r>
            <a:r>
              <a:rPr lang="en-US" sz="1400" i="1">
                <a:latin typeface="Open Sans"/>
                <a:ea typeface="Open Sans"/>
                <a:cs typeface="Open Sans"/>
              </a:rPr>
              <a:t>Studying Latinx/a/o Students in Higher Education: A Critical Analysis of Concepts, Theory, and Methodologies. </a:t>
            </a:r>
            <a:r>
              <a:rPr lang="en-US" sz="1400">
                <a:latin typeface="Open Sans"/>
                <a:ea typeface="Open Sans"/>
                <a:cs typeface="Open Sans"/>
                <a:hlinkClick r:id="rId2">
                  <a:extLst>
                    <a:ext uri="{A12FA001-AC4F-418D-AE19-62706E023703}">
                      <ahyp:hlinkClr xmlns:ahyp="http://schemas.microsoft.com/office/drawing/2018/hyperlinkcolor" val="tx"/>
                    </a:ext>
                  </a:extLst>
                </a:hlinkClick>
              </a:rPr>
              <a:t>Access Online</a:t>
            </a:r>
          </a:p>
          <a:p>
            <a:r>
              <a:rPr lang="en-US" sz="1400">
                <a:latin typeface="Open Sans"/>
                <a:ea typeface="Open Sans"/>
                <a:cs typeface="Open Sans"/>
              </a:rPr>
              <a:t>Salazar, Rogelio. 2024. </a:t>
            </a:r>
            <a:r>
              <a:rPr lang="en-US" sz="1400" i="1">
                <a:latin typeface="Open Sans"/>
                <a:ea typeface="Open Sans"/>
                <a:cs typeface="Open Sans"/>
              </a:rPr>
              <a:t>Working Towards an Equitable Future in California Dual Enrollment Programs.</a:t>
            </a:r>
            <a:r>
              <a:rPr lang="en-US" sz="1400">
                <a:latin typeface="Open Sans"/>
                <a:ea typeface="Open Sans"/>
                <a:cs typeface="Open Sans"/>
              </a:rPr>
              <a:t> Berkeley, CA: UC Berkeley Center for Studies in Higher Education. </a:t>
            </a:r>
            <a:r>
              <a:rPr lang="en-US" sz="1400">
                <a:latin typeface="Open Sans"/>
                <a:ea typeface="Open Sans"/>
                <a:cs typeface="Open Sans"/>
                <a:hlinkClick r:id="rId3">
                  <a:extLst>
                    <a:ext uri="{A12FA001-AC4F-418D-AE19-62706E023703}">
                      <ahyp:hlinkClr xmlns:ahyp="http://schemas.microsoft.com/office/drawing/2018/hyperlinkcolor" val="tx"/>
                    </a:ext>
                  </a:extLst>
                </a:hlinkClick>
              </a:rPr>
              <a:t>https://escholarship.org/uc/item/8682z75j</a:t>
            </a:r>
          </a:p>
          <a:p>
            <a:r>
              <a:rPr lang="en-US" sz="1400">
                <a:latin typeface="Open Sans"/>
                <a:ea typeface="Open Sans"/>
                <a:cs typeface="Open Sans"/>
              </a:rPr>
              <a:t>Salazar, Rogelio. 2023. “An Analysis of Statewide College Promise Programs: Towards a Racially Equitable Future.” </a:t>
            </a:r>
            <a:r>
              <a:rPr lang="en-US" sz="1400" i="1">
                <a:latin typeface="Open Sans"/>
                <a:ea typeface="Open Sans"/>
                <a:cs typeface="Open Sans"/>
              </a:rPr>
              <a:t>New Directions for Community Colleges</a:t>
            </a:r>
            <a:r>
              <a:rPr lang="en-US" sz="1400">
                <a:latin typeface="Open Sans"/>
                <a:ea typeface="Open Sans"/>
                <a:cs typeface="Open Sans"/>
              </a:rPr>
              <a:t> 2023(201):111–127. </a:t>
            </a:r>
            <a:r>
              <a:rPr lang="en-US" sz="1400">
                <a:latin typeface="Open Sans"/>
                <a:ea typeface="Open Sans"/>
                <a:cs typeface="Open Sans"/>
                <a:hlinkClick r:id="rId4">
                  <a:extLst>
                    <a:ext uri="{A12FA001-AC4F-418D-AE19-62706E023703}">
                      <ahyp:hlinkClr xmlns:ahyp="http://schemas.microsoft.com/office/drawing/2018/hyperlinkcolor" val="tx"/>
                    </a:ext>
                  </a:extLst>
                </a:hlinkClick>
              </a:rPr>
              <a:t>https://doi.org/10.1002/cc.20591</a:t>
            </a:r>
          </a:p>
          <a:p>
            <a:r>
              <a:rPr lang="en-US" sz="1400">
                <a:latin typeface="Open Sans"/>
                <a:ea typeface="Open Sans"/>
                <a:cs typeface="Open Sans"/>
              </a:rPr>
              <a:t>Stanton-Salazar, Ricardo D. 2001. </a:t>
            </a:r>
            <a:r>
              <a:rPr lang="en-US" sz="1400" i="1">
                <a:latin typeface="Open Sans"/>
                <a:ea typeface="Open Sans"/>
                <a:cs typeface="Open Sans"/>
              </a:rPr>
              <a:t>Manufacturing Hope and Despair: The School and Kin Support Networks of U.S.-Mexican Youth.</a:t>
            </a:r>
            <a:r>
              <a:rPr lang="en-US" sz="1400">
                <a:latin typeface="Open Sans"/>
                <a:ea typeface="Open Sans"/>
                <a:cs typeface="Open Sans"/>
              </a:rPr>
              <a:t> New York: Teachers College Press. </a:t>
            </a:r>
            <a:r>
              <a:rPr lang="en-US" sz="1400">
                <a:latin typeface="Open Sans"/>
                <a:ea typeface="Open Sans"/>
                <a:cs typeface="Open Sans"/>
                <a:hlinkClick r:id="rId5">
                  <a:extLst>
                    <a:ext uri="{A12FA001-AC4F-418D-AE19-62706E023703}">
                      <ahyp:hlinkClr xmlns:ahyp="http://schemas.microsoft.com/office/drawing/2018/hyperlinkcolor" val="tx"/>
                    </a:ext>
                  </a:extLst>
                </a:hlinkClick>
              </a:rPr>
              <a:t>Access Online</a:t>
            </a:r>
          </a:p>
          <a:p>
            <a:r>
              <a:rPr lang="en-US" sz="1400" err="1">
                <a:latin typeface="Open Sans"/>
                <a:ea typeface="Open Sans"/>
                <a:cs typeface="Open Sans"/>
              </a:rPr>
              <a:t>Yosso</a:t>
            </a:r>
            <a:r>
              <a:rPr lang="en-US" sz="1400">
                <a:latin typeface="Open Sans"/>
                <a:ea typeface="Open Sans"/>
                <a:cs typeface="Open Sans"/>
              </a:rPr>
              <a:t>, Tara J. 2005. “Whose Culture Has Capital? A Critical Race Theory Discussion of Community Cultural Wealth.” </a:t>
            </a:r>
            <a:r>
              <a:rPr lang="en-US" sz="1400" i="1">
                <a:latin typeface="Open Sans"/>
                <a:ea typeface="Open Sans"/>
                <a:cs typeface="Open Sans"/>
              </a:rPr>
              <a:t>Race Ethnicity and Education</a:t>
            </a:r>
            <a:r>
              <a:rPr lang="en-US" sz="1400">
                <a:latin typeface="Open Sans"/>
                <a:ea typeface="Open Sans"/>
                <a:cs typeface="Open Sans"/>
              </a:rPr>
              <a:t> 8(1):69–91. </a:t>
            </a:r>
            <a:r>
              <a:rPr lang="en-US" sz="1400">
                <a:latin typeface="Open Sans"/>
                <a:ea typeface="Open Sans"/>
                <a:cs typeface="Open Sans"/>
                <a:hlinkClick r:id="rId6">
                  <a:extLst>
                    <a:ext uri="{A12FA001-AC4F-418D-AE19-62706E023703}">
                      <ahyp:hlinkClr xmlns:ahyp="http://schemas.microsoft.com/office/drawing/2018/hyperlinkcolor" val="tx"/>
                    </a:ext>
                  </a:extLst>
                </a:hlinkClick>
              </a:rPr>
              <a:t>https://doi.org/10.1080/1361332052000341006</a:t>
            </a:r>
          </a:p>
        </p:txBody>
      </p:sp>
    </p:spTree>
    <p:extLst>
      <p:ext uri="{BB962C8B-B14F-4D97-AF65-F5344CB8AC3E}">
        <p14:creationId xmlns:p14="http://schemas.microsoft.com/office/powerpoint/2010/main" val="1907629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A60C-7588-9312-E599-CED7B7BFA1C5}"/>
              </a:ext>
            </a:extLst>
          </p:cNvPr>
          <p:cNvSpPr>
            <a:spLocks noGrp="1"/>
          </p:cNvSpPr>
          <p:nvPr>
            <p:ph type="title"/>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a:latin typeface="Open Sans"/>
              <a:ea typeface="Open Sans"/>
              <a:cs typeface="Open Sans"/>
            </a:endParaRPr>
          </a:p>
        </p:txBody>
      </p:sp>
      <p:pic>
        <p:nvPicPr>
          <p:cNvPr id="4" name="Content Placeholder 3" descr="A blue and white diagram with text&#10;&#10;Description automatically generated">
            <a:extLst>
              <a:ext uri="{FF2B5EF4-FFF2-40B4-BE49-F238E27FC236}">
                <a16:creationId xmlns:a16="http://schemas.microsoft.com/office/drawing/2014/main" id="{A637148D-2ED4-14F0-7C7A-2AFF1745A1B8}"/>
              </a:ext>
            </a:extLst>
          </p:cNvPr>
          <p:cNvPicPr>
            <a:picLocks noGrp="1" noChangeAspect="1"/>
          </p:cNvPicPr>
          <p:nvPr>
            <p:ph idx="1"/>
          </p:nvPr>
        </p:nvPicPr>
        <p:blipFill>
          <a:blip r:embed="rId2"/>
          <a:stretch>
            <a:fillRect/>
          </a:stretch>
        </p:blipFill>
        <p:spPr>
          <a:xfrm>
            <a:off x="2661" y="2697"/>
            <a:ext cx="9140203" cy="5142548"/>
          </a:xfrm>
        </p:spPr>
      </p:pic>
    </p:spTree>
    <p:extLst>
      <p:ext uri="{BB962C8B-B14F-4D97-AF65-F5344CB8AC3E}">
        <p14:creationId xmlns:p14="http://schemas.microsoft.com/office/powerpoint/2010/main" val="1216880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99D5-CDAB-6CC2-2175-7BAEE8D9CCF2}"/>
              </a:ext>
            </a:extLst>
          </p:cNvPr>
          <p:cNvSpPr>
            <a:spLocks noGrp="1"/>
          </p:cNvSpPr>
          <p:nvPr>
            <p:ph type="title"/>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a:p>
        </p:txBody>
      </p:sp>
      <p:pic>
        <p:nvPicPr>
          <p:cNvPr id="4" name="Content Placeholder 3" descr="A blue and white text on a table&#10;&#10;Description automatically generated">
            <a:extLst>
              <a:ext uri="{FF2B5EF4-FFF2-40B4-BE49-F238E27FC236}">
                <a16:creationId xmlns:a16="http://schemas.microsoft.com/office/drawing/2014/main" id="{02C9C21C-7E93-8F9E-5259-5150E9572A58}"/>
              </a:ext>
            </a:extLst>
          </p:cNvPr>
          <p:cNvPicPr>
            <a:picLocks noGrp="1" noChangeAspect="1"/>
          </p:cNvPicPr>
          <p:nvPr>
            <p:ph idx="1"/>
          </p:nvPr>
        </p:nvPicPr>
        <p:blipFill>
          <a:blip r:embed="rId2"/>
          <a:stretch>
            <a:fillRect/>
          </a:stretch>
        </p:blipFill>
        <p:spPr>
          <a:xfrm>
            <a:off x="3506" y="-85285"/>
            <a:ext cx="9135510" cy="5300071"/>
          </a:xfrm>
        </p:spPr>
      </p:pic>
    </p:spTree>
    <p:extLst>
      <p:ext uri="{BB962C8B-B14F-4D97-AF65-F5344CB8AC3E}">
        <p14:creationId xmlns:p14="http://schemas.microsoft.com/office/powerpoint/2010/main" val="3733578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oard with blue text and blue text&#10;&#10;Description automatically generated">
            <a:extLst>
              <a:ext uri="{FF2B5EF4-FFF2-40B4-BE49-F238E27FC236}">
                <a16:creationId xmlns:a16="http://schemas.microsoft.com/office/drawing/2014/main" id="{4E82B03B-7B8B-0DD8-F6BE-F3B6EE33D579}"/>
              </a:ext>
            </a:extLst>
          </p:cNvPr>
          <p:cNvPicPr>
            <a:picLocks noGrp="1" noChangeAspect="1"/>
          </p:cNvPicPr>
          <p:nvPr>
            <p:ph idx="1"/>
          </p:nvPr>
        </p:nvPicPr>
        <p:blipFill>
          <a:blip r:embed="rId2"/>
          <a:stretch>
            <a:fillRect/>
          </a:stretch>
        </p:blipFill>
        <p:spPr>
          <a:xfrm>
            <a:off x="-319869" y="-491"/>
            <a:ext cx="9783954" cy="5144853"/>
          </a:xfrm>
        </p:spPr>
      </p:pic>
    </p:spTree>
    <p:extLst>
      <p:ext uri="{BB962C8B-B14F-4D97-AF65-F5344CB8AC3E}">
        <p14:creationId xmlns:p14="http://schemas.microsoft.com/office/powerpoint/2010/main" val="97549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EDE1-2DDF-B7DD-7695-AEE0CD2B6B16}"/>
              </a:ext>
            </a:extLst>
          </p:cNvPr>
          <p:cNvSpPr>
            <a:spLocks noGrp="1"/>
          </p:cNvSpPr>
          <p:nvPr>
            <p:ph type="title"/>
          </p:nvPr>
        </p:nvSpPr>
        <p:spPr/>
        <p:txBody>
          <a:bodyPr/>
          <a:lstStyle/>
          <a:p>
            <a:r>
              <a:rPr lang="en-US">
                <a:latin typeface="Open Sans"/>
                <a:ea typeface="Open Sans"/>
                <a:cs typeface="Open Sans"/>
              </a:rPr>
              <a:t>Enrichment Program Overview</a:t>
            </a:r>
            <a:endParaRPr lang="en-US"/>
          </a:p>
        </p:txBody>
      </p:sp>
      <p:sp>
        <p:nvSpPr>
          <p:cNvPr id="3" name="Content Placeholder 2">
            <a:extLst>
              <a:ext uri="{FF2B5EF4-FFF2-40B4-BE49-F238E27FC236}">
                <a16:creationId xmlns:a16="http://schemas.microsoft.com/office/drawing/2014/main" id="{A5E59021-C441-8A3A-DAC1-A4CAC72BDF4E}"/>
              </a:ext>
            </a:extLst>
          </p:cNvPr>
          <p:cNvSpPr>
            <a:spLocks noGrp="1"/>
          </p:cNvSpPr>
          <p:nvPr>
            <p:ph idx="1"/>
          </p:nvPr>
        </p:nvSpPr>
        <p:spPr/>
        <p:txBody>
          <a:bodyPr/>
          <a:lstStyle/>
          <a:p>
            <a:r>
              <a:rPr lang="en-US">
                <a:latin typeface="Open Sans"/>
                <a:ea typeface="Open Sans"/>
                <a:cs typeface="Open Sans"/>
              </a:rPr>
              <a:t>Students participate in Cuesta College classes </a:t>
            </a:r>
            <a:r>
              <a:rPr lang="en-US" b="1">
                <a:latin typeface="Open Sans"/>
                <a:ea typeface="Open Sans"/>
                <a:cs typeface="Open Sans"/>
              </a:rPr>
              <a:t>outside</a:t>
            </a:r>
            <a:r>
              <a:rPr lang="en-US">
                <a:latin typeface="Open Sans"/>
                <a:ea typeface="Open Sans"/>
                <a:cs typeface="Open Sans"/>
              </a:rPr>
              <a:t> of their high school timeframes*</a:t>
            </a:r>
          </a:p>
          <a:p>
            <a:r>
              <a:rPr lang="en-US">
                <a:latin typeface="Open Sans"/>
                <a:ea typeface="Open Sans"/>
                <a:cs typeface="Open Sans"/>
              </a:rPr>
              <a:t>Enrollment Fees waived</a:t>
            </a:r>
            <a:endParaRPr lang="en-US"/>
          </a:p>
          <a:p>
            <a:pPr lvl="1"/>
            <a:r>
              <a:rPr lang="en-US">
                <a:latin typeface="Open Sans"/>
                <a:ea typeface="Open Sans"/>
                <a:cs typeface="Open Sans"/>
              </a:rPr>
              <a:t>Health Fee, Parking, Student ID, Textbooks, and Instructional Materials fees are not exempt.</a:t>
            </a:r>
          </a:p>
          <a:p>
            <a:r>
              <a:rPr lang="en-US">
                <a:latin typeface="Open Sans"/>
                <a:ea typeface="Open Sans"/>
                <a:cs typeface="Open Sans"/>
              </a:rPr>
              <a:t>Courses are a part of a particular pathway:</a:t>
            </a:r>
          </a:p>
          <a:p>
            <a:pPr lvl="1"/>
            <a:r>
              <a:rPr lang="en-US">
                <a:latin typeface="Open Sans"/>
                <a:ea typeface="Open Sans"/>
                <a:cs typeface="Open Sans"/>
              </a:rPr>
              <a:t>Advanced Scholastic coursework</a:t>
            </a:r>
            <a:endParaRPr lang="en-US"/>
          </a:p>
          <a:p>
            <a:pPr lvl="1"/>
            <a:r>
              <a:rPr lang="en-US">
                <a:latin typeface="Open Sans"/>
                <a:ea typeface="Open Sans"/>
                <a:cs typeface="Open Sans"/>
              </a:rPr>
              <a:t>Vocational coursework</a:t>
            </a:r>
          </a:p>
        </p:txBody>
      </p:sp>
      <p:sp>
        <p:nvSpPr>
          <p:cNvPr id="4" name="TextBox 3">
            <a:extLst>
              <a:ext uri="{FF2B5EF4-FFF2-40B4-BE49-F238E27FC236}">
                <a16:creationId xmlns:a16="http://schemas.microsoft.com/office/drawing/2014/main" id="{C141D2E3-2BB8-3CAE-F91C-46DC8C805AF0}"/>
              </a:ext>
            </a:extLst>
          </p:cNvPr>
          <p:cNvSpPr txBox="1"/>
          <p:nvPr/>
        </p:nvSpPr>
        <p:spPr>
          <a:xfrm>
            <a:off x="5460999" y="4078110"/>
            <a:ext cx="34713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libri"/>
                <a:cs typeface="Calibri"/>
              </a:rPr>
              <a:t>*Exemption: Mission College Prep</a:t>
            </a:r>
            <a:endParaRPr lang="en-US">
              <a:solidFill>
                <a:schemeClr val="bg1"/>
              </a:solidFill>
            </a:endParaRPr>
          </a:p>
        </p:txBody>
      </p:sp>
    </p:spTree>
    <p:extLst>
      <p:ext uri="{BB962C8B-B14F-4D97-AF65-F5344CB8AC3E}">
        <p14:creationId xmlns:p14="http://schemas.microsoft.com/office/powerpoint/2010/main" val="1303458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8142-D064-4BCD-9BE5-C52044F51C34}"/>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600">
                <a:solidFill>
                  <a:schemeClr val="bg1"/>
                </a:solidFill>
              </a:rPr>
              <a:t>College and Career Access Pathways</a:t>
            </a:r>
            <a:endParaRPr lang="en-US" sz="3600">
              <a:solidFill>
                <a:schemeClr val="bg1"/>
              </a:solidFill>
              <a:ea typeface="Calibri"/>
              <a:cs typeface="Calibri"/>
            </a:endParaRPr>
          </a:p>
        </p:txBody>
      </p:sp>
      <p:sp>
        <p:nvSpPr>
          <p:cNvPr id="3" name="Content Placeholder 2">
            <a:extLst>
              <a:ext uri="{FF2B5EF4-FFF2-40B4-BE49-F238E27FC236}">
                <a16:creationId xmlns:a16="http://schemas.microsoft.com/office/drawing/2014/main" id="{0A433B79-79FF-474D-99FC-FFCC84AD72ED}"/>
              </a:ext>
            </a:extLst>
          </p:cNvPr>
          <p:cNvSpPr>
            <a:spLocks noGrp="1"/>
          </p:cNvSpPr>
          <p:nvPr>
            <p:ph idx="1"/>
          </p:nvPr>
        </p:nvSpPr>
        <p:spPr/>
        <p:txBody>
          <a:bodyPr vert="horz" lIns="68580" tIns="34290" rIns="68580" bIns="34290" rtlCol="0" anchor="t">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indent="0">
              <a:spcBef>
                <a:spcPts val="1200"/>
              </a:spcBef>
              <a:spcAft>
                <a:spcPts val="0"/>
              </a:spcAft>
              <a:buNone/>
            </a:pPr>
            <a:r>
              <a:rPr lang="en-US" sz="1800">
                <a:solidFill>
                  <a:schemeClr val="bg1"/>
                </a:solidFill>
                <a:ea typeface="+mn-lt"/>
                <a:cs typeface="+mn-lt"/>
              </a:rPr>
              <a:t>The provisions of </a:t>
            </a:r>
            <a:r>
              <a:rPr lang="en-US" sz="1800">
                <a:solidFill>
                  <a:schemeClr val="bg1"/>
                </a:solidFill>
                <a:ea typeface="+mn-lt"/>
                <a:cs typeface="+mn-lt"/>
                <a:hlinkClick r:id="rId3">
                  <a:extLst>
                    <a:ext uri="{A12FA001-AC4F-418D-AE19-62706E023703}">
                      <ahyp:hlinkClr xmlns:ahyp="http://schemas.microsoft.com/office/drawing/2018/hyperlinkcolor" val="tx"/>
                    </a:ext>
                  </a:extLst>
                </a:hlinkClick>
              </a:rPr>
              <a:t>AB 288</a:t>
            </a:r>
            <a:r>
              <a:rPr lang="en-US" sz="1800">
                <a:solidFill>
                  <a:schemeClr val="bg1"/>
                </a:solidFill>
                <a:ea typeface="+mn-lt"/>
                <a:cs typeface="+mn-lt"/>
              </a:rPr>
              <a:t>, </a:t>
            </a:r>
            <a:r>
              <a:rPr lang="en-US" sz="1800">
                <a:solidFill>
                  <a:schemeClr val="bg1"/>
                </a:solidFill>
                <a:ea typeface="+mn-lt"/>
                <a:cs typeface="+mn-lt"/>
                <a:hlinkClick r:id="rId4">
                  <a:extLst>
                    <a:ext uri="{A12FA001-AC4F-418D-AE19-62706E023703}">
                      <ahyp:hlinkClr xmlns:ahyp="http://schemas.microsoft.com/office/drawing/2018/hyperlinkcolor" val="tx"/>
                    </a:ext>
                  </a:extLst>
                </a:hlinkClick>
              </a:rPr>
              <a:t>AB 30</a:t>
            </a:r>
            <a:r>
              <a:rPr lang="en-US" sz="1800">
                <a:solidFill>
                  <a:schemeClr val="bg1"/>
                </a:solidFill>
                <a:ea typeface="+mn-lt"/>
                <a:cs typeface="+mn-lt"/>
              </a:rPr>
              <a:t>, and </a:t>
            </a:r>
            <a:r>
              <a:rPr lang="en-US" sz="1800">
                <a:solidFill>
                  <a:schemeClr val="bg1"/>
                </a:solidFill>
                <a:ea typeface="+mn-lt"/>
                <a:cs typeface="+mn-lt"/>
                <a:hlinkClick r:id="rId5">
                  <a:extLst>
                    <a:ext uri="{A12FA001-AC4F-418D-AE19-62706E023703}">
                      <ahyp:hlinkClr xmlns:ahyp="http://schemas.microsoft.com/office/drawing/2018/hyperlinkcolor" val="tx"/>
                    </a:ext>
                  </a:extLst>
                </a:hlinkClick>
              </a:rPr>
              <a:t>SB 1244</a:t>
            </a:r>
            <a:r>
              <a:rPr lang="en-US" sz="1800">
                <a:solidFill>
                  <a:schemeClr val="bg1"/>
                </a:solidFill>
                <a:ea typeface="+mn-lt"/>
                <a:cs typeface="+mn-lt"/>
              </a:rPr>
              <a:t> (College and Career Access Pathways) include increasing dual enrollment offerings for students who have been historically underrepresented in higher education, focusing on increasing high school graduation rates, and preparation for success in careers and college. </a:t>
            </a:r>
          </a:p>
          <a:p>
            <a:pPr marL="285750" indent="-285750">
              <a:spcBef>
                <a:spcPts val="1200"/>
              </a:spcBef>
              <a:spcAft>
                <a:spcPts val="0"/>
              </a:spcAft>
              <a:buFont typeface="Arial"/>
            </a:pPr>
            <a:r>
              <a:rPr lang="en-US" sz="1800">
                <a:solidFill>
                  <a:schemeClr val="bg1"/>
                </a:solidFill>
                <a:ea typeface="+mn-lt"/>
                <a:cs typeface="+mn-lt"/>
              </a:rPr>
              <a:t>Helps high school students visualize and initiate a career and education pathway.</a:t>
            </a:r>
          </a:p>
          <a:p>
            <a:pPr marL="285750" indent="-285750">
              <a:spcBef>
                <a:spcPts val="1200"/>
              </a:spcBef>
              <a:spcAft>
                <a:spcPts val="0"/>
              </a:spcAft>
              <a:buFont typeface="Arial"/>
            </a:pPr>
            <a:r>
              <a:rPr lang="en-US" sz="1800">
                <a:solidFill>
                  <a:schemeClr val="bg1"/>
                </a:solidFill>
                <a:ea typeface="+mn-lt"/>
                <a:cs typeface="+mn-lt"/>
              </a:rPr>
              <a:t>Decreases costs to community, families and students.</a:t>
            </a:r>
          </a:p>
          <a:p>
            <a:pPr marL="285750" indent="-285750">
              <a:spcBef>
                <a:spcPts val="1200"/>
              </a:spcBef>
              <a:spcAft>
                <a:spcPts val="0"/>
              </a:spcAft>
              <a:buFont typeface="Arial"/>
            </a:pPr>
            <a:r>
              <a:rPr lang="en-US" sz="1800">
                <a:solidFill>
                  <a:schemeClr val="bg1"/>
                </a:solidFill>
                <a:ea typeface="+mn-lt"/>
                <a:cs typeface="+mn-lt"/>
              </a:rPr>
              <a:t>Enhances partnerships between K-12 and Community College Districts.</a:t>
            </a:r>
          </a:p>
        </p:txBody>
      </p:sp>
    </p:spTree>
    <p:extLst>
      <p:ext uri="{BB962C8B-B14F-4D97-AF65-F5344CB8AC3E}">
        <p14:creationId xmlns:p14="http://schemas.microsoft.com/office/powerpoint/2010/main" val="3396994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8D28-3973-495D-8144-4D74538CF7A2}"/>
              </a:ext>
            </a:extLst>
          </p:cNvPr>
          <p:cNvSpPr>
            <a:spLocks noGrp="1"/>
          </p:cNvSpPr>
          <p:nvPr>
            <p:ph type="title"/>
          </p:nvPr>
        </p:nvSpPr>
        <p:spPr>
          <a:xfrm>
            <a:off x="795416" y="-131361"/>
            <a:ext cx="7543800" cy="1207008"/>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600">
                <a:solidFill>
                  <a:schemeClr val="bg1"/>
                </a:solidFill>
              </a:rPr>
              <a:t>College and Career Access Pathways</a:t>
            </a:r>
            <a:endParaRPr lang="en-US" sz="3600" b="0">
              <a:solidFill>
                <a:schemeClr val="bg1"/>
              </a:solidFill>
              <a:ea typeface="Calibri"/>
              <a:cs typeface="Calibri"/>
            </a:endParaRPr>
          </a:p>
        </p:txBody>
      </p:sp>
      <p:sp>
        <p:nvSpPr>
          <p:cNvPr id="6" name="Text Placeholder 5">
            <a:extLst>
              <a:ext uri="{FF2B5EF4-FFF2-40B4-BE49-F238E27FC236}">
                <a16:creationId xmlns:a16="http://schemas.microsoft.com/office/drawing/2014/main" id="{EB1935FD-32B5-40C0-9290-C1DE2F19200E}"/>
              </a:ext>
            </a:extLst>
          </p:cNvPr>
          <p:cNvSpPr>
            <a:spLocks noGrp="1"/>
          </p:cNvSpPr>
          <p:nvPr>
            <p:ph type="body" idx="1"/>
          </p:nvPr>
        </p:nvSpPr>
        <p:spPr>
          <a:xfrm>
            <a:off x="793130" y="714858"/>
            <a:ext cx="3566160" cy="480060"/>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a:solidFill>
                  <a:schemeClr val="bg1"/>
                </a:solidFill>
              </a:rPr>
              <a:t>Cuesta College Collaborators</a:t>
            </a:r>
            <a:endParaRPr lang="en-US">
              <a:solidFill>
                <a:schemeClr val="bg1"/>
              </a:solidFill>
              <a:ea typeface="Calibri"/>
              <a:cs typeface="Calibri"/>
            </a:endParaRPr>
          </a:p>
        </p:txBody>
      </p:sp>
      <p:sp>
        <p:nvSpPr>
          <p:cNvPr id="3" name="Content Placeholder 2">
            <a:extLst>
              <a:ext uri="{FF2B5EF4-FFF2-40B4-BE49-F238E27FC236}">
                <a16:creationId xmlns:a16="http://schemas.microsoft.com/office/drawing/2014/main" id="{3188BD16-01E3-41CA-B98A-FE56D21716E9}"/>
              </a:ext>
            </a:extLst>
          </p:cNvPr>
          <p:cNvSpPr>
            <a:spLocks noGrp="1"/>
          </p:cNvSpPr>
          <p:nvPr>
            <p:ph sz="half" idx="2"/>
          </p:nvPr>
        </p:nvSpPr>
        <p:spPr>
          <a:xfrm>
            <a:off x="865149" y="1200329"/>
            <a:ext cx="3566160" cy="2468880"/>
          </a:xfrm>
        </p:spPr>
        <p:txBody>
          <a:bodyPr vert="horz" lIns="68580" tIns="34290" rIns="68580" bIns="34290" rtlCol="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fontAlgn="base"/>
            <a:r>
              <a:rPr lang="en-US" sz="1200" b="1">
                <a:solidFill>
                  <a:schemeClr val="bg1"/>
                </a:solidFill>
              </a:rPr>
              <a:t>Dual Enrollment Office ​</a:t>
            </a:r>
            <a:endParaRPr lang="en-US" sz="1200" b="1">
              <a:solidFill>
                <a:schemeClr val="bg1"/>
              </a:solidFill>
              <a:ea typeface="Calibri"/>
              <a:cs typeface="Calibri"/>
            </a:endParaRPr>
          </a:p>
          <a:p>
            <a:pPr lvl="1" fontAlgn="base"/>
            <a:r>
              <a:rPr lang="en-US" sz="900">
                <a:solidFill>
                  <a:schemeClr val="bg1"/>
                </a:solidFill>
              </a:rPr>
              <a:t>Kristina Vastine– Associate Director of Instruction; Dual Enrollment/CCAP​</a:t>
            </a:r>
            <a:endParaRPr lang="en-US" sz="900">
              <a:solidFill>
                <a:schemeClr val="bg1"/>
              </a:solidFill>
              <a:ea typeface="Calibri"/>
              <a:cs typeface="Calibri"/>
            </a:endParaRPr>
          </a:p>
          <a:p>
            <a:pPr lvl="1">
              <a:buClr>
                <a:srgbClr val="9E3611"/>
              </a:buClr>
            </a:pPr>
            <a:r>
              <a:rPr lang="en-US" sz="900">
                <a:solidFill>
                  <a:schemeClr val="bg1"/>
                </a:solidFill>
              </a:rPr>
              <a:t>Tasha Williams– Program Specialist</a:t>
            </a:r>
            <a:endParaRPr lang="en-US" sz="900">
              <a:solidFill>
                <a:schemeClr val="bg1"/>
              </a:solidFill>
              <a:ea typeface="Calibri"/>
              <a:cs typeface="Calibri"/>
            </a:endParaRPr>
          </a:p>
          <a:p>
            <a:pPr lvl="1" fontAlgn="base"/>
            <a:r>
              <a:rPr lang="en-US" sz="900">
                <a:solidFill>
                  <a:schemeClr val="bg1"/>
                </a:solidFill>
              </a:rPr>
              <a:t>Gina Barbosa – Program Specialist</a:t>
            </a:r>
            <a:endParaRPr lang="en-US" sz="900">
              <a:solidFill>
                <a:schemeClr val="bg1"/>
              </a:solidFill>
              <a:ea typeface="Calibri"/>
              <a:cs typeface="Calibri"/>
            </a:endParaRPr>
          </a:p>
          <a:p>
            <a:pPr lvl="1">
              <a:buClr>
                <a:srgbClr val="9E3611"/>
              </a:buClr>
            </a:pPr>
            <a:r>
              <a:rPr lang="en-US" sz="900">
                <a:solidFill>
                  <a:schemeClr val="bg1"/>
                </a:solidFill>
              </a:rPr>
              <a:t>Dr. Mario Espinoza-Kulick – CCAP Faculty Coordinator</a:t>
            </a:r>
            <a:endParaRPr lang="en-US" sz="900">
              <a:solidFill>
                <a:schemeClr val="bg1"/>
              </a:solidFill>
              <a:ea typeface="Calibri"/>
              <a:cs typeface="Calibri"/>
            </a:endParaRPr>
          </a:p>
          <a:p>
            <a:pPr fontAlgn="base"/>
            <a:r>
              <a:rPr lang="en-US" sz="1200" b="1">
                <a:solidFill>
                  <a:schemeClr val="bg1"/>
                </a:solidFill>
              </a:rPr>
              <a:t>Admissions and Registration</a:t>
            </a:r>
            <a:endParaRPr lang="en-US" sz="1200" b="1">
              <a:solidFill>
                <a:schemeClr val="bg1"/>
              </a:solidFill>
              <a:ea typeface="Calibri"/>
              <a:cs typeface="Calibri"/>
            </a:endParaRPr>
          </a:p>
          <a:p>
            <a:pPr lvl="1" fontAlgn="base"/>
            <a:r>
              <a:rPr lang="en-US" sz="900">
                <a:solidFill>
                  <a:schemeClr val="bg1"/>
                </a:solidFill>
              </a:rPr>
              <a:t>Vice President of Student Success and Support Programs</a:t>
            </a:r>
            <a:endParaRPr lang="en-US" sz="900">
              <a:solidFill>
                <a:schemeClr val="bg1"/>
              </a:solidFill>
              <a:ea typeface="Calibri"/>
              <a:cs typeface="Calibri"/>
            </a:endParaRPr>
          </a:p>
          <a:p>
            <a:pPr lvl="1" fontAlgn="base"/>
            <a:r>
              <a:rPr lang="en-US" sz="900">
                <a:solidFill>
                  <a:schemeClr val="bg1"/>
                </a:solidFill>
              </a:rPr>
              <a:t>Aaron Borgeson - Director of Outreach &amp;  Enrollment Services​</a:t>
            </a:r>
            <a:endParaRPr lang="en-US" sz="900">
              <a:solidFill>
                <a:schemeClr val="bg1"/>
              </a:solidFill>
              <a:ea typeface="Calibri"/>
              <a:cs typeface="Calibri"/>
            </a:endParaRPr>
          </a:p>
          <a:p>
            <a:pPr lvl="1" fontAlgn="base"/>
            <a:r>
              <a:rPr lang="en-US" sz="900">
                <a:solidFill>
                  <a:schemeClr val="bg1"/>
                </a:solidFill>
              </a:rPr>
              <a:t>Enrollment Success Specialists​</a:t>
            </a:r>
            <a:endParaRPr lang="en-US" sz="900">
              <a:solidFill>
                <a:schemeClr val="bg1"/>
              </a:solidFill>
              <a:ea typeface="Calibri"/>
              <a:cs typeface="Calibri"/>
            </a:endParaRPr>
          </a:p>
          <a:p>
            <a:pPr fontAlgn="base"/>
            <a:r>
              <a:rPr lang="en-US" sz="1200" b="1">
                <a:solidFill>
                  <a:schemeClr val="bg1"/>
                </a:solidFill>
              </a:rPr>
              <a:t>Division Chairs</a:t>
            </a:r>
            <a:endParaRPr lang="en-US" sz="1200" b="1">
              <a:solidFill>
                <a:schemeClr val="bg1"/>
              </a:solidFill>
              <a:ea typeface="Calibri"/>
              <a:cs typeface="Calibri"/>
            </a:endParaRPr>
          </a:p>
          <a:p>
            <a:pPr>
              <a:buClr>
                <a:srgbClr val="9E3611"/>
              </a:buClr>
            </a:pPr>
            <a:r>
              <a:rPr lang="en-US" sz="1200" b="1">
                <a:solidFill>
                  <a:schemeClr val="bg1"/>
                </a:solidFill>
              </a:rPr>
              <a:t>Content Faculty (Faculty Designees)​</a:t>
            </a:r>
            <a:endParaRPr lang="en-US">
              <a:solidFill>
                <a:schemeClr val="bg1"/>
              </a:solidFill>
              <a:ea typeface="Calibri"/>
              <a:cs typeface="Calibri"/>
            </a:endParaRPr>
          </a:p>
          <a:p>
            <a:pPr fontAlgn="base"/>
            <a:r>
              <a:rPr lang="en-US" sz="1200" b="1">
                <a:solidFill>
                  <a:schemeClr val="bg1"/>
                </a:solidFill>
              </a:rPr>
              <a:t>Office of Instruction</a:t>
            </a:r>
            <a:r>
              <a:rPr lang="en-US" sz="900" b="1">
                <a:solidFill>
                  <a:schemeClr val="bg1"/>
                </a:solidFill>
              </a:rPr>
              <a:t>​</a:t>
            </a:r>
            <a:endParaRPr lang="en-US" sz="900" b="1">
              <a:solidFill>
                <a:schemeClr val="bg1"/>
              </a:solidFill>
              <a:ea typeface="Calibri"/>
              <a:cs typeface="Calibri"/>
            </a:endParaRPr>
          </a:p>
          <a:p>
            <a:pPr lvl="1" fontAlgn="base"/>
            <a:r>
              <a:rPr lang="en-US" sz="900">
                <a:solidFill>
                  <a:schemeClr val="bg1"/>
                </a:solidFill>
              </a:rPr>
              <a:t>Instructional Specialists​</a:t>
            </a:r>
            <a:endParaRPr lang="en-US" sz="900">
              <a:solidFill>
                <a:schemeClr val="bg1"/>
              </a:solidFill>
              <a:ea typeface="Calibri"/>
              <a:cs typeface="Calibri"/>
            </a:endParaRPr>
          </a:p>
          <a:p>
            <a:pPr lvl="1" fontAlgn="base"/>
            <a:r>
              <a:rPr lang="en-US" sz="900">
                <a:solidFill>
                  <a:schemeClr val="bg1"/>
                </a:solidFill>
              </a:rPr>
              <a:t>Secretary III – Mylea Christensen </a:t>
            </a:r>
            <a:endParaRPr lang="en-US" sz="900">
              <a:solidFill>
                <a:schemeClr val="bg1"/>
              </a:solidFill>
              <a:ea typeface="Calibri"/>
              <a:cs typeface="Calibri"/>
            </a:endParaRPr>
          </a:p>
          <a:p>
            <a:pPr lvl="1">
              <a:buClr>
                <a:srgbClr val="9E3611"/>
              </a:buClr>
            </a:pPr>
            <a:r>
              <a:rPr lang="en-US" sz="900">
                <a:solidFill>
                  <a:schemeClr val="bg1"/>
                </a:solidFill>
              </a:rPr>
              <a:t>Clerical Assistant III – Natalie BLANK</a:t>
            </a:r>
            <a:endParaRPr lang="en-US" sz="900">
              <a:solidFill>
                <a:schemeClr val="bg1"/>
              </a:solidFill>
              <a:ea typeface="Calibri"/>
              <a:cs typeface="Calibri"/>
            </a:endParaRPr>
          </a:p>
          <a:p>
            <a:endParaRPr lang="en-US">
              <a:solidFill>
                <a:schemeClr val="bg1"/>
              </a:solidFill>
              <a:ea typeface="Calibri"/>
              <a:cs typeface="Calibri"/>
            </a:endParaRPr>
          </a:p>
        </p:txBody>
      </p:sp>
      <p:sp>
        <p:nvSpPr>
          <p:cNvPr id="7" name="Text Placeholder 6">
            <a:extLst>
              <a:ext uri="{FF2B5EF4-FFF2-40B4-BE49-F238E27FC236}">
                <a16:creationId xmlns:a16="http://schemas.microsoft.com/office/drawing/2014/main" id="{1BCBE8F3-50E0-49AF-87DB-A81B83E8F7C0}"/>
              </a:ext>
            </a:extLst>
          </p:cNvPr>
          <p:cNvSpPr>
            <a:spLocks noGrp="1"/>
          </p:cNvSpPr>
          <p:nvPr>
            <p:ph type="body" sz="quarter" idx="3"/>
          </p:nvPr>
        </p:nvSpPr>
        <p:spPr>
          <a:xfrm>
            <a:off x="4590965" y="717275"/>
            <a:ext cx="3566160" cy="480060"/>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a:solidFill>
                  <a:schemeClr val="bg1"/>
                </a:solidFill>
              </a:rPr>
              <a:t>High School Collaborators</a:t>
            </a:r>
            <a:endParaRPr lang="en-US">
              <a:solidFill>
                <a:schemeClr val="bg1"/>
              </a:solidFill>
              <a:ea typeface="Calibri"/>
              <a:cs typeface="Calibri"/>
            </a:endParaRPr>
          </a:p>
        </p:txBody>
      </p:sp>
      <p:sp>
        <p:nvSpPr>
          <p:cNvPr id="8" name="Content Placeholder 7">
            <a:extLst>
              <a:ext uri="{FF2B5EF4-FFF2-40B4-BE49-F238E27FC236}">
                <a16:creationId xmlns:a16="http://schemas.microsoft.com/office/drawing/2014/main" id="{0D51B004-4FB7-472B-86E7-DBAC4338DA77}"/>
              </a:ext>
            </a:extLst>
          </p:cNvPr>
          <p:cNvSpPr>
            <a:spLocks noGrp="1"/>
          </p:cNvSpPr>
          <p:nvPr>
            <p:ph sz="quarter" idx="4"/>
          </p:nvPr>
        </p:nvSpPr>
        <p:spPr>
          <a:xfrm>
            <a:off x="4668459" y="1240816"/>
            <a:ext cx="3566160" cy="2819400"/>
          </a:xfrm>
        </p:spPr>
        <p:txBody>
          <a:bodyPr vert="horz" lIns="68580" tIns="34290" rIns="68580" bIns="34290" rtlCol="0"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fontAlgn="base"/>
            <a:r>
              <a:rPr lang="en-US" sz="1200" b="1">
                <a:solidFill>
                  <a:schemeClr val="bg1"/>
                </a:solidFill>
              </a:rPr>
              <a:t>Dual Enrollment Coordinator​</a:t>
            </a:r>
            <a:endParaRPr lang="en-US" sz="1200" b="1">
              <a:solidFill>
                <a:schemeClr val="bg1"/>
              </a:solidFill>
              <a:ea typeface="Calibri"/>
              <a:cs typeface="Calibri"/>
            </a:endParaRPr>
          </a:p>
          <a:p>
            <a:pPr lvl="1" fontAlgn="base"/>
            <a:r>
              <a:rPr lang="en-US" sz="1200">
                <a:solidFill>
                  <a:schemeClr val="bg1"/>
                </a:solidFill>
              </a:rPr>
              <a:t>Should be included on all site approvals/decision making​</a:t>
            </a:r>
            <a:endParaRPr lang="en-US" sz="1200">
              <a:solidFill>
                <a:schemeClr val="bg1"/>
              </a:solidFill>
              <a:ea typeface="Calibri"/>
              <a:cs typeface="Calibri"/>
            </a:endParaRPr>
          </a:p>
          <a:p>
            <a:pPr fontAlgn="base"/>
            <a:r>
              <a:rPr lang="en-US" sz="1200" b="1">
                <a:solidFill>
                  <a:schemeClr val="bg1"/>
                </a:solidFill>
              </a:rPr>
              <a:t>High School Teachers</a:t>
            </a:r>
            <a:endParaRPr lang="en-US" sz="1200" b="1">
              <a:solidFill>
                <a:schemeClr val="bg1"/>
              </a:solidFill>
              <a:ea typeface="Calibri"/>
              <a:cs typeface="Calibri"/>
            </a:endParaRPr>
          </a:p>
          <a:p>
            <a:pPr fontAlgn="base"/>
            <a:r>
              <a:rPr lang="en-US" sz="1200" b="1">
                <a:solidFill>
                  <a:schemeClr val="bg1"/>
                </a:solidFill>
              </a:rPr>
              <a:t>Counselors​</a:t>
            </a:r>
            <a:endParaRPr lang="en-US" sz="1200" b="1">
              <a:solidFill>
                <a:schemeClr val="bg1"/>
              </a:solidFill>
              <a:ea typeface="Calibri"/>
              <a:cs typeface="Calibri"/>
            </a:endParaRPr>
          </a:p>
          <a:p>
            <a:pPr fontAlgn="base"/>
            <a:r>
              <a:rPr lang="en-US" sz="1200" b="1">
                <a:solidFill>
                  <a:schemeClr val="bg1"/>
                </a:solidFill>
              </a:rPr>
              <a:t>Principals/Administration</a:t>
            </a:r>
            <a:endParaRPr lang="en-US" sz="1200" b="1">
              <a:solidFill>
                <a:schemeClr val="bg1"/>
              </a:solidFill>
              <a:ea typeface="Calibri"/>
              <a:cs typeface="Calibri"/>
            </a:endParaRPr>
          </a:p>
        </p:txBody>
      </p:sp>
    </p:spTree>
    <p:extLst>
      <p:ext uri="{BB962C8B-B14F-4D97-AF65-F5344CB8AC3E}">
        <p14:creationId xmlns:p14="http://schemas.microsoft.com/office/powerpoint/2010/main" val="2082658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16B6-B156-38B1-330C-1C41FB8542A8}"/>
              </a:ext>
            </a:extLst>
          </p:cNvPr>
          <p:cNvSpPr>
            <a:spLocks noGrp="1"/>
          </p:cNvSpPr>
          <p:nvPr>
            <p:ph type="title"/>
          </p:nvPr>
        </p:nvSpPr>
        <p:spPr/>
        <p:txBody>
          <a:bodyPr/>
          <a:lstStyle/>
          <a:p>
            <a:r>
              <a:rPr lang="en-US">
                <a:latin typeface="Open Sans"/>
                <a:ea typeface="Open Sans"/>
                <a:cs typeface="Open Sans"/>
              </a:rPr>
              <a:t>Dual Enrollment at Cuesta College</a:t>
            </a:r>
            <a:endParaRPr lang="en-US"/>
          </a:p>
        </p:txBody>
      </p:sp>
      <p:pic>
        <p:nvPicPr>
          <p:cNvPr id="9" name="Content Placeholder 8" descr="A screenshot of a web page&#10;&#10;Description automatically generated">
            <a:extLst>
              <a:ext uri="{FF2B5EF4-FFF2-40B4-BE49-F238E27FC236}">
                <a16:creationId xmlns:a16="http://schemas.microsoft.com/office/drawing/2014/main" id="{CDEA5C8F-AE25-8380-C3AD-66FAEFDC4A67}"/>
              </a:ext>
            </a:extLst>
          </p:cNvPr>
          <p:cNvPicPr>
            <a:picLocks noGrp="1" noChangeAspect="1"/>
          </p:cNvPicPr>
          <p:nvPr>
            <p:ph idx="1"/>
          </p:nvPr>
        </p:nvPicPr>
        <p:blipFill>
          <a:blip r:embed="rId2"/>
          <a:stretch>
            <a:fillRect/>
          </a:stretch>
        </p:blipFill>
        <p:spPr>
          <a:xfrm>
            <a:off x="997563" y="1335995"/>
            <a:ext cx="7162480" cy="3057525"/>
          </a:xfrm>
        </p:spPr>
      </p:pic>
      <p:sp>
        <p:nvSpPr>
          <p:cNvPr id="3" name="Text Placeholder 2">
            <a:extLst>
              <a:ext uri="{FF2B5EF4-FFF2-40B4-BE49-F238E27FC236}">
                <a16:creationId xmlns:a16="http://schemas.microsoft.com/office/drawing/2014/main" id="{B32F3879-FFBD-48BA-5015-28F35CD0B1D8}"/>
              </a:ext>
            </a:extLst>
          </p:cNvPr>
          <p:cNvSpPr>
            <a:spLocks noGrp="1"/>
          </p:cNvSpPr>
          <p:nvPr>
            <p:ph type="body" sz="half" idx="4294967295"/>
          </p:nvPr>
        </p:nvSpPr>
        <p:spPr>
          <a:xfrm>
            <a:off x="996093" y="1028499"/>
            <a:ext cx="8365217" cy="2859088"/>
          </a:xfrm>
        </p:spPr>
        <p:txBody>
          <a:bodyPr/>
          <a:lstStyle/>
          <a:p>
            <a:pPr marL="0" indent="0">
              <a:buNone/>
            </a:pPr>
            <a:r>
              <a:rPr lang="en-US" sz="1600">
                <a:latin typeface="Open Sans"/>
                <a:ea typeface="Open Sans"/>
                <a:cs typeface="Open Sans"/>
              </a:rPr>
              <a:t>Dual Enrollment Students are capped at 11 units Fall/Spring; 9 Summer </a:t>
            </a:r>
            <a:endParaRPr lang="en-US" sz="2000"/>
          </a:p>
        </p:txBody>
      </p:sp>
    </p:spTree>
    <p:extLst>
      <p:ext uri="{BB962C8B-B14F-4D97-AF65-F5344CB8AC3E}">
        <p14:creationId xmlns:p14="http://schemas.microsoft.com/office/powerpoint/2010/main" val="1341809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637B-E757-CE7D-BD58-ED26A83876AE}"/>
              </a:ext>
            </a:extLst>
          </p:cNvPr>
          <p:cNvSpPr>
            <a:spLocks noGrp="1"/>
          </p:cNvSpPr>
          <p:nvPr>
            <p:ph type="title"/>
          </p:nvPr>
        </p:nvSpPr>
        <p:spPr>
          <a:xfrm>
            <a:off x="629841" y="342900"/>
            <a:ext cx="2949178" cy="1200150"/>
          </a:xfrm>
        </p:spPr>
        <p:txBody>
          <a:bodyPr wrap="square" anchor="b">
            <a:normAutofit/>
          </a:bodyPr>
          <a:lstStyle/>
          <a:p>
            <a:r>
              <a:rPr lang="en-US"/>
              <a:t>CCAP Program: 2023-2024 Academic Year</a:t>
            </a:r>
          </a:p>
        </p:txBody>
      </p:sp>
      <p:pic>
        <p:nvPicPr>
          <p:cNvPr id="4" name="Picture Placeholder 3">
            <a:extLst>
              <a:ext uri="{FF2B5EF4-FFF2-40B4-BE49-F238E27FC236}">
                <a16:creationId xmlns:a16="http://schemas.microsoft.com/office/drawing/2014/main" id="{A32BBBCD-A843-C5DE-897D-BBB97555C1F7}"/>
              </a:ext>
            </a:extLst>
          </p:cNvPr>
          <p:cNvPicPr>
            <a:picLocks noGrp="1"/>
          </p:cNvPicPr>
          <p:nvPr>
            <p:ph idx="1"/>
          </p:nvPr>
        </p:nvPicPr>
        <p:blipFill>
          <a:blip r:embed="rId2"/>
          <a:stretch/>
        </p:blipFill>
        <p:spPr>
          <a:xfrm>
            <a:off x="3903048" y="865601"/>
            <a:ext cx="4981444" cy="3092004"/>
          </a:xfrm>
          <a:noFill/>
        </p:spPr>
      </p:pic>
      <p:sp>
        <p:nvSpPr>
          <p:cNvPr id="3" name="Content Placeholder 2">
            <a:extLst>
              <a:ext uri="{FF2B5EF4-FFF2-40B4-BE49-F238E27FC236}">
                <a16:creationId xmlns:a16="http://schemas.microsoft.com/office/drawing/2014/main" id="{1972C20A-EFE2-AD1F-3A5E-94C396894642}"/>
              </a:ext>
            </a:extLst>
          </p:cNvPr>
          <p:cNvSpPr>
            <a:spLocks noGrp="1"/>
          </p:cNvSpPr>
          <p:nvPr>
            <p:ph type="body" sz="half" idx="2"/>
          </p:nvPr>
        </p:nvSpPr>
        <p:spPr>
          <a:xfrm>
            <a:off x="629841" y="1543050"/>
            <a:ext cx="2949178" cy="2858691"/>
          </a:xfrm>
        </p:spPr>
        <p:txBody>
          <a:bodyPr wrap="square" anchor="t">
            <a:normAutofit fontScale="92500"/>
          </a:bodyPr>
          <a:lstStyle/>
          <a:p>
            <a:pPr>
              <a:spcBef>
                <a:spcPts val="1200"/>
              </a:spcBef>
              <a:spcAft>
                <a:spcPts val="0"/>
              </a:spcAft>
            </a:pPr>
            <a:r>
              <a:rPr lang="en-US"/>
              <a:t>317 Cuesta College sections</a:t>
            </a:r>
          </a:p>
          <a:p>
            <a:pPr marL="617220" lvl="1" indent="-342900">
              <a:spcBef>
                <a:spcPts val="400"/>
              </a:spcBef>
              <a:spcAft>
                <a:spcPts val="0"/>
              </a:spcAft>
              <a:buChar char="•"/>
            </a:pPr>
            <a:r>
              <a:rPr lang="en-US" sz="1200"/>
              <a:t>Roughly 15% in Cuesta Led Model</a:t>
            </a:r>
          </a:p>
          <a:p>
            <a:pPr>
              <a:spcBef>
                <a:spcPts val="1200"/>
              </a:spcBef>
              <a:spcAft>
                <a:spcPts val="0"/>
              </a:spcAft>
            </a:pPr>
            <a:r>
              <a:rPr lang="en-US"/>
              <a:t>60 Unique Courses</a:t>
            </a:r>
          </a:p>
          <a:p>
            <a:pPr marL="617220" lvl="1" indent="-342900">
              <a:spcBef>
                <a:spcPts val="400"/>
              </a:spcBef>
              <a:spcAft>
                <a:spcPts val="0"/>
              </a:spcAft>
              <a:buChar char="•"/>
            </a:pPr>
            <a:r>
              <a:rPr lang="en-US" sz="1200">
                <a:latin typeface="Open Sans"/>
                <a:ea typeface="Open Sans"/>
                <a:cs typeface="Open Sans"/>
              </a:rPr>
              <a:t>CTE; Transfer Prep; College and Career Readiness</a:t>
            </a:r>
            <a:endParaRPr lang="en-US"/>
          </a:p>
          <a:p>
            <a:pPr>
              <a:spcBef>
                <a:spcPts val="400"/>
              </a:spcBef>
              <a:spcAft>
                <a:spcPts val="0"/>
              </a:spcAft>
            </a:pPr>
            <a:endParaRPr lang="en-US">
              <a:latin typeface="Open Sans"/>
              <a:ea typeface="Open Sans"/>
              <a:cs typeface="Open Sans"/>
            </a:endParaRPr>
          </a:p>
          <a:p>
            <a:pPr>
              <a:spcBef>
                <a:spcPts val="400"/>
              </a:spcBef>
              <a:spcAft>
                <a:spcPts val="0"/>
              </a:spcAft>
            </a:pPr>
            <a:r>
              <a:rPr lang="en-US">
                <a:latin typeface="Open Sans"/>
                <a:ea typeface="Open Sans"/>
                <a:cs typeface="Open Sans"/>
              </a:rPr>
              <a:t>3,847 Unduplicated students; 5,515 enrollments</a:t>
            </a:r>
            <a:endParaRPr lang="en-US"/>
          </a:p>
          <a:p>
            <a:pPr>
              <a:spcBef>
                <a:spcPts val="1200"/>
              </a:spcBef>
              <a:spcAft>
                <a:spcPts val="0"/>
              </a:spcAft>
            </a:pPr>
            <a:r>
              <a:rPr lang="en-US"/>
              <a:t>89 High School Teachers</a:t>
            </a:r>
          </a:p>
          <a:p>
            <a:pPr>
              <a:spcBef>
                <a:spcPts val="1200"/>
              </a:spcBef>
              <a:spcAft>
                <a:spcPts val="0"/>
              </a:spcAft>
            </a:pPr>
            <a:r>
              <a:rPr lang="en-US"/>
              <a:t>19 Cuesta Faculty Utilizing Load for CCAP</a:t>
            </a:r>
          </a:p>
          <a:p>
            <a:pPr>
              <a:spcBef>
                <a:spcPts val="1200"/>
              </a:spcBef>
              <a:spcAft>
                <a:spcPts val="0"/>
              </a:spcAft>
            </a:pPr>
            <a:r>
              <a:rPr lang="en-US">
                <a:latin typeface="Open Sans"/>
                <a:ea typeface="Open Sans"/>
                <a:cs typeface="Open Sans"/>
              </a:rPr>
              <a:t>34 Faculty Serving as Faculty Designees</a:t>
            </a:r>
            <a:endParaRPr lang="en-US"/>
          </a:p>
          <a:p>
            <a:endParaRPr lang="en-US"/>
          </a:p>
        </p:txBody>
      </p:sp>
    </p:spTree>
    <p:extLst>
      <p:ext uri="{BB962C8B-B14F-4D97-AF65-F5344CB8AC3E}">
        <p14:creationId xmlns:p14="http://schemas.microsoft.com/office/powerpoint/2010/main" val="1924422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3354-D44F-B5AC-F737-23D251EEC6CD}"/>
              </a:ext>
            </a:extLst>
          </p:cNvPr>
          <p:cNvSpPr>
            <a:spLocks noGrp="1"/>
          </p:cNvSpPr>
          <p:nvPr>
            <p:ph type="title"/>
          </p:nvPr>
        </p:nvSpPr>
        <p:spPr/>
        <p:txBody>
          <a:bodyPr/>
          <a:lstStyle/>
          <a:p>
            <a:r>
              <a:rPr lang="en-US">
                <a:latin typeface="Open Sans"/>
                <a:ea typeface="Open Sans"/>
                <a:cs typeface="Open Sans"/>
              </a:rPr>
              <a:t>CCAP Enrollment Overview</a:t>
            </a:r>
            <a:endParaRPr lang="en-US"/>
          </a:p>
        </p:txBody>
      </p:sp>
      <p:graphicFrame>
        <p:nvGraphicFramePr>
          <p:cNvPr id="5" name="Content Placeholder 4">
            <a:extLst>
              <a:ext uri="{FF2B5EF4-FFF2-40B4-BE49-F238E27FC236}">
                <a16:creationId xmlns:a16="http://schemas.microsoft.com/office/drawing/2014/main" id="{29CBD1EF-D637-48B5-B782-A00B7BE6A187}"/>
              </a:ext>
            </a:extLst>
          </p:cNvPr>
          <p:cNvGraphicFramePr>
            <a:graphicFrameLocks noGrp="1"/>
          </p:cNvGraphicFramePr>
          <p:nvPr>
            <p:ph idx="1"/>
            <p:extLst>
              <p:ext uri="{D42A27DB-BD31-4B8C-83A1-F6EECF244321}">
                <p14:modId xmlns:p14="http://schemas.microsoft.com/office/powerpoint/2010/main" val="3663922172"/>
              </p:ext>
            </p:extLst>
          </p:nvPr>
        </p:nvGraphicFramePr>
        <p:xfrm>
          <a:off x="737507" y="1227138"/>
          <a:ext cx="7528927" cy="3000375"/>
        </p:xfrm>
        <a:graphic>
          <a:graphicData uri="http://schemas.openxmlformats.org/drawingml/2006/table">
            <a:tbl>
              <a:tblPr firstRow="1" firstCol="1" bandRow="1">
                <a:tableStyleId>{5C22544A-7EE6-4342-B048-85BDC9FD1C3A}</a:tableStyleId>
              </a:tblPr>
              <a:tblGrid>
                <a:gridCol w="2658583">
                  <a:extLst>
                    <a:ext uri="{9D8B030D-6E8A-4147-A177-3AD203B41FA5}">
                      <a16:colId xmlns:a16="http://schemas.microsoft.com/office/drawing/2014/main" val="764723465"/>
                    </a:ext>
                  </a:extLst>
                </a:gridCol>
                <a:gridCol w="1217586">
                  <a:extLst>
                    <a:ext uri="{9D8B030D-6E8A-4147-A177-3AD203B41FA5}">
                      <a16:colId xmlns:a16="http://schemas.microsoft.com/office/drawing/2014/main" val="2240886476"/>
                    </a:ext>
                  </a:extLst>
                </a:gridCol>
                <a:gridCol w="1217586">
                  <a:extLst>
                    <a:ext uri="{9D8B030D-6E8A-4147-A177-3AD203B41FA5}">
                      <a16:colId xmlns:a16="http://schemas.microsoft.com/office/drawing/2014/main" val="1575820608"/>
                    </a:ext>
                  </a:extLst>
                </a:gridCol>
                <a:gridCol w="1217586">
                  <a:extLst>
                    <a:ext uri="{9D8B030D-6E8A-4147-A177-3AD203B41FA5}">
                      <a16:colId xmlns:a16="http://schemas.microsoft.com/office/drawing/2014/main" val="3664306076"/>
                    </a:ext>
                  </a:extLst>
                </a:gridCol>
                <a:gridCol w="1217586">
                  <a:extLst>
                    <a:ext uri="{9D8B030D-6E8A-4147-A177-3AD203B41FA5}">
                      <a16:colId xmlns:a16="http://schemas.microsoft.com/office/drawing/2014/main" val="3916103946"/>
                    </a:ext>
                  </a:extLst>
                </a:gridCol>
              </a:tblGrid>
              <a:tr h="333375">
                <a:tc>
                  <a:txBody>
                    <a:bodyPr/>
                    <a:lstStyle/>
                    <a:p>
                      <a:pPr algn="ctr"/>
                      <a:r>
                        <a:rPr lang="en-US" sz="1400" b="1">
                          <a:solidFill>
                            <a:srgbClr val="000000"/>
                          </a:solidFill>
                          <a:effectLst/>
                        </a:rPr>
                        <a:t>Academic Year</a:t>
                      </a:r>
                      <a:endParaRPr lang="en-US" sz="140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Sections</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Headcount</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Enrollments</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Success</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3370607375"/>
                  </a:ext>
                </a:extLst>
              </a:tr>
              <a:tr h="333375">
                <a:tc>
                  <a:txBody>
                    <a:bodyPr/>
                    <a:lstStyle/>
                    <a:p>
                      <a:r>
                        <a:rPr lang="en-US" sz="1400">
                          <a:solidFill>
                            <a:srgbClr val="000000"/>
                          </a:solidFill>
                          <a:effectLst/>
                        </a:rPr>
                        <a:t>Academic Year 2016 - 2017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147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1637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2869</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87.8%</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874155656"/>
                  </a:ext>
                </a:extLst>
              </a:tr>
              <a:tr h="333375">
                <a:tc>
                  <a:txBody>
                    <a:bodyPr/>
                    <a:lstStyle/>
                    <a:p>
                      <a:r>
                        <a:rPr lang="en-US" sz="1400">
                          <a:solidFill>
                            <a:srgbClr val="000000"/>
                          </a:solidFill>
                          <a:effectLst/>
                        </a:rPr>
                        <a:t>Academic Year 2017 - 2018</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199</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2240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3708</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87.0%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3570046921"/>
                  </a:ext>
                </a:extLst>
              </a:tr>
              <a:tr h="333375">
                <a:tc>
                  <a:txBody>
                    <a:bodyPr/>
                    <a:lstStyle/>
                    <a:p>
                      <a:r>
                        <a:rPr lang="en-US" sz="1400">
                          <a:solidFill>
                            <a:srgbClr val="000000"/>
                          </a:solidFill>
                          <a:effectLst/>
                        </a:rPr>
                        <a:t>Academic Year 2018 - 2019</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226</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2429</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4005</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87.4%</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249799249"/>
                  </a:ext>
                </a:extLst>
              </a:tr>
              <a:tr h="333375">
                <a:tc>
                  <a:txBody>
                    <a:bodyPr/>
                    <a:lstStyle/>
                    <a:p>
                      <a:r>
                        <a:rPr lang="en-US" sz="1400">
                          <a:solidFill>
                            <a:srgbClr val="000000"/>
                          </a:solidFill>
                          <a:effectLst/>
                        </a:rPr>
                        <a:t>Academic Year 2019 - 2020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250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2665</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4323</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91.7%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200082766"/>
                  </a:ext>
                </a:extLst>
              </a:tr>
              <a:tr h="333375">
                <a:tc>
                  <a:txBody>
                    <a:bodyPr/>
                    <a:lstStyle/>
                    <a:p>
                      <a:r>
                        <a:rPr lang="en-US" sz="1400">
                          <a:solidFill>
                            <a:srgbClr val="000000"/>
                          </a:solidFill>
                          <a:effectLst/>
                        </a:rPr>
                        <a:t>Academic Year 2020 - 2021</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193</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1350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2257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89.7%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317051770"/>
                  </a:ext>
                </a:extLst>
              </a:tr>
              <a:tr h="333375">
                <a:tc>
                  <a:txBody>
                    <a:bodyPr/>
                    <a:lstStyle/>
                    <a:p>
                      <a:r>
                        <a:rPr lang="en-US" sz="1400">
                          <a:solidFill>
                            <a:srgbClr val="000000"/>
                          </a:solidFill>
                          <a:effectLst/>
                        </a:rPr>
                        <a:t>Academic Year 2021 - 2022</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250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2027</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3604</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a:solidFill>
                            <a:srgbClr val="000000"/>
                          </a:solidFill>
                          <a:effectLst/>
                        </a:rPr>
                        <a:t>89.1%</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043379546"/>
                  </a:ext>
                </a:extLst>
              </a:tr>
              <a:tr h="333375">
                <a:tc>
                  <a:txBody>
                    <a:bodyPr/>
                    <a:lstStyle/>
                    <a:p>
                      <a:r>
                        <a:rPr lang="en-US" sz="1400">
                          <a:solidFill>
                            <a:srgbClr val="000000"/>
                          </a:solidFill>
                          <a:effectLst/>
                        </a:rPr>
                        <a:t>Academic Year 2022 - 2023</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276</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2520</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4392</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r>
                        <a:rPr lang="en-US" sz="1400">
                          <a:solidFill>
                            <a:srgbClr val="000000"/>
                          </a:solidFill>
                          <a:effectLst/>
                        </a:rPr>
                        <a:t>92.4%</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242327550"/>
                  </a:ext>
                </a:extLst>
              </a:tr>
              <a:tr h="333375">
                <a:tc>
                  <a:txBody>
                    <a:bodyPr/>
                    <a:lstStyle/>
                    <a:p>
                      <a:r>
                        <a:rPr lang="en-US" sz="1400" b="1">
                          <a:solidFill>
                            <a:srgbClr val="000000"/>
                          </a:solidFill>
                          <a:effectLst/>
                        </a:rPr>
                        <a:t>TOTAL</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1541</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14868</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25158</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gn="ctr"/>
                      <a:r>
                        <a:rPr lang="en-US" sz="1400" b="1">
                          <a:solidFill>
                            <a:srgbClr val="000000"/>
                          </a:solidFill>
                          <a:effectLst/>
                        </a:rPr>
                        <a:t>89.4%</a:t>
                      </a:r>
                      <a:endParaRPr lang="en-US" sz="1400">
                        <a:effectLst/>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585086145"/>
                  </a:ext>
                </a:extLst>
              </a:tr>
            </a:tbl>
          </a:graphicData>
        </a:graphic>
      </p:graphicFrame>
    </p:spTree>
    <p:extLst>
      <p:ext uri="{BB962C8B-B14F-4D97-AF65-F5344CB8AC3E}">
        <p14:creationId xmlns:p14="http://schemas.microsoft.com/office/powerpoint/2010/main" val="230727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EB24-7226-A114-19FF-69A65FB348D4}"/>
              </a:ext>
            </a:extLst>
          </p:cNvPr>
          <p:cNvSpPr>
            <a:spLocks noGrp="1"/>
          </p:cNvSpPr>
          <p:nvPr>
            <p:ph type="ctrTitle"/>
          </p:nvPr>
        </p:nvSpPr>
        <p:spPr/>
        <p:txBody>
          <a:bodyPr/>
          <a:lstStyle/>
          <a:p>
            <a:r>
              <a:rPr lang="en-US" b="0">
                <a:latin typeface="Open Sans"/>
                <a:ea typeface="Open Sans"/>
                <a:cs typeface="Open Sans"/>
              </a:rPr>
              <a:t>Dual Enrollment at Cuesta College </a:t>
            </a:r>
            <a:endParaRPr lang="en-US"/>
          </a:p>
        </p:txBody>
      </p:sp>
    </p:spTree>
    <p:extLst>
      <p:ext uri="{BB962C8B-B14F-4D97-AF65-F5344CB8AC3E}">
        <p14:creationId xmlns:p14="http://schemas.microsoft.com/office/powerpoint/2010/main" val="1674935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2762-1A93-E9CB-6965-A8F3628D9AA7}"/>
              </a:ext>
            </a:extLst>
          </p:cNvPr>
          <p:cNvSpPr>
            <a:spLocks noGrp="1"/>
          </p:cNvSpPr>
          <p:nvPr>
            <p:ph type="title"/>
          </p:nvPr>
        </p:nvSpPr>
        <p:spPr/>
        <p:txBody>
          <a:bodyPr/>
          <a:lstStyle/>
          <a:p>
            <a:br>
              <a:rPr lang="en-US">
                <a:latin typeface="Open Sans"/>
                <a:ea typeface="Open Sans"/>
                <a:cs typeface="Open Sans"/>
              </a:rPr>
            </a:br>
            <a:r>
              <a:rPr lang="en-US">
                <a:latin typeface="Open Sans"/>
                <a:ea typeface="Open Sans"/>
                <a:cs typeface="Open Sans"/>
              </a:rPr>
              <a:t>CCAP Schedule Development</a:t>
            </a:r>
            <a:endParaRPr lang="en-US"/>
          </a:p>
        </p:txBody>
      </p:sp>
      <p:sp>
        <p:nvSpPr>
          <p:cNvPr id="3" name="Text Placeholder 2">
            <a:extLst>
              <a:ext uri="{FF2B5EF4-FFF2-40B4-BE49-F238E27FC236}">
                <a16:creationId xmlns:a16="http://schemas.microsoft.com/office/drawing/2014/main" id="{2DAA3992-3005-B676-696F-B450698BCAF9}"/>
              </a:ext>
            </a:extLst>
          </p:cNvPr>
          <p:cNvSpPr>
            <a:spLocks noGrp="1"/>
          </p:cNvSpPr>
          <p:nvPr>
            <p:ph type="body" idx="1"/>
          </p:nvPr>
        </p:nvSpPr>
        <p:spPr/>
        <p:txBody>
          <a:bodyPr/>
          <a:lstStyle/>
          <a:p>
            <a:r>
              <a:rPr lang="en-US">
                <a:latin typeface="Open Sans"/>
                <a:ea typeface="Open Sans"/>
                <a:cs typeface="Open Sans"/>
              </a:rPr>
              <a:t>HS Teacher Led</a:t>
            </a:r>
            <a:endParaRPr lang="en-US"/>
          </a:p>
        </p:txBody>
      </p:sp>
      <p:sp>
        <p:nvSpPr>
          <p:cNvPr id="4" name="Content Placeholder 3">
            <a:extLst>
              <a:ext uri="{FF2B5EF4-FFF2-40B4-BE49-F238E27FC236}">
                <a16:creationId xmlns:a16="http://schemas.microsoft.com/office/drawing/2014/main" id="{82F9B851-C438-8461-AC15-A4D791E9C446}"/>
              </a:ext>
            </a:extLst>
          </p:cNvPr>
          <p:cNvSpPr>
            <a:spLocks noGrp="1"/>
          </p:cNvSpPr>
          <p:nvPr>
            <p:ph sz="half" idx="2"/>
          </p:nvPr>
        </p:nvSpPr>
        <p:spPr/>
        <p:txBody>
          <a:bodyPr/>
          <a:lstStyle/>
          <a:p>
            <a:r>
              <a:rPr lang="en-US" sz="1600">
                <a:latin typeface="Open Sans"/>
                <a:ea typeface="Open Sans"/>
                <a:cs typeface="Open Sans"/>
              </a:rPr>
              <a:t>Driven by High School District through submitting a Course Request List (Fall; Spring; </a:t>
            </a:r>
            <a:r>
              <a:rPr lang="en-US" sz="1600" err="1">
                <a:latin typeface="Open Sans"/>
                <a:ea typeface="Open Sans"/>
                <a:cs typeface="Open Sans"/>
              </a:rPr>
              <a:t>Yr</a:t>
            </a:r>
            <a:r>
              <a:rPr lang="en-US" sz="1600">
                <a:latin typeface="Open Sans"/>
                <a:ea typeface="Open Sans"/>
                <a:cs typeface="Open Sans"/>
              </a:rPr>
              <a:t> Round)</a:t>
            </a:r>
          </a:p>
          <a:p>
            <a:r>
              <a:rPr lang="en-US" sz="1600">
                <a:latin typeface="Open Sans"/>
                <a:ea typeface="Open Sans"/>
                <a:cs typeface="Open Sans"/>
              </a:rPr>
              <a:t>Curriculum Review Process; Minimum Qualification Review with Faculty Designee</a:t>
            </a:r>
          </a:p>
          <a:p>
            <a:r>
              <a:rPr lang="en-US" sz="1600">
                <a:latin typeface="Open Sans"/>
                <a:ea typeface="Open Sans"/>
                <a:cs typeface="Open Sans"/>
              </a:rPr>
              <a:t>Annual Course Evaluation with Faculty Designee</a:t>
            </a:r>
          </a:p>
        </p:txBody>
      </p:sp>
      <p:sp>
        <p:nvSpPr>
          <p:cNvPr id="5" name="Text Placeholder 4">
            <a:extLst>
              <a:ext uri="{FF2B5EF4-FFF2-40B4-BE49-F238E27FC236}">
                <a16:creationId xmlns:a16="http://schemas.microsoft.com/office/drawing/2014/main" id="{EA4C7EAB-F419-D74F-6C8B-9F43C045F935}"/>
              </a:ext>
            </a:extLst>
          </p:cNvPr>
          <p:cNvSpPr>
            <a:spLocks noGrp="1"/>
          </p:cNvSpPr>
          <p:nvPr>
            <p:ph type="body" sz="quarter" idx="3"/>
          </p:nvPr>
        </p:nvSpPr>
        <p:spPr/>
        <p:txBody>
          <a:bodyPr/>
          <a:lstStyle/>
          <a:p>
            <a:r>
              <a:rPr lang="en-US">
                <a:latin typeface="Open Sans"/>
                <a:ea typeface="Open Sans"/>
                <a:cs typeface="Open Sans"/>
              </a:rPr>
              <a:t>Cuesta Led</a:t>
            </a:r>
            <a:endParaRPr lang="en-US"/>
          </a:p>
        </p:txBody>
      </p:sp>
      <p:sp>
        <p:nvSpPr>
          <p:cNvPr id="6" name="Content Placeholder 5">
            <a:extLst>
              <a:ext uri="{FF2B5EF4-FFF2-40B4-BE49-F238E27FC236}">
                <a16:creationId xmlns:a16="http://schemas.microsoft.com/office/drawing/2014/main" id="{F062E1C8-C57A-0020-CC4D-2BD2E24A6FE8}"/>
              </a:ext>
            </a:extLst>
          </p:cNvPr>
          <p:cNvSpPr>
            <a:spLocks noGrp="1"/>
          </p:cNvSpPr>
          <p:nvPr>
            <p:ph sz="quarter" idx="4"/>
          </p:nvPr>
        </p:nvSpPr>
        <p:spPr/>
        <p:txBody>
          <a:bodyPr/>
          <a:lstStyle/>
          <a:p>
            <a:r>
              <a:rPr lang="en-US" sz="1600">
                <a:latin typeface="Open Sans"/>
                <a:ea typeface="Open Sans"/>
                <a:cs typeface="Open Sans"/>
              </a:rPr>
              <a:t>Driven by High School District through submitting a Course Request List (Fall; Spring; </a:t>
            </a:r>
            <a:r>
              <a:rPr lang="en-US" sz="1600" err="1">
                <a:latin typeface="Open Sans"/>
                <a:ea typeface="Open Sans"/>
                <a:cs typeface="Open Sans"/>
              </a:rPr>
              <a:t>Yr</a:t>
            </a:r>
            <a:r>
              <a:rPr lang="en-US" sz="1600">
                <a:latin typeface="Open Sans"/>
                <a:ea typeface="Open Sans"/>
                <a:cs typeface="Open Sans"/>
              </a:rPr>
              <a:t> Round)</a:t>
            </a:r>
          </a:p>
          <a:p>
            <a:r>
              <a:rPr lang="en-US" sz="1600">
                <a:latin typeface="Open Sans"/>
                <a:ea typeface="Open Sans"/>
                <a:cs typeface="Open Sans"/>
              </a:rPr>
              <a:t>Course Collaboration Meetings established between Cuesta Faculty and HS Teacher to ensure success</a:t>
            </a:r>
          </a:p>
          <a:p>
            <a:r>
              <a:rPr lang="en-US" sz="1600">
                <a:latin typeface="Open Sans"/>
                <a:ea typeface="Open Sans"/>
                <a:cs typeface="Open Sans"/>
              </a:rPr>
              <a:t>Division Chair works closely with faculty on faculty assignment </a:t>
            </a:r>
            <a:endParaRPr lang="en-US" sz="1600"/>
          </a:p>
          <a:p>
            <a:endParaRPr lang="en-US" sz="1600"/>
          </a:p>
          <a:p>
            <a:endParaRPr lang="en-US" sz="1600"/>
          </a:p>
        </p:txBody>
      </p:sp>
      <p:sp>
        <p:nvSpPr>
          <p:cNvPr id="7" name="TextBox 6">
            <a:extLst>
              <a:ext uri="{FF2B5EF4-FFF2-40B4-BE49-F238E27FC236}">
                <a16:creationId xmlns:a16="http://schemas.microsoft.com/office/drawing/2014/main" id="{5C1AB02C-C218-F1FA-299F-299E43C95E82}"/>
              </a:ext>
            </a:extLst>
          </p:cNvPr>
          <p:cNvSpPr txBox="1"/>
          <p:nvPr/>
        </p:nvSpPr>
        <p:spPr>
          <a:xfrm>
            <a:off x="865745" y="3989956"/>
            <a:ext cx="78878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chemeClr val="bg1"/>
                </a:solidFill>
                <a:latin typeface="Calibri"/>
                <a:ea typeface="Calibri"/>
                <a:cs typeface="Calibri"/>
              </a:rPr>
              <a:t>*Potential for growth with Cuesta's proactive faculty and staff engagement</a:t>
            </a:r>
            <a:endParaRPr lang="en-US" i="1">
              <a:solidFill>
                <a:schemeClr val="bg1"/>
              </a:solidFill>
              <a:ea typeface="Calibri"/>
              <a:cs typeface="Calibri"/>
            </a:endParaRPr>
          </a:p>
        </p:txBody>
      </p:sp>
    </p:spTree>
    <p:extLst>
      <p:ext uri="{BB962C8B-B14F-4D97-AF65-F5344CB8AC3E}">
        <p14:creationId xmlns:p14="http://schemas.microsoft.com/office/powerpoint/2010/main" val="414002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E94-3C8A-42DD-9235-D61032384A7F}"/>
              </a:ext>
            </a:extLst>
          </p:cNvPr>
          <p:cNvSpPr>
            <a:spLocks noGrp="1"/>
          </p:cNvSpPr>
          <p:nvPr>
            <p:ph type="title"/>
          </p:nvPr>
        </p:nvSpPr>
        <p:spPr/>
        <p:txBody>
          <a:bodyPr/>
          <a:lstStyle/>
          <a:p>
            <a:r>
              <a:rPr lang="en-US">
                <a:latin typeface="Open Sans"/>
                <a:ea typeface="Open Sans"/>
                <a:cs typeface="Open Sans"/>
              </a:rPr>
              <a:t>2025-2026 CCAP Scheduling Timeline</a:t>
            </a:r>
            <a:endParaRPr lang="en-US"/>
          </a:p>
        </p:txBody>
      </p:sp>
      <p:graphicFrame>
        <p:nvGraphicFramePr>
          <p:cNvPr id="5" name="Table 4">
            <a:extLst>
              <a:ext uri="{FF2B5EF4-FFF2-40B4-BE49-F238E27FC236}">
                <a16:creationId xmlns:a16="http://schemas.microsoft.com/office/drawing/2014/main" id="{38FCE04F-48CE-B291-7273-B8DDF87F874F}"/>
              </a:ext>
            </a:extLst>
          </p:cNvPr>
          <p:cNvGraphicFramePr>
            <a:graphicFrameLocks noGrp="1"/>
          </p:cNvGraphicFramePr>
          <p:nvPr>
            <p:extLst>
              <p:ext uri="{D42A27DB-BD31-4B8C-83A1-F6EECF244321}">
                <p14:modId xmlns:p14="http://schemas.microsoft.com/office/powerpoint/2010/main" val="1693238434"/>
              </p:ext>
            </p:extLst>
          </p:nvPr>
        </p:nvGraphicFramePr>
        <p:xfrm>
          <a:off x="869399" y="1455420"/>
          <a:ext cx="7411856" cy="2560320"/>
        </p:xfrm>
        <a:graphic>
          <a:graphicData uri="http://schemas.openxmlformats.org/drawingml/2006/table">
            <a:tbl>
              <a:tblPr firstRow="1" bandRow="1">
                <a:tableStyleId>{5C22544A-7EE6-4342-B048-85BDC9FD1C3A}</a:tableStyleId>
              </a:tblPr>
              <a:tblGrid>
                <a:gridCol w="1321866">
                  <a:extLst>
                    <a:ext uri="{9D8B030D-6E8A-4147-A177-3AD203B41FA5}">
                      <a16:colId xmlns:a16="http://schemas.microsoft.com/office/drawing/2014/main" val="2601773095"/>
                    </a:ext>
                  </a:extLst>
                </a:gridCol>
                <a:gridCol w="4674763">
                  <a:extLst>
                    <a:ext uri="{9D8B030D-6E8A-4147-A177-3AD203B41FA5}">
                      <a16:colId xmlns:a16="http://schemas.microsoft.com/office/drawing/2014/main" val="1017717812"/>
                    </a:ext>
                  </a:extLst>
                </a:gridCol>
                <a:gridCol w="1415227">
                  <a:extLst>
                    <a:ext uri="{9D8B030D-6E8A-4147-A177-3AD203B41FA5}">
                      <a16:colId xmlns:a16="http://schemas.microsoft.com/office/drawing/2014/main" val="606299579"/>
                    </a:ext>
                  </a:extLst>
                </a:gridCol>
              </a:tblGrid>
              <a:tr h="239622">
                <a:tc>
                  <a:txBody>
                    <a:bodyPr/>
                    <a:lstStyle/>
                    <a:p>
                      <a:r>
                        <a:rPr lang="en-US" sz="1200"/>
                        <a:t>Deadline</a:t>
                      </a:r>
                    </a:p>
                  </a:txBody>
                  <a:tcPr/>
                </a:tc>
                <a:tc>
                  <a:txBody>
                    <a:bodyPr/>
                    <a:lstStyle/>
                    <a:p>
                      <a:r>
                        <a:rPr lang="en-US" sz="1200"/>
                        <a:t>Task</a:t>
                      </a:r>
                    </a:p>
                  </a:txBody>
                  <a:tcPr/>
                </a:tc>
                <a:tc>
                  <a:txBody>
                    <a:bodyPr/>
                    <a:lstStyle/>
                    <a:p>
                      <a:r>
                        <a:rPr lang="en-US" sz="1200"/>
                        <a:t>Role Responsible</a:t>
                      </a:r>
                    </a:p>
                  </a:txBody>
                  <a:tcPr/>
                </a:tc>
                <a:extLst>
                  <a:ext uri="{0D108BD9-81ED-4DB2-BD59-A6C34878D82A}">
                    <a16:rowId xmlns:a16="http://schemas.microsoft.com/office/drawing/2014/main" val="2581091787"/>
                  </a:ext>
                </a:extLst>
              </a:tr>
              <a:tr h="375258">
                <a:tc>
                  <a:txBody>
                    <a:bodyPr/>
                    <a:lstStyle/>
                    <a:p>
                      <a:r>
                        <a:rPr lang="en-US" sz="1200"/>
                        <a:t>Friday, 10/25</a:t>
                      </a:r>
                      <a:endParaRPr lang="en-US"/>
                    </a:p>
                  </a:txBody>
                  <a:tcPr/>
                </a:tc>
                <a:tc>
                  <a:txBody>
                    <a:bodyPr/>
                    <a:lstStyle/>
                    <a:p>
                      <a:r>
                        <a:rPr lang="en-US" sz="1200"/>
                        <a:t>Submit Summer Innovation Course Requests</a:t>
                      </a:r>
                    </a:p>
                  </a:txBody>
                  <a:tcPr/>
                </a:tc>
                <a:tc>
                  <a:txBody>
                    <a:bodyPr/>
                    <a:lstStyle/>
                    <a:p>
                      <a:r>
                        <a:rPr lang="en-US" sz="1200"/>
                        <a:t>Dual Enrollment </a:t>
                      </a:r>
                    </a:p>
                    <a:p>
                      <a:pPr lvl="0">
                        <a:buNone/>
                      </a:pPr>
                      <a:r>
                        <a:rPr lang="en-US" sz="1200"/>
                        <a:t>Coordinators</a:t>
                      </a:r>
                    </a:p>
                  </a:txBody>
                  <a:tcPr/>
                </a:tc>
                <a:extLst>
                  <a:ext uri="{0D108BD9-81ED-4DB2-BD59-A6C34878D82A}">
                    <a16:rowId xmlns:a16="http://schemas.microsoft.com/office/drawing/2014/main" val="2257626659"/>
                  </a:ext>
                </a:extLst>
              </a:tr>
              <a:tr h="375258">
                <a:tc>
                  <a:txBody>
                    <a:bodyPr/>
                    <a:lstStyle/>
                    <a:p>
                      <a:r>
                        <a:rPr lang="en-US" sz="1200"/>
                        <a:t>Friday, 10/25</a:t>
                      </a:r>
                    </a:p>
                  </a:txBody>
                  <a:tcPr/>
                </a:tc>
                <a:tc>
                  <a:txBody>
                    <a:bodyPr/>
                    <a:lstStyle/>
                    <a:p>
                      <a:r>
                        <a:rPr lang="en-US" sz="1200"/>
                        <a:t>Submit Cuesta Led Priority/Placeholding Course Request </a:t>
                      </a:r>
                    </a:p>
                    <a:p>
                      <a:pPr lvl="0">
                        <a:buNone/>
                      </a:pPr>
                      <a:r>
                        <a:rPr lang="en-US" sz="1200"/>
                        <a:t>for Fall 24/Spring 25</a:t>
                      </a:r>
                    </a:p>
                  </a:txBody>
                  <a:tcPr/>
                </a:tc>
                <a:tc>
                  <a:txBody>
                    <a:bodyPr/>
                    <a:lstStyle/>
                    <a:p>
                      <a:r>
                        <a:rPr lang="en-US" sz="1200"/>
                        <a:t>Dual Enrollment Coordinators</a:t>
                      </a:r>
                    </a:p>
                  </a:txBody>
                  <a:tcPr/>
                </a:tc>
                <a:extLst>
                  <a:ext uri="{0D108BD9-81ED-4DB2-BD59-A6C34878D82A}">
                    <a16:rowId xmlns:a16="http://schemas.microsoft.com/office/drawing/2014/main" val="2238748183"/>
                  </a:ext>
                </a:extLst>
              </a:tr>
              <a:tr h="375258">
                <a:tc>
                  <a:txBody>
                    <a:bodyPr/>
                    <a:lstStyle/>
                    <a:p>
                      <a:r>
                        <a:rPr lang="en-US" sz="1200"/>
                        <a:t>Friday, 1/24</a:t>
                      </a:r>
                    </a:p>
                  </a:txBody>
                  <a:tcPr/>
                </a:tc>
                <a:tc>
                  <a:txBody>
                    <a:bodyPr/>
                    <a:lstStyle/>
                    <a:p>
                      <a:r>
                        <a:rPr lang="en-US" sz="1200"/>
                        <a:t>Submit HS Teacher Led and  Priority #2 Cuesta Led Course Requests</a:t>
                      </a:r>
                    </a:p>
                  </a:txBody>
                  <a:tcPr/>
                </a:tc>
                <a:tc>
                  <a:txBody>
                    <a:bodyPr/>
                    <a:lstStyle/>
                    <a:p>
                      <a:r>
                        <a:rPr lang="en-US" sz="1200"/>
                        <a:t>Dual Enrollment Coordinators</a:t>
                      </a:r>
                    </a:p>
                  </a:txBody>
                  <a:tcPr/>
                </a:tc>
                <a:extLst>
                  <a:ext uri="{0D108BD9-81ED-4DB2-BD59-A6C34878D82A}">
                    <a16:rowId xmlns:a16="http://schemas.microsoft.com/office/drawing/2014/main" val="3838356149"/>
                  </a:ext>
                </a:extLst>
              </a:tr>
              <a:tr h="375258">
                <a:tc>
                  <a:txBody>
                    <a:bodyPr/>
                    <a:lstStyle/>
                    <a:p>
                      <a:r>
                        <a:rPr lang="en-US" sz="1200"/>
                        <a:t>Friday, 4/11</a:t>
                      </a:r>
                    </a:p>
                  </a:txBody>
                  <a:tcPr/>
                </a:tc>
                <a:tc>
                  <a:txBody>
                    <a:bodyPr/>
                    <a:lstStyle/>
                    <a:p>
                      <a:r>
                        <a:rPr lang="en-US" sz="1200"/>
                        <a:t>Returning Course Annual Evaluation Paperwork Due; </a:t>
                      </a:r>
                    </a:p>
                    <a:p>
                      <a:pPr lvl="0">
                        <a:buNone/>
                      </a:pPr>
                      <a:r>
                        <a:rPr lang="en-US" sz="1200"/>
                        <a:t>New Curriculum Reviews Finalized</a:t>
                      </a:r>
                    </a:p>
                  </a:txBody>
                  <a:tcPr/>
                </a:tc>
                <a:tc>
                  <a:txBody>
                    <a:bodyPr/>
                    <a:lstStyle/>
                    <a:p>
                      <a:r>
                        <a:rPr lang="en-US" sz="1200"/>
                        <a:t>Faculty Designees</a:t>
                      </a:r>
                    </a:p>
                  </a:txBody>
                  <a:tcPr/>
                </a:tc>
                <a:extLst>
                  <a:ext uri="{0D108BD9-81ED-4DB2-BD59-A6C34878D82A}">
                    <a16:rowId xmlns:a16="http://schemas.microsoft.com/office/drawing/2014/main" val="3854472909"/>
                  </a:ext>
                </a:extLst>
              </a:tr>
              <a:tr h="375258">
                <a:tc>
                  <a:txBody>
                    <a:bodyPr/>
                    <a:lstStyle/>
                    <a:p>
                      <a:r>
                        <a:rPr lang="en-US" sz="1200"/>
                        <a:t>Mid-May</a:t>
                      </a:r>
                    </a:p>
                  </a:txBody>
                  <a:tcPr/>
                </a:tc>
                <a:tc>
                  <a:txBody>
                    <a:bodyPr/>
                    <a:lstStyle/>
                    <a:p>
                      <a:r>
                        <a:rPr lang="en-US" sz="1200"/>
                        <a:t>Finalize Next Academic Year Course List for Cuesta College and </a:t>
                      </a:r>
                    </a:p>
                    <a:p>
                      <a:pPr lvl="0">
                        <a:buNone/>
                      </a:pPr>
                      <a:r>
                        <a:rPr lang="en-US" sz="1200"/>
                        <a:t>HS District BOT Meetings</a:t>
                      </a:r>
                    </a:p>
                  </a:txBody>
                  <a:tcPr/>
                </a:tc>
                <a:tc>
                  <a:txBody>
                    <a:bodyPr/>
                    <a:lstStyle/>
                    <a:p>
                      <a:r>
                        <a:rPr lang="en-US" sz="1200"/>
                        <a:t>Dual Enrollment Office </a:t>
                      </a:r>
                    </a:p>
                  </a:txBody>
                  <a:tcPr/>
                </a:tc>
                <a:extLst>
                  <a:ext uri="{0D108BD9-81ED-4DB2-BD59-A6C34878D82A}">
                    <a16:rowId xmlns:a16="http://schemas.microsoft.com/office/drawing/2014/main" val="2879235257"/>
                  </a:ext>
                </a:extLst>
              </a:tr>
            </a:tbl>
          </a:graphicData>
        </a:graphic>
      </p:graphicFrame>
    </p:spTree>
    <p:extLst>
      <p:ext uri="{BB962C8B-B14F-4D97-AF65-F5344CB8AC3E}">
        <p14:creationId xmlns:p14="http://schemas.microsoft.com/office/powerpoint/2010/main" val="137233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2836-6A3C-0DD7-CDF2-540101C95795}"/>
              </a:ext>
            </a:extLst>
          </p:cNvPr>
          <p:cNvSpPr>
            <a:spLocks noGrp="1"/>
          </p:cNvSpPr>
          <p:nvPr>
            <p:ph type="title"/>
          </p:nvPr>
        </p:nvSpPr>
        <p:spPr/>
        <p:txBody>
          <a:bodyPr/>
          <a:lstStyle/>
          <a:p>
            <a:r>
              <a:rPr lang="en-US">
                <a:latin typeface="Open Sans"/>
                <a:ea typeface="Open Sans"/>
                <a:cs typeface="Open Sans"/>
              </a:rPr>
              <a:t>WHY Dual Enrollment?</a:t>
            </a:r>
            <a:endParaRPr lang="en-US"/>
          </a:p>
        </p:txBody>
      </p:sp>
      <p:sp>
        <p:nvSpPr>
          <p:cNvPr id="5" name="Text Placeholder 4">
            <a:extLst>
              <a:ext uri="{FF2B5EF4-FFF2-40B4-BE49-F238E27FC236}">
                <a16:creationId xmlns:a16="http://schemas.microsoft.com/office/drawing/2014/main" id="{09818211-1206-66D1-16A9-007C153F93B0}"/>
              </a:ext>
            </a:extLst>
          </p:cNvPr>
          <p:cNvSpPr>
            <a:spLocks noGrp="1"/>
          </p:cNvSpPr>
          <p:nvPr>
            <p:ph type="body" idx="1"/>
          </p:nvPr>
        </p:nvSpPr>
        <p:spPr>
          <a:xfrm>
            <a:off x="627460" y="887161"/>
            <a:ext cx="3868340" cy="617934"/>
          </a:xfrm>
        </p:spPr>
        <p:txBody>
          <a:bodyPr/>
          <a:lstStyle/>
          <a:p>
            <a:r>
              <a:rPr lang="en-US">
                <a:latin typeface="Open Sans"/>
                <a:ea typeface="Open Sans"/>
                <a:cs typeface="Open Sans"/>
              </a:rPr>
              <a:t>Dual Enrollment vs AP</a:t>
            </a:r>
            <a:endParaRPr lang="en-US"/>
          </a:p>
        </p:txBody>
      </p:sp>
      <p:sp>
        <p:nvSpPr>
          <p:cNvPr id="3" name="Content Placeholder 2">
            <a:extLst>
              <a:ext uri="{FF2B5EF4-FFF2-40B4-BE49-F238E27FC236}">
                <a16:creationId xmlns:a16="http://schemas.microsoft.com/office/drawing/2014/main" id="{3B117B33-A0F5-7396-8672-F2C0475CC2D9}"/>
              </a:ext>
            </a:extLst>
          </p:cNvPr>
          <p:cNvSpPr>
            <a:spLocks noGrp="1"/>
          </p:cNvSpPr>
          <p:nvPr>
            <p:ph sz="half" idx="2"/>
          </p:nvPr>
        </p:nvSpPr>
        <p:spPr>
          <a:xfrm>
            <a:off x="627460" y="1505095"/>
            <a:ext cx="3868340" cy="2862923"/>
          </a:xfrm>
        </p:spPr>
        <p:txBody>
          <a:bodyPr/>
          <a:lstStyle/>
          <a:p>
            <a:r>
              <a:rPr lang="en-US" sz="1600">
                <a:latin typeface="Open Sans"/>
                <a:ea typeface="Open Sans"/>
                <a:cs typeface="Open Sans"/>
              </a:rPr>
              <a:t>Higher Success Rates</a:t>
            </a:r>
          </a:p>
          <a:p>
            <a:pPr lvl="1"/>
            <a:r>
              <a:rPr lang="en-US" sz="1300">
                <a:latin typeface="Open Sans"/>
                <a:ea typeface="Open Sans"/>
                <a:cs typeface="Open Sans"/>
              </a:rPr>
              <a:t>AP History – 64% vs. 95%</a:t>
            </a:r>
          </a:p>
          <a:p>
            <a:pPr lvl="1"/>
            <a:r>
              <a:rPr lang="en-US" sz="1300">
                <a:latin typeface="Open Sans"/>
                <a:ea typeface="Open Sans"/>
                <a:cs typeface="Open Sans"/>
              </a:rPr>
              <a:t>AP Physics – 46% vs. 85% </a:t>
            </a:r>
          </a:p>
          <a:p>
            <a:pPr lvl="1"/>
            <a:r>
              <a:rPr lang="en-US" sz="1300">
                <a:latin typeface="Open Sans"/>
                <a:ea typeface="Open Sans"/>
                <a:cs typeface="Open Sans"/>
              </a:rPr>
              <a:t>AP Env. Sci. – 54% vs. 94%</a:t>
            </a:r>
          </a:p>
          <a:p>
            <a:pPr lvl="1"/>
            <a:r>
              <a:rPr lang="en-US" sz="1300">
                <a:latin typeface="Open Sans"/>
                <a:ea typeface="Open Sans"/>
                <a:cs typeface="Open Sans"/>
              </a:rPr>
              <a:t>AP Psych – 61%</a:t>
            </a:r>
          </a:p>
          <a:p>
            <a:pPr lvl="1"/>
            <a:r>
              <a:rPr lang="en-US" sz="1300">
                <a:latin typeface="Open Sans"/>
                <a:ea typeface="Open Sans"/>
                <a:cs typeface="Open Sans"/>
              </a:rPr>
              <a:t>AP Calc – 64%</a:t>
            </a:r>
            <a:endParaRPr lang="en-US"/>
          </a:p>
          <a:p>
            <a:pPr lvl="1"/>
            <a:r>
              <a:rPr lang="en-US" sz="1300">
                <a:latin typeface="Open Sans"/>
                <a:ea typeface="Open Sans"/>
                <a:cs typeface="Open Sans"/>
              </a:rPr>
              <a:t>AP English Lang. Comp – 54%</a:t>
            </a:r>
            <a:endParaRPr lang="en-US"/>
          </a:p>
          <a:p>
            <a:pPr lvl="1"/>
            <a:r>
              <a:rPr lang="en-US" sz="1300">
                <a:latin typeface="Open Sans"/>
                <a:ea typeface="Open Sans"/>
                <a:cs typeface="Open Sans"/>
              </a:rPr>
              <a:t>More scores (</a:t>
            </a:r>
            <a:r>
              <a:rPr lang="en-US" sz="1300">
                <a:latin typeface="Open Sans"/>
                <a:ea typeface="Open Sans"/>
                <a:cs typeface="Open Sans"/>
                <a:hlinkClick r:id="rId2"/>
              </a:rPr>
              <a:t>https://apstudents.collegeboard.org/about-ap-scores/score-distributions</a:t>
            </a:r>
            <a:r>
              <a:rPr lang="en-US" sz="1300">
                <a:latin typeface="Open Sans"/>
                <a:ea typeface="Open Sans"/>
                <a:cs typeface="Open Sans"/>
              </a:rPr>
              <a:t>)</a:t>
            </a:r>
            <a:endParaRPr lang="en-US"/>
          </a:p>
          <a:p>
            <a:r>
              <a:rPr lang="en-US" sz="1600">
                <a:latin typeface="Open Sans"/>
                <a:ea typeface="Open Sans"/>
                <a:cs typeface="Open Sans"/>
              </a:rPr>
              <a:t>Articulation vs. Elective Credit</a:t>
            </a:r>
          </a:p>
          <a:p>
            <a:pPr lvl="1">
              <a:buFont typeface="'Wingdings 2',Sans-Serif" panose="020B0604020202020204" pitchFamily="34" charset="0"/>
              <a:buChar char=""/>
            </a:pPr>
            <a:endParaRPr lang="en-US" sz="1300"/>
          </a:p>
          <a:p>
            <a:endParaRPr lang="en-US" sz="1600"/>
          </a:p>
          <a:p>
            <a:endParaRPr lang="en-US"/>
          </a:p>
        </p:txBody>
      </p:sp>
      <p:sp>
        <p:nvSpPr>
          <p:cNvPr id="6" name="Text Placeholder 5">
            <a:extLst>
              <a:ext uri="{FF2B5EF4-FFF2-40B4-BE49-F238E27FC236}">
                <a16:creationId xmlns:a16="http://schemas.microsoft.com/office/drawing/2014/main" id="{B2E3695E-3336-BAB1-F928-F78A78E8C131}"/>
              </a:ext>
            </a:extLst>
          </p:cNvPr>
          <p:cNvSpPr>
            <a:spLocks noGrp="1"/>
          </p:cNvSpPr>
          <p:nvPr>
            <p:ph type="body" sz="quarter" idx="3"/>
          </p:nvPr>
        </p:nvSpPr>
        <p:spPr>
          <a:xfrm>
            <a:off x="4626768" y="1125700"/>
            <a:ext cx="3887391" cy="617934"/>
          </a:xfrm>
        </p:spPr>
        <p:txBody>
          <a:bodyPr/>
          <a:lstStyle/>
          <a:p>
            <a:r>
              <a:rPr lang="en-US">
                <a:latin typeface="Open Sans"/>
                <a:ea typeface="Open Sans"/>
                <a:cs typeface="Open Sans"/>
              </a:rPr>
              <a:t>Opportunity to Access College and College Resources</a:t>
            </a:r>
            <a:endParaRPr lang="en-US"/>
          </a:p>
        </p:txBody>
      </p:sp>
      <p:sp>
        <p:nvSpPr>
          <p:cNvPr id="4" name="Picture Placeholder 3">
            <a:extLst>
              <a:ext uri="{FF2B5EF4-FFF2-40B4-BE49-F238E27FC236}">
                <a16:creationId xmlns:a16="http://schemas.microsoft.com/office/drawing/2014/main" id="{A32C4A59-3CEA-F472-61E6-958CF0C83AF0}"/>
              </a:ext>
            </a:extLst>
          </p:cNvPr>
          <p:cNvSpPr>
            <a:spLocks noGrp="1"/>
          </p:cNvSpPr>
          <p:nvPr>
            <p:ph sz="quarter" idx="4"/>
          </p:nvPr>
        </p:nvSpPr>
        <p:spPr>
          <a:xfrm>
            <a:off x="4626768" y="1743634"/>
            <a:ext cx="3887391" cy="2556531"/>
          </a:xfrm>
        </p:spPr>
        <p:txBody>
          <a:bodyPr/>
          <a:lstStyle/>
          <a:p>
            <a:r>
              <a:rPr lang="en-US" sz="1600">
                <a:latin typeface="Open Sans"/>
                <a:ea typeface="Open Sans"/>
                <a:cs typeface="Open Sans"/>
              </a:rPr>
              <a:t>Counseling </a:t>
            </a:r>
          </a:p>
          <a:p>
            <a:r>
              <a:rPr lang="en-US" sz="1600">
                <a:latin typeface="Open Sans"/>
                <a:ea typeface="Open Sans"/>
                <a:cs typeface="Open Sans"/>
              </a:rPr>
              <a:t>Educational pathway planning through </a:t>
            </a:r>
            <a:r>
              <a:rPr lang="en-US" sz="1600" err="1">
                <a:latin typeface="Open Sans"/>
                <a:ea typeface="Open Sans"/>
                <a:cs typeface="Open Sans"/>
              </a:rPr>
              <a:t>myCuesta</a:t>
            </a:r>
            <a:r>
              <a:rPr lang="en-US" sz="1600">
                <a:latin typeface="Open Sans"/>
                <a:ea typeface="Open Sans"/>
                <a:cs typeface="Open Sans"/>
              </a:rPr>
              <a:t> Pathway</a:t>
            </a:r>
          </a:p>
          <a:p>
            <a:r>
              <a:rPr lang="en-US" sz="1600">
                <a:latin typeface="Open Sans"/>
                <a:ea typeface="Open Sans"/>
                <a:cs typeface="Open Sans"/>
              </a:rPr>
              <a:t>Embedded Tutoring </a:t>
            </a:r>
          </a:p>
          <a:p>
            <a:r>
              <a:rPr lang="en-US" sz="1600">
                <a:latin typeface="Open Sans"/>
                <a:ea typeface="Open Sans"/>
                <a:cs typeface="Open Sans"/>
              </a:rPr>
              <a:t>Library and Success Center Resources</a:t>
            </a:r>
          </a:p>
          <a:p>
            <a:r>
              <a:rPr lang="en-US" sz="1600">
                <a:latin typeface="Open Sans"/>
                <a:ea typeface="Open Sans"/>
                <a:cs typeface="Open Sans"/>
              </a:rPr>
              <a:t>Basic Needs Resources </a:t>
            </a:r>
            <a:endParaRPr lang="en-US"/>
          </a:p>
          <a:p>
            <a:endParaRPr lang="en-US" sz="1600">
              <a:latin typeface="Open Sans"/>
              <a:ea typeface="Open Sans"/>
              <a:cs typeface="Open Sans"/>
            </a:endParaRPr>
          </a:p>
          <a:p>
            <a:endParaRPr lang="en-US">
              <a:latin typeface="Open Sans"/>
              <a:ea typeface="Open Sans"/>
              <a:cs typeface="Open Sans"/>
            </a:endParaRPr>
          </a:p>
        </p:txBody>
      </p:sp>
    </p:spTree>
    <p:extLst>
      <p:ext uri="{BB962C8B-B14F-4D97-AF65-F5344CB8AC3E}">
        <p14:creationId xmlns:p14="http://schemas.microsoft.com/office/powerpoint/2010/main" val="18464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F846-FE1A-EDEA-EFC1-AC769B894687}"/>
              </a:ext>
            </a:extLst>
          </p:cNvPr>
          <p:cNvSpPr>
            <a:spLocks noGrp="1"/>
          </p:cNvSpPr>
          <p:nvPr>
            <p:ph type="title"/>
          </p:nvPr>
        </p:nvSpPr>
        <p:spPr/>
        <p:txBody>
          <a:bodyPr/>
          <a:lstStyle/>
          <a:p>
            <a:r>
              <a:rPr lang="en-US"/>
              <a:t>Cuesta College Dual Enrollment Options</a:t>
            </a:r>
          </a:p>
        </p:txBody>
      </p:sp>
      <p:sp>
        <p:nvSpPr>
          <p:cNvPr id="5" name="Text Placeholder 4">
            <a:extLst>
              <a:ext uri="{FF2B5EF4-FFF2-40B4-BE49-F238E27FC236}">
                <a16:creationId xmlns:a16="http://schemas.microsoft.com/office/drawing/2014/main" id="{3656B913-8DA4-9D57-9E43-25140BF1F4D0}"/>
              </a:ext>
            </a:extLst>
          </p:cNvPr>
          <p:cNvSpPr>
            <a:spLocks noGrp="1"/>
          </p:cNvSpPr>
          <p:nvPr>
            <p:ph type="body" idx="1"/>
          </p:nvPr>
        </p:nvSpPr>
        <p:spPr/>
        <p:txBody>
          <a:bodyPr/>
          <a:lstStyle/>
          <a:p>
            <a:r>
              <a:rPr lang="en-US"/>
              <a:t>Enrichment</a:t>
            </a:r>
          </a:p>
        </p:txBody>
      </p:sp>
      <p:sp>
        <p:nvSpPr>
          <p:cNvPr id="3" name="Content Placeholder 2">
            <a:extLst>
              <a:ext uri="{FF2B5EF4-FFF2-40B4-BE49-F238E27FC236}">
                <a16:creationId xmlns:a16="http://schemas.microsoft.com/office/drawing/2014/main" id="{8BD85621-AC95-89E6-DC0A-C127185A34AE}"/>
              </a:ext>
            </a:extLst>
          </p:cNvPr>
          <p:cNvSpPr>
            <a:spLocks noGrp="1"/>
          </p:cNvSpPr>
          <p:nvPr>
            <p:ph sz="half" idx="2"/>
          </p:nvPr>
        </p:nvSpPr>
        <p:spPr/>
        <p:txBody>
          <a:bodyPr/>
          <a:lstStyle/>
          <a:p>
            <a:r>
              <a:rPr lang="en-US" sz="1200">
                <a:latin typeface="Calibri"/>
                <a:ea typeface="Calibri"/>
                <a:cs typeface="Calibri"/>
              </a:rPr>
              <a:t>Allows currently high school students to earn college credits </a:t>
            </a:r>
            <a:r>
              <a:rPr lang="en-US" sz="1400">
                <a:latin typeface="Calibri"/>
                <a:ea typeface="Calibri"/>
                <a:cs typeface="Calibri"/>
              </a:rPr>
              <a:t>“outside of the high school day”</a:t>
            </a:r>
            <a:endParaRPr lang="en-US" sz="1400">
              <a:solidFill>
                <a:srgbClr val="000000"/>
              </a:solidFill>
              <a:latin typeface="Calibri"/>
              <a:ea typeface="Calibri"/>
              <a:cs typeface="Calibri"/>
            </a:endParaRPr>
          </a:p>
          <a:p>
            <a:r>
              <a:rPr lang="en-US" sz="1200">
                <a:latin typeface="Calibri"/>
                <a:ea typeface="Calibri"/>
                <a:cs typeface="Calibri"/>
              </a:rPr>
              <a:t>School principal or high school administrator must approve that the student would benefit from "advanced scholastic" or "vocational" college coursework.</a:t>
            </a:r>
            <a:endParaRPr lang="en-US" sz="1200">
              <a:solidFill>
                <a:srgbClr val="000000"/>
              </a:solidFill>
              <a:latin typeface="Calibri"/>
              <a:ea typeface="Calibri"/>
              <a:cs typeface="Calibri"/>
            </a:endParaRPr>
          </a:p>
          <a:p>
            <a:r>
              <a:rPr lang="en-US" sz="1200">
                <a:latin typeface="Calibri"/>
                <a:ea typeface="Calibri"/>
                <a:cs typeface="Calibri"/>
              </a:rPr>
              <a:t>Students can take any class in the online Class Finder schedule.</a:t>
            </a:r>
            <a:endParaRPr lang="en-US" sz="1200">
              <a:solidFill>
                <a:srgbClr val="000000"/>
              </a:solidFill>
              <a:latin typeface="Calibri"/>
              <a:ea typeface="Calibri"/>
              <a:cs typeface="Calibri"/>
            </a:endParaRPr>
          </a:p>
          <a:p>
            <a:r>
              <a:rPr lang="en-US" sz="1200">
                <a:latin typeface="Calibri"/>
                <a:ea typeface="Calibri"/>
                <a:cs typeface="Calibri"/>
              </a:rPr>
              <a:t>Individual students, with approval from their guardian(s) and high school administrator register under the Enrichment program.</a:t>
            </a:r>
            <a:endParaRPr lang="en-US" sz="1200">
              <a:solidFill>
                <a:srgbClr val="000000"/>
              </a:solidFill>
              <a:latin typeface="Calibri"/>
              <a:ea typeface="Calibri"/>
              <a:cs typeface="Calibri"/>
            </a:endParaRPr>
          </a:p>
          <a:p>
            <a:r>
              <a:rPr lang="en-US" sz="1200">
                <a:latin typeface="Calibri"/>
                <a:ea typeface="Calibri"/>
                <a:cs typeface="Calibri"/>
              </a:rPr>
              <a:t>Enrollment fees are waived.</a:t>
            </a:r>
            <a:endParaRPr lang="en-US" sz="1200"/>
          </a:p>
        </p:txBody>
      </p:sp>
      <p:sp>
        <p:nvSpPr>
          <p:cNvPr id="6" name="Text Placeholder 5">
            <a:extLst>
              <a:ext uri="{FF2B5EF4-FFF2-40B4-BE49-F238E27FC236}">
                <a16:creationId xmlns:a16="http://schemas.microsoft.com/office/drawing/2014/main" id="{DB44A32D-0597-2397-0C25-2EA19DF839AD}"/>
              </a:ext>
            </a:extLst>
          </p:cNvPr>
          <p:cNvSpPr>
            <a:spLocks noGrp="1"/>
          </p:cNvSpPr>
          <p:nvPr>
            <p:ph type="body" sz="quarter" idx="3"/>
          </p:nvPr>
        </p:nvSpPr>
        <p:spPr/>
        <p:txBody>
          <a:bodyPr/>
          <a:lstStyle/>
          <a:p>
            <a:r>
              <a:rPr lang="en-US">
                <a:latin typeface="Open Sans"/>
                <a:ea typeface="Open Sans"/>
                <a:cs typeface="Open Sans"/>
              </a:rPr>
              <a:t>CCAP (College and Careers Access Pathways)</a:t>
            </a:r>
          </a:p>
        </p:txBody>
      </p:sp>
      <p:sp>
        <p:nvSpPr>
          <p:cNvPr id="4" name="Picture Placeholder 3">
            <a:extLst>
              <a:ext uri="{FF2B5EF4-FFF2-40B4-BE49-F238E27FC236}">
                <a16:creationId xmlns:a16="http://schemas.microsoft.com/office/drawing/2014/main" id="{FBAD9AA5-C0C7-2526-A11D-A072960FF9BC}"/>
              </a:ext>
            </a:extLst>
          </p:cNvPr>
          <p:cNvSpPr>
            <a:spLocks noGrp="1"/>
          </p:cNvSpPr>
          <p:nvPr>
            <p:ph sz="quarter" idx="4"/>
          </p:nvPr>
        </p:nvSpPr>
        <p:spPr/>
        <p:txBody>
          <a:bodyPr/>
          <a:lstStyle/>
          <a:p>
            <a:r>
              <a:rPr lang="en-US" sz="1200">
                <a:latin typeface="Calibri"/>
                <a:ea typeface="Calibri"/>
                <a:cs typeface="Calibri"/>
              </a:rPr>
              <a:t>Allows high school students to earn college credit for a course taken “</a:t>
            </a:r>
            <a:r>
              <a:rPr lang="en-US" sz="1400">
                <a:latin typeface="Calibri"/>
                <a:ea typeface="Calibri"/>
                <a:cs typeface="Calibri"/>
              </a:rPr>
              <a:t>during the high school day</a:t>
            </a:r>
            <a:r>
              <a:rPr lang="en-US" sz="1200">
                <a:latin typeface="Calibri"/>
                <a:ea typeface="Calibri"/>
                <a:cs typeface="Calibri"/>
              </a:rPr>
              <a:t>."</a:t>
            </a:r>
            <a:endParaRPr lang="en-US" sz="1200">
              <a:solidFill>
                <a:srgbClr val="000000"/>
              </a:solidFill>
              <a:latin typeface="Calibri"/>
              <a:ea typeface="Calibri"/>
              <a:cs typeface="Calibri"/>
            </a:endParaRPr>
          </a:p>
          <a:p>
            <a:r>
              <a:rPr lang="en-US" sz="1200">
                <a:latin typeface="Calibri"/>
                <a:ea typeface="Calibri"/>
                <a:cs typeface="Calibri"/>
              </a:rPr>
              <a:t>Students earn grades for both their high school and Cuesta transcripts.</a:t>
            </a:r>
            <a:endParaRPr lang="en-US" sz="1200">
              <a:solidFill>
                <a:srgbClr val="000000"/>
              </a:solidFill>
              <a:latin typeface="Calibri"/>
              <a:ea typeface="Calibri"/>
              <a:cs typeface="Calibri"/>
            </a:endParaRPr>
          </a:p>
          <a:p>
            <a:r>
              <a:rPr lang="en-US" sz="1200">
                <a:latin typeface="Calibri"/>
                <a:ea typeface="Calibri"/>
                <a:cs typeface="Calibri"/>
              </a:rPr>
              <a:t>Courses are set up as a collaboration between the high school and Cuesta so that all students in the class have the option to earn college credit. </a:t>
            </a:r>
            <a:endParaRPr lang="en-US" sz="1200">
              <a:solidFill>
                <a:srgbClr val="000000"/>
              </a:solidFill>
              <a:latin typeface="Calibri"/>
              <a:ea typeface="Calibri"/>
              <a:cs typeface="Calibri"/>
            </a:endParaRPr>
          </a:p>
          <a:p>
            <a:r>
              <a:rPr lang="en-US" sz="1200">
                <a:latin typeface="Calibri"/>
                <a:ea typeface="Calibri"/>
                <a:cs typeface="Calibri"/>
              </a:rPr>
              <a:t>Available course offerings depend on the willingness and availability of high school districts and Cuesta faculty. </a:t>
            </a:r>
            <a:endParaRPr lang="en-US" sz="1200">
              <a:solidFill>
                <a:srgbClr val="000000"/>
              </a:solidFill>
              <a:latin typeface="Calibri"/>
              <a:ea typeface="Calibri"/>
              <a:cs typeface="Calibri"/>
            </a:endParaRPr>
          </a:p>
          <a:p>
            <a:r>
              <a:rPr lang="en-US" sz="1200">
                <a:latin typeface="Calibri"/>
                <a:ea typeface="Calibri"/>
                <a:cs typeface="Calibri"/>
              </a:rPr>
              <a:t>There is no cost to students. </a:t>
            </a:r>
            <a:endParaRPr lang="en-US" sz="1200">
              <a:solidFill>
                <a:srgbClr val="000000"/>
              </a:solidFill>
              <a:latin typeface="Calibri"/>
              <a:ea typeface="Calibri"/>
              <a:cs typeface="Calibri"/>
            </a:endParaRPr>
          </a:p>
        </p:txBody>
      </p:sp>
      <p:sp>
        <p:nvSpPr>
          <p:cNvPr id="8" name="TextBox 7">
            <a:extLst>
              <a:ext uri="{FF2B5EF4-FFF2-40B4-BE49-F238E27FC236}">
                <a16:creationId xmlns:a16="http://schemas.microsoft.com/office/drawing/2014/main" id="{E8FB9A30-0628-F291-BB8A-B1958434CDCC}"/>
              </a:ext>
            </a:extLst>
          </p:cNvPr>
          <p:cNvSpPr txBox="1"/>
          <p:nvPr/>
        </p:nvSpPr>
        <p:spPr>
          <a:xfrm>
            <a:off x="1536247" y="4659086"/>
            <a:ext cx="6343649" cy="26545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50">
                <a:solidFill>
                  <a:schemeClr val="bg1"/>
                </a:solidFill>
                <a:hlinkClick r:id="rId3">
                  <a:extLst>
                    <a:ext uri="{A12FA001-AC4F-418D-AE19-62706E023703}">
                      <ahyp:hlinkClr xmlns:ahyp="http://schemas.microsoft.com/office/drawing/2018/hyperlinkcolor" val="tx"/>
                    </a:ext>
                  </a:extLst>
                </a:hlinkClick>
              </a:rPr>
              <a:t>For more information, visit the Cuesta Dual Enrollment Website</a:t>
            </a:r>
            <a:endParaRPr lang="en-US" sz="1250">
              <a:solidFill>
                <a:schemeClr val="bg1"/>
              </a:solidFill>
              <a:ea typeface="Calibri"/>
              <a:cs typeface="Calibri"/>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74503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AB98-E2F4-F851-4D0A-8C2E4B51AFA7}"/>
              </a:ext>
            </a:extLst>
          </p:cNvPr>
          <p:cNvSpPr>
            <a:spLocks noGrp="1"/>
          </p:cNvSpPr>
          <p:nvPr>
            <p:ph type="title"/>
          </p:nvPr>
        </p:nvSpPr>
        <p:spPr>
          <a:xfrm>
            <a:off x="628650" y="273844"/>
            <a:ext cx="7886700" cy="994172"/>
          </a:xfrm>
        </p:spPr>
        <p:txBody>
          <a:bodyPr wrap="square" anchor="ctr">
            <a:normAutofit/>
          </a:bodyPr>
          <a:lstStyle/>
          <a:p>
            <a:r>
              <a:rPr lang="en-US">
                <a:latin typeface="Open Sans"/>
                <a:ea typeface="Open Sans"/>
                <a:cs typeface="Open Sans"/>
              </a:rPr>
              <a:t>Enrichment Opportunities:</a:t>
            </a:r>
            <a:br>
              <a:rPr lang="en-US"/>
            </a:br>
            <a:r>
              <a:rPr lang="en-US">
                <a:latin typeface="Open Sans"/>
                <a:ea typeface="Open Sans"/>
                <a:cs typeface="Open Sans"/>
              </a:rPr>
              <a:t>Innovation Section Development</a:t>
            </a:r>
          </a:p>
        </p:txBody>
      </p:sp>
      <p:sp>
        <p:nvSpPr>
          <p:cNvPr id="3" name="Content Placeholder 2">
            <a:extLst>
              <a:ext uri="{FF2B5EF4-FFF2-40B4-BE49-F238E27FC236}">
                <a16:creationId xmlns:a16="http://schemas.microsoft.com/office/drawing/2014/main" id="{F1E9BDDD-D5B5-3861-2F0B-A450667107B1}"/>
              </a:ext>
            </a:extLst>
          </p:cNvPr>
          <p:cNvSpPr>
            <a:spLocks noGrp="1"/>
          </p:cNvSpPr>
          <p:nvPr>
            <p:ph sz="half" idx="1"/>
          </p:nvPr>
        </p:nvSpPr>
        <p:spPr>
          <a:xfrm>
            <a:off x="628650" y="1369219"/>
            <a:ext cx="3886200" cy="3058664"/>
          </a:xfrm>
        </p:spPr>
        <p:txBody>
          <a:bodyPr wrap="square" anchor="t">
            <a:normAutofit/>
          </a:bodyPr>
          <a:lstStyle/>
          <a:p>
            <a:r>
              <a:rPr lang="en-US" sz="1800">
                <a:latin typeface="Open Sans"/>
                <a:ea typeface="Open Sans"/>
                <a:cs typeface="Open Sans"/>
              </a:rPr>
              <a:t>Dual Enrollment Office Collaborates with High Schools to Request Summer Innovation Sections</a:t>
            </a:r>
          </a:p>
          <a:p>
            <a:pPr lvl="1"/>
            <a:r>
              <a:rPr lang="en-US">
                <a:latin typeface="Open Sans"/>
                <a:ea typeface="Open Sans"/>
                <a:cs typeface="Open Sans"/>
              </a:rPr>
              <a:t>Way to articulate and capture request for demand from high school students</a:t>
            </a:r>
          </a:p>
          <a:p>
            <a:r>
              <a:rPr lang="en-US" sz="1800">
                <a:latin typeface="Open Sans"/>
                <a:ea typeface="Open Sans"/>
                <a:cs typeface="Open Sans"/>
              </a:rPr>
              <a:t>Courses Open in Class Finder the day Enrichment Students Can Register</a:t>
            </a:r>
          </a:p>
        </p:txBody>
      </p:sp>
      <p:pic>
        <p:nvPicPr>
          <p:cNvPr id="7" name="Picture 6" descr="A screen shot of a document&#10;&#10;AI-generated content may be incorrect.">
            <a:extLst>
              <a:ext uri="{FF2B5EF4-FFF2-40B4-BE49-F238E27FC236}">
                <a16:creationId xmlns:a16="http://schemas.microsoft.com/office/drawing/2014/main" id="{30C30A10-89B9-C8A2-27C5-59323BC9D10B}"/>
              </a:ext>
            </a:extLst>
          </p:cNvPr>
          <p:cNvPicPr>
            <a:picLocks noChangeAspect="1"/>
          </p:cNvPicPr>
          <p:nvPr/>
        </p:nvPicPr>
        <p:blipFill>
          <a:blip r:embed="rId3"/>
          <a:stretch>
            <a:fillRect/>
          </a:stretch>
        </p:blipFill>
        <p:spPr>
          <a:xfrm>
            <a:off x="4662981" y="1276351"/>
            <a:ext cx="4347174" cy="3751918"/>
          </a:xfrm>
          <a:prstGeom prst="rect">
            <a:avLst/>
          </a:prstGeom>
          <a:noFill/>
        </p:spPr>
      </p:pic>
    </p:spTree>
    <p:extLst>
      <p:ext uri="{BB962C8B-B14F-4D97-AF65-F5344CB8AC3E}">
        <p14:creationId xmlns:p14="http://schemas.microsoft.com/office/powerpoint/2010/main" val="1463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CCFC-7E5B-15D7-5593-FE149BCB462F}"/>
              </a:ext>
            </a:extLst>
          </p:cNvPr>
          <p:cNvSpPr>
            <a:spLocks noGrp="1"/>
          </p:cNvSpPr>
          <p:nvPr>
            <p:ph type="title"/>
          </p:nvPr>
        </p:nvSpPr>
        <p:spPr/>
        <p:txBody>
          <a:bodyPr/>
          <a:lstStyle/>
          <a:p>
            <a:r>
              <a:rPr lang="en-US">
                <a:latin typeface="Open Sans"/>
                <a:ea typeface="Open Sans"/>
                <a:cs typeface="Open Sans"/>
              </a:rPr>
              <a:t>CCAP Program Overview</a:t>
            </a:r>
            <a:endParaRPr lang="en-US"/>
          </a:p>
        </p:txBody>
      </p:sp>
      <p:sp>
        <p:nvSpPr>
          <p:cNvPr id="3" name="Content Placeholder 2">
            <a:extLst>
              <a:ext uri="{FF2B5EF4-FFF2-40B4-BE49-F238E27FC236}">
                <a16:creationId xmlns:a16="http://schemas.microsoft.com/office/drawing/2014/main" id="{EFEE53C3-0CB7-136C-0913-2C57F63033BB}"/>
              </a:ext>
            </a:extLst>
          </p:cNvPr>
          <p:cNvSpPr>
            <a:spLocks noGrp="1"/>
          </p:cNvSpPr>
          <p:nvPr>
            <p:ph idx="1"/>
          </p:nvPr>
        </p:nvSpPr>
        <p:spPr>
          <a:xfrm>
            <a:off x="628650" y="1284552"/>
            <a:ext cx="7886700" cy="3058664"/>
          </a:xfrm>
        </p:spPr>
        <p:txBody>
          <a:bodyPr/>
          <a:lstStyle/>
          <a:p>
            <a:r>
              <a:rPr lang="en-US">
                <a:latin typeface="Open Sans"/>
                <a:ea typeface="Open Sans"/>
                <a:cs typeface="Open Sans"/>
              </a:rPr>
              <a:t>Students participate in closed Cuesta College classes </a:t>
            </a:r>
            <a:r>
              <a:rPr lang="en-US" b="1">
                <a:latin typeface="Open Sans"/>
                <a:ea typeface="Open Sans"/>
                <a:cs typeface="Open Sans"/>
              </a:rPr>
              <a:t>during their high school day</a:t>
            </a:r>
            <a:r>
              <a:rPr lang="en-US">
                <a:latin typeface="Open Sans"/>
                <a:ea typeface="Open Sans"/>
                <a:cs typeface="Open Sans"/>
              </a:rPr>
              <a:t> in their high school period</a:t>
            </a:r>
          </a:p>
          <a:p>
            <a:pPr lvl="1"/>
            <a:r>
              <a:rPr lang="en-US">
                <a:latin typeface="Open Sans"/>
                <a:ea typeface="Open Sans"/>
                <a:cs typeface="Open Sans"/>
              </a:rPr>
              <a:t>Simultaneously represents high school and college credit</a:t>
            </a:r>
          </a:p>
          <a:p>
            <a:pPr lvl="1"/>
            <a:r>
              <a:rPr lang="en-US">
                <a:latin typeface="Open Sans"/>
                <a:ea typeface="Open Sans"/>
                <a:cs typeface="Open Sans"/>
              </a:rPr>
              <a:t>Student receives transcript for both</a:t>
            </a:r>
          </a:p>
          <a:p>
            <a:r>
              <a:rPr lang="en-US">
                <a:latin typeface="Open Sans"/>
                <a:ea typeface="Open Sans"/>
                <a:cs typeface="Open Sans"/>
              </a:rPr>
              <a:t>Completely Free </a:t>
            </a:r>
            <a:endParaRPr lang="en-US"/>
          </a:p>
          <a:p>
            <a:pPr lvl="1"/>
            <a:r>
              <a:rPr lang="en-US">
                <a:latin typeface="Open Sans"/>
                <a:ea typeface="Open Sans"/>
                <a:cs typeface="Open Sans"/>
              </a:rPr>
              <a:t> No campus-based or Instructional Materials fees</a:t>
            </a:r>
          </a:p>
          <a:p>
            <a:r>
              <a:rPr lang="en-US">
                <a:latin typeface="Open Sans"/>
                <a:ea typeface="Open Sans"/>
                <a:cs typeface="Open Sans"/>
              </a:rPr>
              <a:t>Courses are a part of a particular pathway:</a:t>
            </a:r>
          </a:p>
          <a:p>
            <a:pPr lvl="1"/>
            <a:r>
              <a:rPr lang="en-US">
                <a:latin typeface="Open Sans"/>
                <a:ea typeface="Open Sans"/>
                <a:cs typeface="Open Sans"/>
              </a:rPr>
              <a:t>Career and Technical Education</a:t>
            </a:r>
            <a:endParaRPr lang="en-US"/>
          </a:p>
          <a:p>
            <a:pPr lvl="1"/>
            <a:r>
              <a:rPr lang="en-US">
                <a:latin typeface="Open Sans"/>
                <a:ea typeface="Open Sans"/>
                <a:cs typeface="Open Sans"/>
              </a:rPr>
              <a:t>Preparation for Transfer</a:t>
            </a:r>
            <a:endParaRPr lang="en-US"/>
          </a:p>
          <a:p>
            <a:pPr lvl="1"/>
            <a:r>
              <a:rPr lang="en-US">
                <a:latin typeface="Open Sans"/>
                <a:ea typeface="Open Sans"/>
                <a:cs typeface="Open Sans"/>
              </a:rPr>
              <a:t>College and Career Readiness</a:t>
            </a:r>
            <a:endParaRPr lang="en-US"/>
          </a:p>
          <a:p>
            <a:endParaRPr lang="en-US"/>
          </a:p>
        </p:txBody>
      </p:sp>
    </p:spTree>
    <p:extLst>
      <p:ext uri="{BB962C8B-B14F-4D97-AF65-F5344CB8AC3E}">
        <p14:creationId xmlns:p14="http://schemas.microsoft.com/office/powerpoint/2010/main" val="290467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logos of college and university&#10;&#10;AI-generated content may be incorrect.">
            <a:extLst>
              <a:ext uri="{FF2B5EF4-FFF2-40B4-BE49-F238E27FC236}">
                <a16:creationId xmlns:a16="http://schemas.microsoft.com/office/drawing/2014/main" id="{0C824C14-7C74-45D2-1BBC-7255BB661FBA}"/>
              </a:ext>
            </a:extLst>
          </p:cNvPr>
          <p:cNvPicPr>
            <a:picLocks noGrp="1" noChangeAspect="1"/>
          </p:cNvPicPr>
          <p:nvPr>
            <p:ph idx="1"/>
          </p:nvPr>
        </p:nvPicPr>
        <p:blipFill>
          <a:blip r:embed="rId3"/>
          <a:stretch>
            <a:fillRect/>
          </a:stretch>
        </p:blipFill>
        <p:spPr bwMode="auto">
          <a:xfrm>
            <a:off x="-47057" y="-2229"/>
            <a:ext cx="9238115" cy="514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7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51F6-B7D2-6677-66A9-9F623885CBC2}"/>
              </a:ext>
            </a:extLst>
          </p:cNvPr>
          <p:cNvSpPr>
            <a:spLocks noGrp="1"/>
          </p:cNvSpPr>
          <p:nvPr>
            <p:ph type="title"/>
          </p:nvPr>
        </p:nvSpPr>
        <p:spPr>
          <a:xfrm>
            <a:off x="628650" y="273844"/>
            <a:ext cx="7886700" cy="994172"/>
          </a:xfrm>
        </p:spPr>
        <p:txBody>
          <a:bodyPr wrap="square"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a:solidFill>
                  <a:schemeClr val="bg1"/>
                </a:solidFill>
              </a:rPr>
              <a:t>2024-2025 Academic Year Overview</a:t>
            </a:r>
          </a:p>
        </p:txBody>
      </p:sp>
      <p:sp>
        <p:nvSpPr>
          <p:cNvPr id="4" name="Content Placeholder 3">
            <a:extLst>
              <a:ext uri="{FF2B5EF4-FFF2-40B4-BE49-F238E27FC236}">
                <a16:creationId xmlns:a16="http://schemas.microsoft.com/office/drawing/2014/main" id="{D6EC40AF-14A0-219E-E88E-6FCF9599A538}"/>
              </a:ext>
            </a:extLst>
          </p:cNvPr>
          <p:cNvSpPr>
            <a:spLocks noGrp="1"/>
          </p:cNvSpPr>
          <p:nvPr>
            <p:ph sz="half" idx="1"/>
          </p:nvPr>
        </p:nvSpPr>
        <p:spPr>
          <a:xfrm>
            <a:off x="342900" y="1276350"/>
            <a:ext cx="3886200" cy="3066119"/>
          </a:xfrm>
        </p:spPr>
        <p:txBody>
          <a:bodyPr vert="horz" wrap="square" lIns="68580" tIns="34290" rIns="68580" bIns="34290" rtlCol="0" anchor="t">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buClr>
                <a:srgbClr val="D34817">
                  <a:lumMod val="75000"/>
                </a:srgbClr>
              </a:buClr>
            </a:pPr>
            <a:r>
              <a:rPr lang="en-US" sz="1800">
                <a:solidFill>
                  <a:schemeClr val="bg1"/>
                </a:solidFill>
              </a:rPr>
              <a:t>393 Cuesta College sections</a:t>
            </a:r>
          </a:p>
          <a:p>
            <a:pPr marL="462915" lvl="1" indent="-257175">
              <a:spcAft>
                <a:spcPts val="0"/>
              </a:spcAft>
              <a:buClr>
                <a:srgbClr val="9E3611"/>
              </a:buClr>
            </a:pPr>
            <a:r>
              <a:rPr lang="en-US" sz="1800">
                <a:solidFill>
                  <a:schemeClr val="bg1"/>
                </a:solidFill>
              </a:rPr>
              <a:t>Roughly 15% in Cuesta Led Model</a:t>
            </a:r>
          </a:p>
          <a:p>
            <a:pPr marL="257175" indent="-257175">
              <a:buClr>
                <a:srgbClr val="9E3611"/>
              </a:buClr>
            </a:pPr>
            <a:r>
              <a:rPr lang="en-US" sz="1800">
                <a:solidFill>
                  <a:schemeClr val="bg1"/>
                </a:solidFill>
              </a:rPr>
              <a:t>67 Unique Courses</a:t>
            </a:r>
          </a:p>
          <a:p>
            <a:pPr marL="462915" lvl="1" indent="-257175">
              <a:spcAft>
                <a:spcPts val="0"/>
              </a:spcAft>
              <a:buClr>
                <a:srgbClr val="9E3611"/>
              </a:buClr>
            </a:pPr>
            <a:r>
              <a:rPr lang="en-US" sz="1800">
                <a:solidFill>
                  <a:schemeClr val="bg1"/>
                </a:solidFill>
              </a:rPr>
              <a:t>CTE; Transfer Prep; College and Career Readiness</a:t>
            </a:r>
          </a:p>
          <a:p>
            <a:pPr marL="257175">
              <a:buClr>
                <a:srgbClr val="9E3611"/>
              </a:buClr>
            </a:pPr>
            <a:r>
              <a:rPr lang="en-US" sz="1800">
                <a:solidFill>
                  <a:schemeClr val="bg1"/>
                </a:solidFill>
              </a:rPr>
              <a:t>4,202 Unduplicated students </a:t>
            </a:r>
          </a:p>
          <a:p>
            <a:pPr marL="257175" indent="-257175">
              <a:buClr>
                <a:srgbClr val="9E3611"/>
              </a:buClr>
            </a:pPr>
            <a:r>
              <a:rPr lang="en-US" sz="1800">
                <a:solidFill>
                  <a:schemeClr val="bg1"/>
                </a:solidFill>
              </a:rPr>
              <a:t>93 High School Teachers</a:t>
            </a:r>
          </a:p>
          <a:p>
            <a:pPr marL="257175" indent="-257175">
              <a:buClr>
                <a:srgbClr val="9E3611"/>
              </a:buClr>
            </a:pPr>
            <a:r>
              <a:rPr lang="en-US" sz="1800">
                <a:solidFill>
                  <a:schemeClr val="bg1"/>
                </a:solidFill>
              </a:rPr>
              <a:t>26 Cuesta Faculty Utilizing Load for CCAP</a:t>
            </a:r>
          </a:p>
        </p:txBody>
      </p:sp>
      <p:pic>
        <p:nvPicPr>
          <p:cNvPr id="3" name="Picture 2">
            <a:extLst>
              <a:ext uri="{FF2B5EF4-FFF2-40B4-BE49-F238E27FC236}">
                <a16:creationId xmlns:a16="http://schemas.microsoft.com/office/drawing/2014/main" id="{1F791E64-6860-C75A-2EED-0C7BDBBFA5A2}"/>
              </a:ext>
            </a:extLst>
          </p:cNvPr>
          <p:cNvPicPr>
            <a:picLocks noChangeAspect="1"/>
          </p:cNvPicPr>
          <p:nvPr/>
        </p:nvPicPr>
        <p:blipFill>
          <a:blip r:embed="rId3"/>
          <a:stretch>
            <a:fillRect/>
          </a:stretch>
        </p:blipFill>
        <p:spPr>
          <a:xfrm>
            <a:off x="4229100" y="1585400"/>
            <a:ext cx="4807743" cy="2233706"/>
          </a:xfrm>
          <a:prstGeom prst="rect">
            <a:avLst/>
          </a:prstGeom>
          <a:noFill/>
        </p:spPr>
      </p:pic>
    </p:spTree>
    <p:extLst>
      <p:ext uri="{BB962C8B-B14F-4D97-AF65-F5344CB8AC3E}">
        <p14:creationId xmlns:p14="http://schemas.microsoft.com/office/powerpoint/2010/main" val="2725987953"/>
      </p:ext>
    </p:extLst>
  </p:cSld>
  <p:clrMapOvr>
    <a:masterClrMapping/>
  </p:clrMapOvr>
</p:sld>
</file>

<file path=ppt/theme/theme1.xml><?xml version="1.0" encoding="utf-8"?>
<a:theme xmlns:a="http://schemas.openxmlformats.org/drawingml/2006/main" name="Title Slides">
  <a:themeElements>
    <a:clrScheme name="Cuesta">
      <a:dk1>
        <a:srgbClr val="000000"/>
      </a:dk1>
      <a:lt1>
        <a:srgbClr val="FFFFFF"/>
      </a:lt1>
      <a:dk2>
        <a:srgbClr val="0D552E"/>
      </a:dk2>
      <a:lt2>
        <a:srgbClr val="E7E6E6"/>
      </a:lt2>
      <a:accent1>
        <a:srgbClr val="70A041"/>
      </a:accent1>
      <a:accent2>
        <a:srgbClr val="AD562D"/>
      </a:accent2>
      <a:accent3>
        <a:srgbClr val="1C5B78"/>
      </a:accent3>
      <a:accent4>
        <a:srgbClr val="65192D"/>
      </a:accent4>
      <a:accent5>
        <a:srgbClr val="4C4D4C"/>
      </a:accent5>
      <a:accent6>
        <a:srgbClr val="E6E5DF"/>
      </a:accent6>
      <a:hlink>
        <a:srgbClr val="1C5B78"/>
      </a:hlink>
      <a:folHlink>
        <a:srgbClr val="1C5B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0ECFB7D-0BBF-B84D-933F-EC89417CACE1}" vid="{D2CD6A5C-124C-034F-8165-F3EC7920BDD6}"/>
    </a:ext>
  </a:extLst>
</a:theme>
</file>

<file path=ppt/theme/theme2.xml><?xml version="1.0" encoding="utf-8"?>
<a:theme xmlns:a="http://schemas.openxmlformats.org/drawingml/2006/main" name="Section Separators">
  <a:themeElements>
    <a:clrScheme name="Cuesta">
      <a:dk1>
        <a:srgbClr val="000000"/>
      </a:dk1>
      <a:lt1>
        <a:srgbClr val="FFFFFF"/>
      </a:lt1>
      <a:dk2>
        <a:srgbClr val="0D552E"/>
      </a:dk2>
      <a:lt2>
        <a:srgbClr val="E7E6E6"/>
      </a:lt2>
      <a:accent1>
        <a:srgbClr val="70A041"/>
      </a:accent1>
      <a:accent2>
        <a:srgbClr val="AD562D"/>
      </a:accent2>
      <a:accent3>
        <a:srgbClr val="1C5B78"/>
      </a:accent3>
      <a:accent4>
        <a:srgbClr val="65192D"/>
      </a:accent4>
      <a:accent5>
        <a:srgbClr val="4C4D4C"/>
      </a:accent5>
      <a:accent6>
        <a:srgbClr val="E6E5DF"/>
      </a:accent6>
      <a:hlink>
        <a:srgbClr val="1C5B78"/>
      </a:hlink>
      <a:folHlink>
        <a:srgbClr val="1C5B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0ECFB7D-0BBF-B84D-933F-EC89417CACE1}" vid="{77BB70BE-DE7C-D04B-9E8D-3F48A751161B}"/>
    </a:ext>
  </a:extLst>
</a:theme>
</file>

<file path=ppt/theme/theme3.xml><?xml version="1.0" encoding="utf-8"?>
<a:theme xmlns:a="http://schemas.openxmlformats.org/drawingml/2006/main" name="Body Slides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0ECFB7D-0BBF-B84D-933F-EC89417CACE1}" vid="{23D9FDDF-0940-8740-95AF-5D3D5EE5AE27}"/>
    </a:ext>
  </a:extLst>
</a:theme>
</file>

<file path=ppt/theme/theme4.xml><?xml version="1.0" encoding="utf-8"?>
<a:theme xmlns:a="http://schemas.openxmlformats.org/drawingml/2006/main" name="Body Slides Green">
  <a:themeElements>
    <a:clrScheme name="Cuesta College Colors">
      <a:dk1>
        <a:srgbClr val="000000"/>
      </a:dk1>
      <a:lt1>
        <a:srgbClr val="FFFFFF"/>
      </a:lt1>
      <a:dk2>
        <a:srgbClr val="166134"/>
      </a:dk2>
      <a:lt2>
        <a:srgbClr val="E7E6E6"/>
      </a:lt2>
      <a:accent1>
        <a:srgbClr val="70A041"/>
      </a:accent1>
      <a:accent2>
        <a:srgbClr val="1C5B78"/>
      </a:accent2>
      <a:accent3>
        <a:srgbClr val="AD562D"/>
      </a:accent3>
      <a:accent4>
        <a:srgbClr val="65192D"/>
      </a:accent4>
      <a:accent5>
        <a:srgbClr val="5B9BD5"/>
      </a:accent5>
      <a:accent6>
        <a:srgbClr val="0A8B44"/>
      </a:accent6>
      <a:hlink>
        <a:srgbClr val="0563C1"/>
      </a:hlink>
      <a:folHlink>
        <a:srgbClr val="244A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0ECFB7D-0BBF-B84D-933F-EC89417CACE1}" vid="{92C41EB0-9F81-FD4B-BF6A-9E3A3D02ED68}"/>
    </a:ext>
  </a:extLst>
</a:theme>
</file>

<file path=ppt/theme/theme5.xml><?xml version="1.0" encoding="utf-8"?>
<a:theme xmlns:a="http://schemas.openxmlformats.org/drawingml/2006/main" name="1_Title Slides">
  <a:themeElements>
    <a:clrScheme name="Cuesta">
      <a:dk1>
        <a:srgbClr val="000000"/>
      </a:dk1>
      <a:lt1>
        <a:srgbClr val="FFFFFF"/>
      </a:lt1>
      <a:dk2>
        <a:srgbClr val="0D552E"/>
      </a:dk2>
      <a:lt2>
        <a:srgbClr val="E7E6E6"/>
      </a:lt2>
      <a:accent1>
        <a:srgbClr val="70A041"/>
      </a:accent1>
      <a:accent2>
        <a:srgbClr val="AD562D"/>
      </a:accent2>
      <a:accent3>
        <a:srgbClr val="1C5B78"/>
      </a:accent3>
      <a:accent4>
        <a:srgbClr val="65192D"/>
      </a:accent4>
      <a:accent5>
        <a:srgbClr val="4C4D4C"/>
      </a:accent5>
      <a:accent6>
        <a:srgbClr val="E6E5DF"/>
      </a:accent6>
      <a:hlink>
        <a:srgbClr val="1C5B78"/>
      </a:hlink>
      <a:folHlink>
        <a:srgbClr val="1C5B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0ECFB7D-0BBF-B84D-933F-EC89417CACE1}" vid="{F6D56EE6-B407-0D41-A99A-3883B942424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f4c781b-4795-4861-ac73-b9699130138b">
      <UserInfo>
        <DisplayName>Aaron Borgeson</DisplayName>
        <AccountId>91</AccountId>
        <AccountType/>
      </UserInfo>
      <UserInfo>
        <DisplayName>Melinda Weaver</DisplayName>
        <AccountId>118</AccountId>
        <AccountType/>
      </UserInfo>
    </SharedWithUsers>
    <lcf76f155ced4ddcb4097134ff3c332f xmlns="cd4cbc0d-e63c-4e5b-9957-6489b89cc619">
      <Terms xmlns="http://schemas.microsoft.com/office/infopath/2007/PartnerControls"/>
    </lcf76f155ced4ddcb4097134ff3c332f>
    <TaxCatchAll xmlns="8f4c781b-4795-4861-ac73-b969913013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D5B7E65C3DF24C87B08CB1DD44900D" ma:contentTypeVersion="18" ma:contentTypeDescription="Create a new document." ma:contentTypeScope="" ma:versionID="7ffe81d1328844c66b17da015ed7dbc2">
  <xsd:schema xmlns:xsd="http://www.w3.org/2001/XMLSchema" xmlns:xs="http://www.w3.org/2001/XMLSchema" xmlns:p="http://schemas.microsoft.com/office/2006/metadata/properties" xmlns:ns2="cd4cbc0d-e63c-4e5b-9957-6489b89cc619" xmlns:ns3="8f4c781b-4795-4861-ac73-b9699130138b" targetNamespace="http://schemas.microsoft.com/office/2006/metadata/properties" ma:root="true" ma:fieldsID="901ee80abc7ce6a110f3cbe65ea4d6ef" ns2:_="" ns3:_="">
    <xsd:import namespace="cd4cbc0d-e63c-4e5b-9957-6489b89cc619"/>
    <xsd:import namespace="8f4c781b-4795-4861-ac73-b969913013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cbc0d-e63c-4e5b-9957-6489b89cc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e8e8226-64c3-4ba6-a6a1-71c4ce6c91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4c781b-4795-4861-ac73-b969913013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520d4b-fd4b-4ccb-9863-2224b361cc08}" ma:internalName="TaxCatchAll" ma:showField="CatchAllData" ma:web="8f4c781b-4795-4861-ac73-b96991301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088D4C-F915-4424-A89A-6E6395FB4EF0}">
  <ds:schemaRefs>
    <ds:schemaRef ds:uri="http://schemas.microsoft.com/sharepoint/v3/contenttype/forms"/>
  </ds:schemaRefs>
</ds:datastoreItem>
</file>

<file path=customXml/itemProps2.xml><?xml version="1.0" encoding="utf-8"?>
<ds:datastoreItem xmlns:ds="http://schemas.openxmlformats.org/officeDocument/2006/customXml" ds:itemID="{910540E0-840B-4222-9ABA-651BCAD40783}">
  <ds:schemaRefs>
    <ds:schemaRef ds:uri="http://www.w3.org/XML/1998/namespace"/>
    <ds:schemaRef ds:uri="http://purl.org/dc/elements/1.1/"/>
    <ds:schemaRef ds:uri="http://schemas.microsoft.com/office/2006/metadata/properties"/>
    <ds:schemaRef ds:uri="http://purl.org/dc/dcmitype/"/>
    <ds:schemaRef ds:uri="cd4cbc0d-e63c-4e5b-9957-6489b89cc619"/>
    <ds:schemaRef ds:uri="http://schemas.microsoft.com/office/infopath/2007/PartnerControls"/>
    <ds:schemaRef ds:uri="http://schemas.microsoft.com/office/2006/documentManagement/types"/>
    <ds:schemaRef ds:uri="http://schemas.openxmlformats.org/package/2006/metadata/core-properties"/>
    <ds:schemaRef ds:uri="8f4c781b-4795-4861-ac73-b9699130138b"/>
    <ds:schemaRef ds:uri="http://purl.org/dc/terms/"/>
  </ds:schemaRefs>
</ds:datastoreItem>
</file>

<file path=customXml/itemProps3.xml><?xml version="1.0" encoding="utf-8"?>
<ds:datastoreItem xmlns:ds="http://schemas.openxmlformats.org/officeDocument/2006/customXml" ds:itemID="{2F712D5B-025F-4D5F-A445-3ECBE33C9244}"/>
</file>

<file path=docProps/app.xml><?xml version="1.0" encoding="utf-8"?>
<Properties xmlns="http://schemas.openxmlformats.org/officeDocument/2006/extended-properties" xmlns:vt="http://schemas.openxmlformats.org/officeDocument/2006/docPropsVTypes">
  <Template>Title Slides</Template>
  <TotalTime>112</TotalTime>
  <Words>2697</Words>
  <Application>Microsoft Macintosh PowerPoint</Application>
  <PresentationFormat>On-screen Show (16:9)</PresentationFormat>
  <Paragraphs>391</Paragraphs>
  <Slides>42</Slides>
  <Notes>26</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Wingdings,Sans-Serif</vt:lpstr>
      <vt:lpstr>Courier New</vt:lpstr>
      <vt:lpstr>Arial</vt:lpstr>
      <vt:lpstr>Open Sans</vt:lpstr>
      <vt:lpstr>Calibri</vt:lpstr>
      <vt:lpstr>'Wingdings 2',Sans-Serif</vt:lpstr>
      <vt:lpstr>Title Slides</vt:lpstr>
      <vt:lpstr>Section Separators</vt:lpstr>
      <vt:lpstr>Body Slides White</vt:lpstr>
      <vt:lpstr>Body Slides Green</vt:lpstr>
      <vt:lpstr>1_Title Slides</vt:lpstr>
      <vt:lpstr>Dual and Ghouls: Challenges and Opportunities for Dual Enrollment Student Success</vt:lpstr>
      <vt:lpstr>Welcome!  Please enjoy the music and introduce yourselves to one another 😊</vt:lpstr>
      <vt:lpstr>Agenda</vt:lpstr>
      <vt:lpstr>Dual Enrollment at Cuesta College </vt:lpstr>
      <vt:lpstr>Cuesta College Dual Enrollment Options</vt:lpstr>
      <vt:lpstr>Enrichment Opportunities: Innovation Section Development</vt:lpstr>
      <vt:lpstr>CCAP Program Overview</vt:lpstr>
      <vt:lpstr>PowerPoint Presentation</vt:lpstr>
      <vt:lpstr>2024-2025 Academic Year Overview</vt:lpstr>
      <vt:lpstr>CCAP Promotional Video</vt:lpstr>
      <vt:lpstr>CCAP Models</vt:lpstr>
      <vt:lpstr>High School Teacher Led CCAP: Student Evaluations</vt:lpstr>
      <vt:lpstr>PowerPoint Presentation</vt:lpstr>
      <vt:lpstr>PowerPoint Presentation</vt:lpstr>
      <vt:lpstr>Equity-Driven Strategies for Success</vt:lpstr>
      <vt:lpstr>Instructor Panel</vt:lpstr>
      <vt:lpstr>Group Discussion: Supporting Student Success</vt:lpstr>
      <vt:lpstr>Next Steps and Future Opportunities </vt:lpstr>
      <vt:lpstr>Check Your Cuesta Canvas Dashboard or Scan to Enroll: https://tinyurl.com/cuesta-ccap-canvas   </vt:lpstr>
      <vt:lpstr>Next Steps for Community of Practice</vt:lpstr>
      <vt:lpstr>Q&amp;A and Contact Information</vt:lpstr>
      <vt:lpstr>Appendix</vt:lpstr>
      <vt:lpstr>The Power of Dual Enrollment </vt:lpstr>
      <vt:lpstr>Community College Research Center at Columbia College Data on Dual Enrollment </vt:lpstr>
      <vt:lpstr>PowerPoint Presentation</vt:lpstr>
      <vt:lpstr>Recognize and Build on Student Drive</vt:lpstr>
      <vt:lpstr>Connect Students to Supportive Adults and Peers</vt:lpstr>
      <vt:lpstr>Make Curriculum Relevant and Useful</vt:lpstr>
      <vt:lpstr>Help Students See the Bigger Picture</vt:lpstr>
      <vt:lpstr>References and Further Reading</vt:lpstr>
      <vt:lpstr>PowerPoint Presentation</vt:lpstr>
      <vt:lpstr>PowerPoint Presentation</vt:lpstr>
      <vt:lpstr>PowerPoint Presentation</vt:lpstr>
      <vt:lpstr>Enrichment Program Overview</vt:lpstr>
      <vt:lpstr>College and Career Access Pathways</vt:lpstr>
      <vt:lpstr>College and Career Access Pathways</vt:lpstr>
      <vt:lpstr>Dual Enrollment at Cuesta College</vt:lpstr>
      <vt:lpstr>CCAP Program: 2023-2024 Academic Year</vt:lpstr>
      <vt:lpstr>CCAP Enrollment Overview</vt:lpstr>
      <vt:lpstr> CCAP Schedule Development</vt:lpstr>
      <vt:lpstr>2025-2026 CCAP Scheduling Timeline</vt:lpstr>
      <vt:lpstr>WHY Dual Enrollment?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Stratton</dc:creator>
  <cp:lastModifiedBy>Mario Espinoza-Kulick</cp:lastModifiedBy>
  <cp:revision>19</cp:revision>
  <dcterms:created xsi:type="dcterms:W3CDTF">2021-07-23T18:18:24Z</dcterms:created>
  <dcterms:modified xsi:type="dcterms:W3CDTF">2025-10-31T22:19:24Z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0x010100E3D5B7E65C3DF24C87B08CB1DD44900D</vt:lpwstr>
  </property>
</Properties>
</file>